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8" r:id="rId3"/>
    <p:sldId id="260" r:id="rId4"/>
    <p:sldId id="261" r:id="rId5"/>
    <p:sldId id="263" r:id="rId6"/>
    <p:sldId id="264" r:id="rId7"/>
    <p:sldId id="265" r:id="rId8"/>
    <p:sldId id="266" r:id="rId9"/>
    <p:sldId id="267" r:id="rId10"/>
    <p:sldId id="275" r:id="rId11"/>
    <p:sldId id="272" r:id="rId12"/>
    <p:sldId id="270" r:id="rId13"/>
    <p:sldId id="273" r:id="rId14"/>
    <p:sldId id="274" r:id="rId15"/>
    <p:sldId id="279" r:id="rId1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098" y="3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CC6158-AE04-4986-A89A-9EC76BCBCE26}" type="datetimeFigureOut">
              <a:rPr lang="pt-BR" smtClean="0"/>
              <a:pPr/>
              <a:t>27/09/2012</a:t>
            </a:fld>
            <a:endParaRPr lang="pt-BR" dirty="0"/>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C53BB7-02C6-4A2B-B75C-B3E9311ACA5E}" type="slidenum">
              <a:rPr lang="pt-BR" smtClean="0"/>
              <a:pPr/>
              <a:t>‹nº›</a:t>
            </a:fld>
            <a:endParaRPr lang="pt-B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5AC53BB7-02C6-4A2B-B75C-B3E9311ACA5E}" type="slidenum">
              <a:rPr lang="pt-BR" smtClean="0"/>
              <a:pPr/>
              <a:t>1</a:t>
            </a:fld>
            <a:endParaRPr lang="pt-B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4463" y="8685878"/>
            <a:ext cx="2972004" cy="456704"/>
          </a:xfrm>
          <a:prstGeom prst="rect">
            <a:avLst/>
          </a:prstGeom>
          <a:noFill/>
          <a:ln w="9525">
            <a:noFill/>
            <a:miter lim="800000"/>
            <a:headEnd/>
            <a:tailEnd/>
          </a:ln>
        </p:spPr>
        <p:txBody>
          <a:bodyPr lIns="91431" tIns="45716" rIns="91431" bIns="45716" anchor="b"/>
          <a:lstStyle/>
          <a:p>
            <a:pPr algn="r" defTabSz="914423"/>
            <a:fld id="{E0A3795B-5897-424A-8A44-7041081240CB}" type="slidenum">
              <a:rPr lang="en-US" sz="1200"/>
              <a:pPr algn="r" defTabSz="914423"/>
              <a:t>2</a:t>
            </a:fld>
            <a:endParaRPr lang="en-US" sz="1200" dirty="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spcBef>
                <a:spcPct val="0"/>
              </a:spcBef>
            </a:pPr>
            <a:r>
              <a:rPr lang="en-US" sz="1800" dirty="0" smtClean="0"/>
              <a:t>The Center of Excellence in Cachoeira Paulista is a cooperation between the Brazilian National Institute for Space Research (INPE) through the Center for Weather Forecast and Climate Studies (CPTEC) and the Brazilian National Weather Service (INMET) and our mission is to provide education and training in satellite meteorology for the Portuguese-Speaking Countries.</a:t>
            </a:r>
            <a:endParaRPr lang="pt-BR" sz="18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DD2CE0EB-6850-4D7E-9828-9A1E54C54E35}" type="slidenum">
              <a:rPr lang="en-US" smtClean="0"/>
              <a:pPr/>
              <a:t>3</a:t>
            </a:fld>
            <a:endParaRPr lang="en-US" dirty="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pt-BR" dirty="0" smtClean="0"/>
              <a:t>Cachoeira </a:t>
            </a:r>
            <a:r>
              <a:rPr lang="pt-BR" dirty="0" err="1" smtClean="0"/>
              <a:t>Paulitsa</a:t>
            </a:r>
            <a:r>
              <a:rPr lang="pt-BR" dirty="0" smtClean="0"/>
              <a:t> is small city </a:t>
            </a:r>
            <a:r>
              <a:rPr lang="pt-BR" dirty="0" err="1" smtClean="0"/>
              <a:t>located</a:t>
            </a:r>
            <a:r>
              <a:rPr lang="pt-BR" dirty="0" smtClean="0"/>
              <a:t> </a:t>
            </a:r>
            <a:r>
              <a:rPr lang="pt-BR" dirty="0" err="1" smtClean="0"/>
              <a:t>at</a:t>
            </a:r>
            <a:r>
              <a:rPr lang="pt-BR" dirty="0" smtClean="0"/>
              <a:t> </a:t>
            </a:r>
            <a:r>
              <a:rPr lang="pt-BR" dirty="0" err="1" smtClean="0"/>
              <a:t>Sao</a:t>
            </a:r>
            <a:r>
              <a:rPr lang="pt-BR" dirty="0" smtClean="0"/>
              <a:t> Paulo </a:t>
            </a:r>
            <a:r>
              <a:rPr lang="pt-BR" dirty="0" err="1" smtClean="0"/>
              <a:t>State</a:t>
            </a:r>
            <a:r>
              <a:rPr lang="pt-BR" dirty="0" smtClean="0"/>
              <a:t> , </a:t>
            </a:r>
            <a:r>
              <a:rPr lang="pt-BR" dirty="0" err="1" smtClean="0"/>
              <a:t>between</a:t>
            </a:r>
            <a:r>
              <a:rPr lang="pt-BR" dirty="0" smtClean="0"/>
              <a:t> SP </a:t>
            </a:r>
            <a:r>
              <a:rPr lang="pt-BR" dirty="0" err="1" smtClean="0"/>
              <a:t>and</a:t>
            </a:r>
            <a:r>
              <a:rPr lang="pt-BR" dirty="0" smtClean="0"/>
              <a:t> RJ. (</a:t>
            </a:r>
            <a:r>
              <a:rPr lang="pt-BR" dirty="0" err="1" smtClean="0"/>
              <a:t>Less</a:t>
            </a:r>
            <a:r>
              <a:rPr lang="pt-BR" dirty="0" smtClean="0"/>
              <a:t> </a:t>
            </a:r>
            <a:r>
              <a:rPr lang="pt-BR" dirty="0" err="1" smtClean="0"/>
              <a:t>than</a:t>
            </a:r>
            <a:r>
              <a:rPr lang="pt-BR" baseline="0" dirty="0" smtClean="0"/>
              <a:t> </a:t>
            </a:r>
            <a:r>
              <a:rPr lang="pt-BR" dirty="0" smtClean="0"/>
              <a:t>300 km)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884463" y="8685878"/>
            <a:ext cx="2972004" cy="456704"/>
          </a:xfrm>
          <a:prstGeom prst="rect">
            <a:avLst/>
          </a:prstGeom>
          <a:noFill/>
          <a:ln w="9525">
            <a:noFill/>
            <a:miter lim="800000"/>
            <a:headEnd/>
            <a:tailEnd/>
          </a:ln>
        </p:spPr>
        <p:txBody>
          <a:bodyPr lIns="91431" tIns="45716" rIns="91431" bIns="45716" anchor="b"/>
          <a:lstStyle/>
          <a:p>
            <a:pPr algn="r" defTabSz="914423"/>
            <a:fld id="{84E51A7A-3B64-4D53-A177-2CEF29AB454B}" type="slidenum">
              <a:rPr lang="en-US" sz="1200"/>
              <a:pPr algn="r" defTabSz="914423"/>
              <a:t>10</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FD7D1CAE-CED4-47E1-B4D3-DC718E55C92D}" type="datetime1">
              <a:rPr lang="pt-BR" smtClean="0"/>
              <a:pPr/>
              <a:t>27/09/2012</a:t>
            </a:fld>
            <a:endParaRPr lang="pt-BR" dirty="0"/>
          </a:p>
        </p:txBody>
      </p:sp>
      <p:sp>
        <p:nvSpPr>
          <p:cNvPr id="5" name="Espaço Reservado para Rodapé 4"/>
          <p:cNvSpPr>
            <a:spLocks noGrp="1"/>
          </p:cNvSpPr>
          <p:nvPr>
            <p:ph type="ftr" sz="quarter" idx="11"/>
          </p:nvPr>
        </p:nvSpPr>
        <p:spPr>
          <a:xfrm>
            <a:off x="395536" y="6021289"/>
            <a:ext cx="8424936" cy="648072"/>
          </a:xfrm>
          <a:prstGeom prst="rect">
            <a:avLst/>
          </a:prstGeom>
        </p:spPr>
        <p:txBody>
          <a:bodyPr/>
          <a:lstStyle/>
          <a:p>
            <a:endParaRPr lang="pt-BR" dirty="0"/>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890BD97F-98C7-465E-9E77-392AC44F0173}" type="slidenum">
              <a:rPr lang="pt-BR" smtClean="0"/>
              <a:pPr/>
              <a:t>‹nº›</a:t>
            </a:fld>
            <a:endParaRPr lang="pt-B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B0D486C6-9A1D-46A6-AD33-566BE20BDC2B}" type="datetime1">
              <a:rPr lang="pt-BR" smtClean="0"/>
              <a:pPr/>
              <a:t>27/09/2012</a:t>
            </a:fld>
            <a:endParaRPr lang="pt-BR" dirty="0"/>
          </a:p>
        </p:txBody>
      </p:sp>
      <p:sp>
        <p:nvSpPr>
          <p:cNvPr id="5" name="Espaço Reservado para Rodapé 4"/>
          <p:cNvSpPr>
            <a:spLocks noGrp="1"/>
          </p:cNvSpPr>
          <p:nvPr>
            <p:ph type="ftr" sz="quarter" idx="11"/>
          </p:nvPr>
        </p:nvSpPr>
        <p:spPr>
          <a:xfrm>
            <a:off x="395536" y="6021289"/>
            <a:ext cx="8424936" cy="648072"/>
          </a:xfrm>
          <a:prstGeom prst="rect">
            <a:avLst/>
          </a:prstGeom>
        </p:spPr>
        <p:txBody>
          <a:bodyPr/>
          <a:lstStyle/>
          <a:p>
            <a:endParaRPr lang="pt-BR" dirty="0"/>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890BD97F-98C7-465E-9E77-392AC44F0173}" type="slidenum">
              <a:rPr lang="pt-BR" smtClean="0"/>
              <a:pPr/>
              <a:t>‹nº›</a:t>
            </a:fld>
            <a:endParaRPr lang="pt-B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9103A5DD-125F-426B-A714-5D236DF7A961}" type="datetime1">
              <a:rPr lang="pt-BR" smtClean="0"/>
              <a:pPr/>
              <a:t>27/09/2012</a:t>
            </a:fld>
            <a:endParaRPr lang="pt-BR" dirty="0"/>
          </a:p>
        </p:txBody>
      </p:sp>
      <p:sp>
        <p:nvSpPr>
          <p:cNvPr id="5" name="Espaço Reservado para Rodapé 4"/>
          <p:cNvSpPr>
            <a:spLocks noGrp="1"/>
          </p:cNvSpPr>
          <p:nvPr>
            <p:ph type="ftr" sz="quarter" idx="11"/>
          </p:nvPr>
        </p:nvSpPr>
        <p:spPr>
          <a:xfrm>
            <a:off x="395536" y="6021289"/>
            <a:ext cx="8424936" cy="648072"/>
          </a:xfrm>
          <a:prstGeom prst="rect">
            <a:avLst/>
          </a:prstGeom>
        </p:spPr>
        <p:txBody>
          <a:bodyPr/>
          <a:lstStyle/>
          <a:p>
            <a:endParaRPr lang="pt-BR" dirty="0"/>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890BD97F-98C7-465E-9E77-392AC44F0173}" type="slidenum">
              <a:rPr lang="pt-BR" smtClean="0"/>
              <a:pPr/>
              <a:t>‹nº›</a:t>
            </a:fld>
            <a:endParaRPr lang="pt-B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E27DBF85-00AE-4B38-928A-8FA476171FBF}" type="datetime1">
              <a:rPr lang="pt-BR" smtClean="0"/>
              <a:pPr/>
              <a:t>27/09/2012</a:t>
            </a:fld>
            <a:endParaRPr lang="pt-BR" dirty="0"/>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890BD97F-98C7-465E-9E77-392AC44F0173}" type="slidenum">
              <a:rPr lang="pt-BR" smtClean="0"/>
              <a:pPr/>
              <a:t>‹nº›</a:t>
            </a:fld>
            <a:endParaRPr lang="pt-B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2C5BBCEA-C9C2-4733-B943-AA0535E7CB10}" type="datetime1">
              <a:rPr lang="pt-BR" smtClean="0"/>
              <a:pPr/>
              <a:t>27/09/2012</a:t>
            </a:fld>
            <a:endParaRPr lang="pt-BR" dirty="0"/>
          </a:p>
        </p:txBody>
      </p:sp>
      <p:sp>
        <p:nvSpPr>
          <p:cNvPr id="5" name="Espaço Reservado para Rodapé 4"/>
          <p:cNvSpPr>
            <a:spLocks noGrp="1"/>
          </p:cNvSpPr>
          <p:nvPr>
            <p:ph type="ftr" sz="quarter" idx="11"/>
          </p:nvPr>
        </p:nvSpPr>
        <p:spPr>
          <a:xfrm>
            <a:off x="395536" y="6021289"/>
            <a:ext cx="8424936" cy="648072"/>
          </a:xfrm>
          <a:prstGeom prst="rect">
            <a:avLst/>
          </a:prstGeom>
        </p:spPr>
        <p:txBody>
          <a:bodyPr/>
          <a:lstStyle/>
          <a:p>
            <a:endParaRPr lang="pt-BR" dirty="0"/>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890BD97F-98C7-465E-9E77-392AC44F0173}" type="slidenum">
              <a:rPr lang="pt-BR" smtClean="0"/>
              <a:pPr/>
              <a:t>‹nº›</a:t>
            </a:fld>
            <a:endParaRPr lang="pt-B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fld id="{33DEBE4F-91F6-4E6E-811D-981190F00328}" type="datetime1">
              <a:rPr lang="pt-BR" smtClean="0"/>
              <a:pPr/>
              <a:t>27/09/2012</a:t>
            </a:fld>
            <a:endParaRPr lang="pt-BR" dirty="0"/>
          </a:p>
        </p:txBody>
      </p:sp>
      <p:sp>
        <p:nvSpPr>
          <p:cNvPr id="6" name="Espaço Reservado para Rodapé 5"/>
          <p:cNvSpPr>
            <a:spLocks noGrp="1"/>
          </p:cNvSpPr>
          <p:nvPr>
            <p:ph type="ftr" sz="quarter" idx="11"/>
          </p:nvPr>
        </p:nvSpPr>
        <p:spPr>
          <a:xfrm>
            <a:off x="395536" y="6021289"/>
            <a:ext cx="8424936" cy="648072"/>
          </a:xfrm>
          <a:prstGeom prst="rect">
            <a:avLst/>
          </a:prstGeom>
        </p:spPr>
        <p:txBody>
          <a:bodyPr/>
          <a:lstStyle/>
          <a:p>
            <a:endParaRPr lang="pt-BR" dirty="0"/>
          </a:p>
        </p:txBody>
      </p:sp>
      <p:sp>
        <p:nvSpPr>
          <p:cNvPr id="7" name="Espaço Reservado para Número de Slide 6"/>
          <p:cNvSpPr>
            <a:spLocks noGrp="1"/>
          </p:cNvSpPr>
          <p:nvPr>
            <p:ph type="sldNum" sz="quarter" idx="12"/>
          </p:nvPr>
        </p:nvSpPr>
        <p:spPr>
          <a:xfrm>
            <a:off x="6553200" y="6356350"/>
            <a:ext cx="2133600" cy="365125"/>
          </a:xfrm>
          <a:prstGeom prst="rect">
            <a:avLst/>
          </a:prstGeom>
        </p:spPr>
        <p:txBody>
          <a:bodyPr/>
          <a:lstStyle/>
          <a:p>
            <a:fld id="{890BD97F-98C7-465E-9E77-392AC44F0173}" type="slidenum">
              <a:rPr lang="pt-BR" smtClean="0"/>
              <a:pPr/>
              <a:t>‹nº›</a:t>
            </a:fld>
            <a:endParaRPr lang="pt-B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457200" y="6356350"/>
            <a:ext cx="2133600" cy="365125"/>
          </a:xfrm>
          <a:prstGeom prst="rect">
            <a:avLst/>
          </a:prstGeom>
        </p:spPr>
        <p:txBody>
          <a:bodyPr/>
          <a:lstStyle/>
          <a:p>
            <a:fld id="{AF589C0A-4B37-4AFA-AB99-CEEBBCA27885}" type="datetime1">
              <a:rPr lang="pt-BR" smtClean="0"/>
              <a:pPr/>
              <a:t>27/09/2012</a:t>
            </a:fld>
            <a:endParaRPr lang="pt-BR" dirty="0"/>
          </a:p>
        </p:txBody>
      </p:sp>
      <p:sp>
        <p:nvSpPr>
          <p:cNvPr id="8" name="Espaço Reservado para Rodapé 7"/>
          <p:cNvSpPr>
            <a:spLocks noGrp="1"/>
          </p:cNvSpPr>
          <p:nvPr>
            <p:ph type="ftr" sz="quarter" idx="11"/>
          </p:nvPr>
        </p:nvSpPr>
        <p:spPr>
          <a:xfrm>
            <a:off x="395536" y="6021289"/>
            <a:ext cx="8424936" cy="648072"/>
          </a:xfrm>
          <a:prstGeom prst="rect">
            <a:avLst/>
          </a:prstGeom>
        </p:spPr>
        <p:txBody>
          <a:bodyPr/>
          <a:lstStyle/>
          <a:p>
            <a:endParaRPr lang="pt-BR" dirty="0"/>
          </a:p>
        </p:txBody>
      </p:sp>
      <p:sp>
        <p:nvSpPr>
          <p:cNvPr id="9" name="Espaço Reservado para Número de Slide 8"/>
          <p:cNvSpPr>
            <a:spLocks noGrp="1"/>
          </p:cNvSpPr>
          <p:nvPr>
            <p:ph type="sldNum" sz="quarter" idx="12"/>
          </p:nvPr>
        </p:nvSpPr>
        <p:spPr>
          <a:xfrm>
            <a:off x="6553200" y="6356350"/>
            <a:ext cx="2133600" cy="365125"/>
          </a:xfrm>
          <a:prstGeom prst="rect">
            <a:avLst/>
          </a:prstGeom>
        </p:spPr>
        <p:txBody>
          <a:bodyPr/>
          <a:lstStyle/>
          <a:p>
            <a:fld id="{890BD97F-98C7-465E-9E77-392AC44F0173}" type="slidenum">
              <a:rPr lang="pt-BR" smtClean="0"/>
              <a:pPr/>
              <a:t>‹nº›</a:t>
            </a:fld>
            <a:endParaRPr lang="pt-B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a:xfrm>
            <a:off x="457200" y="6356350"/>
            <a:ext cx="2133600" cy="365125"/>
          </a:xfrm>
          <a:prstGeom prst="rect">
            <a:avLst/>
          </a:prstGeom>
        </p:spPr>
        <p:txBody>
          <a:bodyPr/>
          <a:lstStyle/>
          <a:p>
            <a:fld id="{0098E6D0-883B-4DDD-B24D-D76D73E8492A}" type="datetime1">
              <a:rPr lang="pt-BR" smtClean="0"/>
              <a:pPr/>
              <a:t>27/09/2012</a:t>
            </a:fld>
            <a:endParaRPr lang="pt-BR" dirty="0"/>
          </a:p>
        </p:txBody>
      </p:sp>
      <p:sp>
        <p:nvSpPr>
          <p:cNvPr id="4" name="Espaço Reservado para Rodapé 3"/>
          <p:cNvSpPr>
            <a:spLocks noGrp="1"/>
          </p:cNvSpPr>
          <p:nvPr>
            <p:ph type="ftr" sz="quarter" idx="11"/>
          </p:nvPr>
        </p:nvSpPr>
        <p:spPr>
          <a:xfrm>
            <a:off x="395536" y="6021289"/>
            <a:ext cx="8424936" cy="648072"/>
          </a:xfrm>
          <a:prstGeom prst="rect">
            <a:avLst/>
          </a:prstGeom>
        </p:spPr>
        <p:txBody>
          <a:bodyPr/>
          <a:lstStyle/>
          <a:p>
            <a:endParaRPr lang="pt-BR" dirty="0"/>
          </a:p>
        </p:txBody>
      </p:sp>
      <p:sp>
        <p:nvSpPr>
          <p:cNvPr id="5" name="Espaço Reservado para Número de Slide 4"/>
          <p:cNvSpPr>
            <a:spLocks noGrp="1"/>
          </p:cNvSpPr>
          <p:nvPr>
            <p:ph type="sldNum" sz="quarter" idx="12"/>
          </p:nvPr>
        </p:nvSpPr>
        <p:spPr>
          <a:xfrm>
            <a:off x="6553200" y="6356350"/>
            <a:ext cx="2133600" cy="365125"/>
          </a:xfrm>
          <a:prstGeom prst="rect">
            <a:avLst/>
          </a:prstGeom>
        </p:spPr>
        <p:txBody>
          <a:bodyPr/>
          <a:lstStyle/>
          <a:p>
            <a:fld id="{890BD97F-98C7-465E-9E77-392AC44F0173}" type="slidenum">
              <a:rPr lang="pt-BR" smtClean="0"/>
              <a:pPr/>
              <a:t>‹nº›</a:t>
            </a:fld>
            <a:endParaRPr lang="pt-B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457200" y="6356350"/>
            <a:ext cx="2133600" cy="365125"/>
          </a:xfrm>
          <a:prstGeom prst="rect">
            <a:avLst/>
          </a:prstGeom>
        </p:spPr>
        <p:txBody>
          <a:bodyPr/>
          <a:lstStyle/>
          <a:p>
            <a:fld id="{4AC8BA1F-213C-4CC4-A9EF-D545EAD4675C}" type="datetime1">
              <a:rPr lang="pt-BR" smtClean="0"/>
              <a:pPr/>
              <a:t>27/09/2012</a:t>
            </a:fld>
            <a:endParaRPr lang="pt-BR" dirty="0"/>
          </a:p>
        </p:txBody>
      </p:sp>
      <p:sp>
        <p:nvSpPr>
          <p:cNvPr id="3" name="Espaço Reservado para Rodapé 2"/>
          <p:cNvSpPr>
            <a:spLocks noGrp="1"/>
          </p:cNvSpPr>
          <p:nvPr>
            <p:ph type="ftr" sz="quarter" idx="11"/>
          </p:nvPr>
        </p:nvSpPr>
        <p:spPr>
          <a:xfrm>
            <a:off x="395536" y="6021289"/>
            <a:ext cx="8424936" cy="648072"/>
          </a:xfrm>
          <a:prstGeom prst="rect">
            <a:avLst/>
          </a:prstGeom>
        </p:spPr>
        <p:txBody>
          <a:bodyPr/>
          <a:lstStyle/>
          <a:p>
            <a:endParaRPr lang="pt-BR" dirty="0"/>
          </a:p>
        </p:txBody>
      </p:sp>
      <p:sp>
        <p:nvSpPr>
          <p:cNvPr id="4" name="Espaço Reservado para Número de Slide 3"/>
          <p:cNvSpPr>
            <a:spLocks noGrp="1"/>
          </p:cNvSpPr>
          <p:nvPr>
            <p:ph type="sldNum" sz="quarter" idx="12"/>
          </p:nvPr>
        </p:nvSpPr>
        <p:spPr>
          <a:xfrm>
            <a:off x="6553200" y="6356350"/>
            <a:ext cx="2133600" cy="365125"/>
          </a:xfrm>
          <a:prstGeom prst="rect">
            <a:avLst/>
          </a:prstGeom>
        </p:spPr>
        <p:txBody>
          <a:bodyPr/>
          <a:lstStyle/>
          <a:p>
            <a:fld id="{890BD97F-98C7-465E-9E77-392AC44F0173}" type="slidenum">
              <a:rPr lang="pt-BR" smtClean="0"/>
              <a:pPr/>
              <a:t>‹nº›</a:t>
            </a:fld>
            <a:endParaRPr lang="pt-B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fld id="{BAA49EF0-8752-4096-B98C-005D21B4AFF6}" type="datetime1">
              <a:rPr lang="pt-BR" smtClean="0"/>
              <a:pPr/>
              <a:t>27/09/2012</a:t>
            </a:fld>
            <a:endParaRPr lang="pt-BR" dirty="0"/>
          </a:p>
        </p:txBody>
      </p:sp>
      <p:sp>
        <p:nvSpPr>
          <p:cNvPr id="6" name="Espaço Reservado para Rodapé 5"/>
          <p:cNvSpPr>
            <a:spLocks noGrp="1"/>
          </p:cNvSpPr>
          <p:nvPr>
            <p:ph type="ftr" sz="quarter" idx="11"/>
          </p:nvPr>
        </p:nvSpPr>
        <p:spPr>
          <a:xfrm>
            <a:off x="395536" y="6021289"/>
            <a:ext cx="8424936" cy="648072"/>
          </a:xfrm>
          <a:prstGeom prst="rect">
            <a:avLst/>
          </a:prstGeom>
        </p:spPr>
        <p:txBody>
          <a:bodyPr/>
          <a:lstStyle/>
          <a:p>
            <a:endParaRPr lang="pt-BR" dirty="0"/>
          </a:p>
        </p:txBody>
      </p:sp>
      <p:sp>
        <p:nvSpPr>
          <p:cNvPr id="7" name="Espaço Reservado para Número de Slide 6"/>
          <p:cNvSpPr>
            <a:spLocks noGrp="1"/>
          </p:cNvSpPr>
          <p:nvPr>
            <p:ph type="sldNum" sz="quarter" idx="12"/>
          </p:nvPr>
        </p:nvSpPr>
        <p:spPr>
          <a:xfrm>
            <a:off x="6553200" y="6356350"/>
            <a:ext cx="2133600" cy="365125"/>
          </a:xfrm>
          <a:prstGeom prst="rect">
            <a:avLst/>
          </a:prstGeom>
        </p:spPr>
        <p:txBody>
          <a:bodyPr/>
          <a:lstStyle/>
          <a:p>
            <a:fld id="{890BD97F-98C7-465E-9E77-392AC44F0173}" type="slidenum">
              <a:rPr lang="pt-BR" smtClean="0"/>
              <a:pPr/>
              <a:t>‹nº›</a:t>
            </a:fld>
            <a:endParaRPr lang="pt-B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fld id="{B4C32878-7910-4B12-8B7B-2F83E6BFEC5E}" type="datetime1">
              <a:rPr lang="pt-BR" smtClean="0"/>
              <a:pPr/>
              <a:t>27/09/2012</a:t>
            </a:fld>
            <a:endParaRPr lang="pt-BR" dirty="0"/>
          </a:p>
        </p:txBody>
      </p:sp>
      <p:sp>
        <p:nvSpPr>
          <p:cNvPr id="6" name="Espaço Reservado para Rodapé 5"/>
          <p:cNvSpPr>
            <a:spLocks noGrp="1"/>
          </p:cNvSpPr>
          <p:nvPr>
            <p:ph type="ftr" sz="quarter" idx="11"/>
          </p:nvPr>
        </p:nvSpPr>
        <p:spPr>
          <a:xfrm>
            <a:off x="395536" y="6021289"/>
            <a:ext cx="8424936" cy="648072"/>
          </a:xfrm>
          <a:prstGeom prst="rect">
            <a:avLst/>
          </a:prstGeom>
        </p:spPr>
        <p:txBody>
          <a:bodyPr/>
          <a:lstStyle/>
          <a:p>
            <a:endParaRPr lang="pt-BR" dirty="0"/>
          </a:p>
        </p:txBody>
      </p:sp>
      <p:sp>
        <p:nvSpPr>
          <p:cNvPr id="7" name="Espaço Reservado para Número de Slide 6"/>
          <p:cNvSpPr>
            <a:spLocks noGrp="1"/>
          </p:cNvSpPr>
          <p:nvPr>
            <p:ph type="sldNum" sz="quarter" idx="12"/>
          </p:nvPr>
        </p:nvSpPr>
        <p:spPr>
          <a:xfrm>
            <a:off x="6553200" y="6356350"/>
            <a:ext cx="2133600" cy="365125"/>
          </a:xfrm>
          <a:prstGeom prst="rect">
            <a:avLst/>
          </a:prstGeom>
        </p:spPr>
        <p:txBody>
          <a:bodyPr/>
          <a:lstStyle/>
          <a:p>
            <a:fld id="{890BD97F-98C7-465E-9E77-392AC44F0173}" type="slidenum">
              <a:rPr lang="pt-BR" smtClean="0"/>
              <a:pPr/>
              <a:t>‹nº›</a:t>
            </a:fld>
            <a:endParaRPr lang="pt-B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1"/>
            <a:ext cx="8229600" cy="3917032"/>
          </a:xfrm>
          <a:prstGeom prst="rect">
            <a:avLst/>
          </a:prstGeom>
        </p:spPr>
        <p:txBody>
          <a:bodyPr vert="horz" lIns="91440" tIns="45720" rIns="91440" bIns="45720" rtlCol="0">
            <a:normAutofit/>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pic>
        <p:nvPicPr>
          <p:cNvPr id="7" name="Picture 2"/>
          <p:cNvPicPr>
            <a:picLocks noChangeAspect="1" noChangeArrowheads="1"/>
          </p:cNvPicPr>
          <p:nvPr userDrawn="1"/>
        </p:nvPicPr>
        <p:blipFill>
          <a:blip r:embed="rId13" cstate="print"/>
          <a:srcRect/>
          <a:stretch>
            <a:fillRect/>
          </a:stretch>
        </p:blipFill>
        <p:spPr bwMode="auto">
          <a:xfrm>
            <a:off x="2108526" y="6309320"/>
            <a:ext cx="663274" cy="481960"/>
          </a:xfrm>
          <a:prstGeom prst="rect">
            <a:avLst/>
          </a:prstGeom>
          <a:noFill/>
          <a:ln w="12700">
            <a:noFill/>
            <a:miter lim="800000"/>
            <a:headEnd/>
            <a:tailEnd/>
          </a:ln>
        </p:spPr>
      </p:pic>
      <p:sp>
        <p:nvSpPr>
          <p:cNvPr id="8" name="Rectangle 1"/>
          <p:cNvSpPr txBox="1">
            <a:spLocks noChangeArrowheads="1"/>
          </p:cNvSpPr>
          <p:nvPr userDrawn="1"/>
        </p:nvSpPr>
        <p:spPr>
          <a:xfrm>
            <a:off x="2627784" y="6185832"/>
            <a:ext cx="4176464" cy="8172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srgbClr val="0070C0"/>
                </a:solidFill>
                <a:effectLst/>
                <a:uLnTx/>
                <a:uFillTx/>
                <a:latin typeface="Chalkboard" charset="0"/>
                <a:ea typeface="+mj-ea"/>
                <a:cs typeface="+mj-cs"/>
              </a:rPr>
              <a:t>Virtual Laboratory Management Group</a:t>
            </a:r>
            <a:br>
              <a:rPr kumimoji="0" lang="en-US" sz="1200" b="0" i="0" u="none" strike="noStrike" kern="1200" cap="none" spc="0" normalizeH="0" baseline="0" noProof="0" dirty="0" smtClean="0">
                <a:ln>
                  <a:noFill/>
                </a:ln>
                <a:solidFill>
                  <a:srgbClr val="0070C0"/>
                </a:solidFill>
                <a:effectLst/>
                <a:uLnTx/>
                <a:uFillTx/>
                <a:latin typeface="Chalkboard" charset="0"/>
                <a:ea typeface="+mj-ea"/>
                <a:cs typeface="+mj-cs"/>
              </a:rPr>
            </a:br>
            <a:r>
              <a:rPr kumimoji="0" lang="en-US" sz="1200" b="0" i="0" u="none" strike="noStrike" kern="1200" cap="none" spc="0" normalizeH="0" baseline="0" noProof="0" dirty="0" smtClean="0">
                <a:ln>
                  <a:noFill/>
                </a:ln>
                <a:solidFill>
                  <a:srgbClr val="0070C0"/>
                </a:solidFill>
                <a:effectLst/>
                <a:uLnTx/>
                <a:uFillTx/>
                <a:latin typeface="Chalkboard" charset="0"/>
                <a:ea typeface="+mj-ea"/>
                <a:cs typeface="+mj-cs"/>
              </a:rPr>
              <a:t>Sixth Meeting - VLMG-6</a:t>
            </a:r>
            <a:r>
              <a:rPr kumimoji="0" lang="en-US" sz="1200" b="0" i="0" u="none" strike="noStrike" kern="1200" cap="none" spc="0" normalizeH="0" baseline="0" noProof="0" dirty="0" smtClean="0">
                <a:ln>
                  <a:noFill/>
                </a:ln>
                <a:solidFill>
                  <a:schemeClr val="tx1"/>
                </a:solidFill>
                <a:effectLst/>
                <a:uLnTx/>
                <a:uFillTx/>
                <a:latin typeface="Chalkboard" charset="0"/>
                <a:ea typeface="+mj-ea"/>
                <a:cs typeface="+mj-cs"/>
              </a:rPr>
              <a:t/>
            </a:r>
            <a:br>
              <a:rPr kumimoji="0" lang="en-US" sz="1200" b="0" i="0" u="none" strike="noStrike" kern="1200" cap="none" spc="0" normalizeH="0" baseline="0" noProof="0" dirty="0" smtClean="0">
                <a:ln>
                  <a:noFill/>
                </a:ln>
                <a:solidFill>
                  <a:schemeClr val="tx1"/>
                </a:solidFill>
                <a:effectLst/>
                <a:uLnTx/>
                <a:uFillTx/>
                <a:latin typeface="Chalkboard" charset="0"/>
                <a:ea typeface="+mj-ea"/>
                <a:cs typeface="+mj-cs"/>
              </a:rPr>
            </a:br>
            <a:r>
              <a:rPr kumimoji="0" lang="en-US" sz="1200" b="0" i="0" u="none" strike="noStrike" kern="1200" cap="none" spc="0" normalizeH="0" baseline="0" noProof="0" dirty="0" smtClean="0">
                <a:ln>
                  <a:noFill/>
                </a:ln>
                <a:solidFill>
                  <a:srgbClr val="595959"/>
                </a:solidFill>
                <a:effectLst/>
                <a:uLnTx/>
                <a:uFillTx/>
                <a:latin typeface="Chalkboard" charset="0"/>
                <a:ea typeface="+mj-ea"/>
                <a:cs typeface="+mj-cs"/>
              </a:rPr>
              <a:t>São José dos Campos, Brazil – 8 to 11 October 2012</a:t>
            </a:r>
          </a:p>
        </p:txBody>
      </p:sp>
      <p:cxnSp>
        <p:nvCxnSpPr>
          <p:cNvPr id="10" name="Conector reto 9"/>
          <p:cNvCxnSpPr/>
          <p:nvPr userDrawn="1"/>
        </p:nvCxnSpPr>
        <p:spPr>
          <a:xfrm>
            <a:off x="0" y="6165304"/>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ailustracao"/>
          <p:cNvPicPr>
            <a:picLocks noChangeAspect="1" noChangeArrowheads="1"/>
          </p:cNvPicPr>
          <p:nvPr/>
        </p:nvPicPr>
        <p:blipFill>
          <a:blip r:embed="rId3" cstate="print">
            <a:lum bright="10000"/>
          </a:blip>
          <a:srcRect/>
          <a:stretch>
            <a:fillRect/>
          </a:stretch>
        </p:blipFill>
        <p:spPr bwMode="auto">
          <a:xfrm>
            <a:off x="0" y="0"/>
            <a:ext cx="9144000" cy="6858000"/>
          </a:xfrm>
          <a:prstGeom prst="rect">
            <a:avLst/>
          </a:prstGeom>
          <a:noFill/>
          <a:ln w="9525">
            <a:noFill/>
            <a:miter lim="800000"/>
            <a:headEnd/>
            <a:tailEnd/>
          </a:ln>
        </p:spPr>
      </p:pic>
      <p:sp>
        <p:nvSpPr>
          <p:cNvPr id="5" name="CaixaDeTexto 4"/>
          <p:cNvSpPr txBox="1"/>
          <p:nvPr/>
        </p:nvSpPr>
        <p:spPr>
          <a:xfrm>
            <a:off x="3707904" y="2113692"/>
            <a:ext cx="4968552" cy="523220"/>
          </a:xfrm>
          <a:prstGeom prst="rect">
            <a:avLst/>
          </a:prstGeom>
          <a:noFill/>
        </p:spPr>
        <p:txBody>
          <a:bodyPr wrap="square" rtlCol="0">
            <a:spAutoFit/>
          </a:bodyPr>
          <a:lstStyle/>
          <a:p>
            <a:pPr algn="r"/>
            <a:r>
              <a:rPr lang="en-GB" sz="2800"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Activities</a:t>
            </a:r>
            <a:r>
              <a:rPr lang="pt-BR" sz="2800"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 do CoE </a:t>
            </a:r>
            <a:r>
              <a:rPr lang="en-GB" sz="2800"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Brazil</a:t>
            </a:r>
            <a:endParaRPr lang="en-GB" sz="2800" b="1"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endParaRPr>
          </a:p>
        </p:txBody>
      </p:sp>
      <p:sp>
        <p:nvSpPr>
          <p:cNvPr id="7" name="CaixaDeTexto 6"/>
          <p:cNvSpPr txBox="1"/>
          <p:nvPr/>
        </p:nvSpPr>
        <p:spPr>
          <a:xfrm>
            <a:off x="5364088" y="4273932"/>
            <a:ext cx="3312368" cy="523220"/>
          </a:xfrm>
          <a:prstGeom prst="rect">
            <a:avLst/>
          </a:prstGeom>
          <a:noFill/>
        </p:spPr>
        <p:txBody>
          <a:bodyPr wrap="square" rtlCol="0">
            <a:spAutoFit/>
          </a:bodyPr>
          <a:lstStyle/>
          <a:p>
            <a:pPr algn="r"/>
            <a:r>
              <a:rPr lang="en-GB" sz="2800"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VLMG-6 MEETING</a:t>
            </a:r>
            <a:endParaRPr lang="en-GB" sz="2800" b="1"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endParaRPr>
          </a:p>
        </p:txBody>
      </p:sp>
      <p:sp>
        <p:nvSpPr>
          <p:cNvPr id="8" name="CaixaDeTexto 7"/>
          <p:cNvSpPr txBox="1"/>
          <p:nvPr/>
        </p:nvSpPr>
        <p:spPr>
          <a:xfrm>
            <a:off x="3203848" y="6084004"/>
            <a:ext cx="5760640" cy="369332"/>
          </a:xfrm>
          <a:prstGeom prst="rect">
            <a:avLst/>
          </a:prstGeom>
          <a:noFill/>
        </p:spPr>
        <p:txBody>
          <a:bodyPr wrap="square" rtlCol="0">
            <a:spAutoFit/>
          </a:bodyPr>
          <a:lstStyle/>
          <a:p>
            <a:pPr algn="r"/>
            <a:r>
              <a:rPr lang="en-GB" b="1" dirty="0" smtClean="0">
                <a:solidFill>
                  <a:schemeClr val="bg1"/>
                </a:solidFill>
                <a:latin typeface="Cambria" pitchFamily="18" charset="0"/>
              </a:rPr>
              <a:t>                  São José dos Campos, 8 – 11 October 2012 </a:t>
            </a:r>
            <a:endParaRPr lang="en-GB" b="1" dirty="0">
              <a:solidFill>
                <a:schemeClr val="bg1"/>
              </a:solidFill>
              <a:latin typeface="Cambria" pitchFamily="18" charset="0"/>
            </a:endParaRPr>
          </a:p>
        </p:txBody>
      </p:sp>
      <p:pic>
        <p:nvPicPr>
          <p:cNvPr id="9" name="Picture 12" descr="CPTEC_paper_transparente"/>
          <p:cNvPicPr>
            <a:picLocks noChangeAspect="1" noChangeArrowheads="1"/>
          </p:cNvPicPr>
          <p:nvPr/>
        </p:nvPicPr>
        <p:blipFill>
          <a:blip r:embed="rId4" cstate="print"/>
          <a:srcRect/>
          <a:stretch>
            <a:fillRect/>
          </a:stretch>
        </p:blipFill>
        <p:spPr bwMode="auto">
          <a:xfrm>
            <a:off x="7858125" y="285750"/>
            <a:ext cx="1004888" cy="560388"/>
          </a:xfrm>
          <a:prstGeom prst="rect">
            <a:avLst/>
          </a:prstGeom>
          <a:noFill/>
          <a:ln w="9525">
            <a:noFill/>
            <a:miter lim="800000"/>
            <a:headEnd/>
            <a:tailEnd/>
          </a:ln>
        </p:spPr>
      </p:pic>
      <p:pic>
        <p:nvPicPr>
          <p:cNvPr id="10" name="Picture 5"/>
          <p:cNvPicPr>
            <a:picLocks noChangeAspect="1" noChangeArrowheads="1"/>
          </p:cNvPicPr>
          <p:nvPr/>
        </p:nvPicPr>
        <p:blipFill>
          <a:blip r:embed="rId5" cstate="print"/>
          <a:srcRect/>
          <a:stretch>
            <a:fillRect/>
          </a:stretch>
        </p:blipFill>
        <p:spPr bwMode="auto">
          <a:xfrm>
            <a:off x="357188" y="285750"/>
            <a:ext cx="827087" cy="660400"/>
          </a:xfrm>
          <a:prstGeom prst="rect">
            <a:avLst/>
          </a:prstGeom>
          <a:noFill/>
          <a:ln w="9525">
            <a:noFill/>
            <a:miter lim="800000"/>
            <a:headEnd/>
            <a:tailEnd/>
          </a:ln>
        </p:spPr>
      </p:pic>
      <p:sp>
        <p:nvSpPr>
          <p:cNvPr id="11" name="Retângulo 10"/>
          <p:cNvSpPr/>
          <p:nvPr/>
        </p:nvSpPr>
        <p:spPr>
          <a:xfrm>
            <a:off x="0" y="2924944"/>
            <a:ext cx="9144000" cy="936104"/>
          </a:xfrm>
          <a:prstGeom prst="rect">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p:cNvSpPr/>
          <p:nvPr/>
        </p:nvSpPr>
        <p:spPr>
          <a:xfrm>
            <a:off x="1835696" y="2996952"/>
            <a:ext cx="6984776" cy="707886"/>
          </a:xfrm>
          <a:prstGeom prst="rect">
            <a:avLst/>
          </a:prstGeom>
        </p:spPr>
        <p:txBody>
          <a:bodyPr wrap="square">
            <a:spAutoFit/>
          </a:bodyPr>
          <a:lstStyle/>
          <a:p>
            <a:pPr algn="r" defTabSz="1014413"/>
            <a:r>
              <a:rPr lang="en-US" sz="2000" b="1" dirty="0" smtClean="0">
                <a:solidFill>
                  <a:schemeClr val="bg1"/>
                </a:solidFill>
                <a:latin typeface="Cambria" pitchFamily="18" charset="0"/>
              </a:rPr>
              <a:t>Center for Weather Forecast and Climatic Studies (CPTEC)</a:t>
            </a:r>
            <a:endParaRPr lang="pt-BR" sz="2000" b="1" dirty="0" smtClean="0">
              <a:solidFill>
                <a:schemeClr val="bg1"/>
              </a:solidFill>
              <a:latin typeface="Cambria" pitchFamily="18" charset="0"/>
            </a:endParaRPr>
          </a:p>
          <a:p>
            <a:pPr algn="r" defTabSz="1014413"/>
            <a:r>
              <a:rPr lang="en-US" sz="2000" b="1" dirty="0" smtClean="0">
                <a:solidFill>
                  <a:schemeClr val="bg1"/>
                </a:solidFill>
                <a:latin typeface="Cambria" pitchFamily="18" charset="0"/>
              </a:rPr>
              <a:t>Brazilian National Institute for Space Research (INPE)</a:t>
            </a:r>
            <a:endParaRPr lang="en-US" sz="2000" b="1" dirty="0">
              <a:solidFill>
                <a:schemeClr val="bg1"/>
              </a:solidFill>
              <a:latin typeface="Cambria" pitchFamily="18" charset="0"/>
            </a:endParaRPr>
          </a:p>
        </p:txBody>
      </p:sp>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DSC07309"/>
          <p:cNvPicPr>
            <a:picLocks noChangeAspect="1" noChangeArrowheads="1"/>
          </p:cNvPicPr>
          <p:nvPr/>
        </p:nvPicPr>
        <p:blipFill>
          <a:blip r:embed="rId3" cstate="print"/>
          <a:srcRect/>
          <a:stretch>
            <a:fillRect/>
          </a:stretch>
        </p:blipFill>
        <p:spPr bwMode="auto">
          <a:xfrm>
            <a:off x="154959" y="1564803"/>
            <a:ext cx="2845215" cy="2252243"/>
          </a:xfrm>
          <a:prstGeom prst="rect">
            <a:avLst/>
          </a:prstGeom>
          <a:noFill/>
          <a:ln w="9525">
            <a:noFill/>
            <a:miter lim="800000"/>
            <a:headEnd/>
            <a:tailEnd/>
          </a:ln>
        </p:spPr>
      </p:pic>
      <p:pic>
        <p:nvPicPr>
          <p:cNvPr id="28675" name="Picture 10" descr="DSCN1382"/>
          <p:cNvPicPr>
            <a:picLocks noChangeAspect="1" noChangeArrowheads="1"/>
          </p:cNvPicPr>
          <p:nvPr/>
        </p:nvPicPr>
        <p:blipFill>
          <a:blip r:embed="rId4" cstate="print"/>
          <a:srcRect/>
          <a:stretch>
            <a:fillRect/>
          </a:stretch>
        </p:blipFill>
        <p:spPr bwMode="auto">
          <a:xfrm>
            <a:off x="3099174" y="1483500"/>
            <a:ext cx="2949955" cy="2332119"/>
          </a:xfrm>
          <a:prstGeom prst="rect">
            <a:avLst/>
          </a:prstGeom>
          <a:noFill/>
          <a:ln w="9525">
            <a:noFill/>
            <a:miter lim="800000"/>
            <a:headEnd/>
            <a:tailEnd/>
          </a:ln>
        </p:spPr>
      </p:pic>
      <p:sp>
        <p:nvSpPr>
          <p:cNvPr id="28677" name="Retângulo 16"/>
          <p:cNvSpPr>
            <a:spLocks noChangeArrowheads="1"/>
          </p:cNvSpPr>
          <p:nvPr/>
        </p:nvSpPr>
        <p:spPr bwMode="auto">
          <a:xfrm>
            <a:off x="1017276" y="760257"/>
            <a:ext cx="8191290" cy="584813"/>
          </a:xfrm>
          <a:prstGeom prst="rect">
            <a:avLst/>
          </a:prstGeom>
          <a:noFill/>
          <a:ln w="9525">
            <a:noFill/>
            <a:miter lim="800000"/>
            <a:headEnd/>
            <a:tailEnd/>
          </a:ln>
        </p:spPr>
        <p:txBody>
          <a:bodyPr lIns="91435" tIns="45718" rIns="91435" bIns="45718">
            <a:spAutoFit/>
          </a:bodyPr>
          <a:lstStyle/>
          <a:p>
            <a:pPr defTabSz="914493"/>
            <a:r>
              <a:rPr lang="en-US" sz="3200" b="1" dirty="0">
                <a:solidFill>
                  <a:schemeClr val="bg1"/>
                </a:solidFill>
              </a:rPr>
              <a:t>Facilities and Logistics</a:t>
            </a:r>
            <a:endParaRPr lang="pt-BR" sz="3200" b="1" dirty="0">
              <a:solidFill>
                <a:schemeClr val="bg1"/>
              </a:solidFill>
            </a:endParaRPr>
          </a:p>
        </p:txBody>
      </p:sp>
      <p:sp>
        <p:nvSpPr>
          <p:cNvPr id="28678" name="Rectangle 8"/>
          <p:cNvSpPr>
            <a:spLocks noChangeArrowheads="1"/>
          </p:cNvSpPr>
          <p:nvPr/>
        </p:nvSpPr>
        <p:spPr bwMode="auto">
          <a:xfrm>
            <a:off x="216656" y="1052736"/>
            <a:ext cx="8726472" cy="600502"/>
          </a:xfrm>
          <a:prstGeom prst="rect">
            <a:avLst/>
          </a:prstGeom>
          <a:noFill/>
          <a:ln w="9525">
            <a:noFill/>
            <a:miter lim="800000"/>
            <a:headEnd/>
            <a:tailEnd/>
          </a:ln>
        </p:spPr>
        <p:txBody>
          <a:bodyPr lIns="91600" tIns="45800" rIns="91600" bIns="45800"/>
          <a:lstStyle/>
          <a:p>
            <a:pPr marL="343472" indent="-343472" algn="just" defTabSz="914493" eaLnBrk="0" hangingPunct="0">
              <a:spcBef>
                <a:spcPct val="20000"/>
              </a:spcBef>
              <a:buClr>
                <a:schemeClr val="accent1"/>
              </a:buClr>
              <a:buFont typeface="Wingdings" pitchFamily="1" charset="2"/>
              <a:buChar char="v"/>
            </a:pPr>
            <a:r>
              <a:rPr lang="en-US" sz="2400" b="1" dirty="0"/>
              <a:t>Classroom Area</a:t>
            </a:r>
            <a:endParaRPr lang="pt-BR" sz="2500" b="1" dirty="0"/>
          </a:p>
        </p:txBody>
      </p:sp>
      <p:sp>
        <p:nvSpPr>
          <p:cNvPr id="28679" name="Text Box 9"/>
          <p:cNvSpPr txBox="1">
            <a:spLocks noChangeArrowheads="1"/>
          </p:cNvSpPr>
          <p:nvPr/>
        </p:nvSpPr>
        <p:spPr bwMode="auto">
          <a:xfrm>
            <a:off x="6208394" y="1808713"/>
            <a:ext cx="2780648" cy="1108155"/>
          </a:xfrm>
          <a:prstGeom prst="rect">
            <a:avLst/>
          </a:prstGeom>
          <a:noFill/>
          <a:ln w="9525">
            <a:noFill/>
            <a:miter lim="800000"/>
            <a:headEnd/>
            <a:tailEnd/>
          </a:ln>
        </p:spPr>
        <p:txBody>
          <a:bodyPr lIns="91597" tIns="45799" rIns="91597" bIns="45799">
            <a:spAutoFit/>
          </a:bodyPr>
          <a:lstStyle/>
          <a:p>
            <a:pPr defTabSz="915924"/>
            <a:r>
              <a:rPr lang="en-US" sz="1600" dirty="0">
                <a:cs typeface="Arial" charset="0"/>
              </a:rPr>
              <a:t>Classroom with capacity for 60 people (area: 12m x 7m); Internet connection; Coffee break space (10m x10m)</a:t>
            </a:r>
            <a:r>
              <a:rPr lang="pt-BR" sz="1600" dirty="0">
                <a:cs typeface="Arial" charset="0"/>
              </a:rPr>
              <a:t> </a:t>
            </a:r>
          </a:p>
        </p:txBody>
      </p:sp>
      <p:pic>
        <p:nvPicPr>
          <p:cNvPr id="28680" name="Picture 5" descr="DSC07310"/>
          <p:cNvPicPr>
            <a:picLocks noChangeAspect="1" noChangeArrowheads="1"/>
          </p:cNvPicPr>
          <p:nvPr/>
        </p:nvPicPr>
        <p:blipFill>
          <a:blip r:embed="rId5" cstate="print"/>
          <a:srcRect/>
          <a:stretch>
            <a:fillRect/>
          </a:stretch>
        </p:blipFill>
        <p:spPr bwMode="auto">
          <a:xfrm>
            <a:off x="5652120" y="3966020"/>
            <a:ext cx="2740674" cy="2055268"/>
          </a:xfrm>
          <a:prstGeom prst="rect">
            <a:avLst/>
          </a:prstGeom>
          <a:noFill/>
          <a:ln w="9525">
            <a:noFill/>
            <a:miter lim="800000"/>
            <a:headEnd/>
            <a:tailEnd/>
          </a:ln>
        </p:spPr>
      </p:pic>
      <p:sp>
        <p:nvSpPr>
          <p:cNvPr id="28681" name="Rectangle 8"/>
          <p:cNvSpPr>
            <a:spLocks noChangeArrowheads="1"/>
          </p:cNvSpPr>
          <p:nvPr/>
        </p:nvSpPr>
        <p:spPr bwMode="auto">
          <a:xfrm>
            <a:off x="0" y="4085204"/>
            <a:ext cx="8726472" cy="600502"/>
          </a:xfrm>
          <a:prstGeom prst="rect">
            <a:avLst/>
          </a:prstGeom>
          <a:noFill/>
          <a:ln w="9525">
            <a:noFill/>
            <a:miter lim="800000"/>
            <a:headEnd/>
            <a:tailEnd/>
          </a:ln>
        </p:spPr>
        <p:txBody>
          <a:bodyPr lIns="91600" tIns="45800" rIns="91600" bIns="45800"/>
          <a:lstStyle/>
          <a:p>
            <a:pPr marL="343472" indent="-343472" algn="just" defTabSz="914493" eaLnBrk="0" hangingPunct="0">
              <a:spcBef>
                <a:spcPct val="20000"/>
              </a:spcBef>
              <a:buClr>
                <a:schemeClr val="accent1"/>
              </a:buClr>
              <a:buFont typeface="Wingdings" pitchFamily="1" charset="2"/>
              <a:buChar char="v"/>
            </a:pPr>
            <a:r>
              <a:rPr lang="en-US" sz="2400" b="1" dirty="0"/>
              <a:t>Computer Laboratory Area</a:t>
            </a:r>
            <a:endParaRPr lang="pt-BR" sz="2400" dirty="0"/>
          </a:p>
        </p:txBody>
      </p:sp>
      <p:sp>
        <p:nvSpPr>
          <p:cNvPr id="28682" name="Rectangle 9"/>
          <p:cNvSpPr>
            <a:spLocks noChangeArrowheads="1"/>
          </p:cNvSpPr>
          <p:nvPr/>
        </p:nvSpPr>
        <p:spPr bwMode="auto">
          <a:xfrm>
            <a:off x="236743" y="4573023"/>
            <a:ext cx="4990245" cy="1468234"/>
          </a:xfrm>
          <a:prstGeom prst="rect">
            <a:avLst/>
          </a:prstGeom>
          <a:noFill/>
          <a:ln w="9525">
            <a:noFill/>
            <a:miter lim="800000"/>
            <a:headEnd/>
            <a:tailEnd/>
          </a:ln>
        </p:spPr>
        <p:txBody>
          <a:bodyPr lIns="82433" tIns="41217" rIns="82433" bIns="41217">
            <a:spAutoFit/>
          </a:bodyPr>
          <a:lstStyle/>
          <a:p>
            <a:r>
              <a:rPr lang="en-US"/>
              <a:t>15 personal computers and 2 more computers as backup.  Secretary Office, The computer laboratory have enough space (7.5m x 7.5m) for three attendees to sit in front of each computer; Projector; Wireless Internet connection; </a:t>
            </a:r>
          </a:p>
        </p:txBody>
      </p:sp>
      <p:pic>
        <p:nvPicPr>
          <p:cNvPr id="11" name="Picture 6"/>
          <p:cNvPicPr>
            <a:picLocks noChangeAspect="1" noChangeArrowheads="1"/>
          </p:cNvPicPr>
          <p:nvPr/>
        </p:nvPicPr>
        <p:blipFill>
          <a:blip r:embed="rId6" cstate="print"/>
          <a:srcRect/>
          <a:stretch>
            <a:fillRect/>
          </a:stretch>
        </p:blipFill>
        <p:spPr bwMode="auto">
          <a:xfrm>
            <a:off x="150508" y="100630"/>
            <a:ext cx="8856000" cy="8800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cstate="print"/>
          <a:srcRect/>
          <a:stretch>
            <a:fillRect/>
          </a:stretch>
        </p:blipFill>
        <p:spPr bwMode="auto">
          <a:xfrm>
            <a:off x="150508" y="100630"/>
            <a:ext cx="8856000" cy="8800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CaixaDeTexto 5"/>
          <p:cNvSpPr txBox="1"/>
          <p:nvPr/>
        </p:nvSpPr>
        <p:spPr>
          <a:xfrm>
            <a:off x="1800200" y="1340768"/>
            <a:ext cx="5364088" cy="461665"/>
          </a:xfrm>
          <a:prstGeom prst="rect">
            <a:avLst/>
          </a:prstGeom>
          <a:solidFill>
            <a:schemeClr val="accent1">
              <a:alpha val="68000"/>
            </a:schemeClr>
          </a:solidFill>
        </p:spPr>
        <p:txBody>
          <a:bodyPr wrap="square" rtlCol="0">
            <a:spAutoFit/>
          </a:bodyPr>
          <a:lstStyle/>
          <a:p>
            <a:pPr algn="ctr"/>
            <a:r>
              <a:rPr lang="en-US" sz="2400" b="1" dirty="0" smtClean="0">
                <a:solidFill>
                  <a:schemeClr val="bg1"/>
                </a:solidFill>
              </a:rPr>
              <a:t>ABOUT OUR COURSES...</a:t>
            </a:r>
            <a:endParaRPr lang="en-US" sz="2400" b="1" dirty="0">
              <a:solidFill>
                <a:schemeClr val="bg1"/>
              </a:solidFill>
            </a:endParaRPr>
          </a:p>
        </p:txBody>
      </p:sp>
      <p:sp>
        <p:nvSpPr>
          <p:cNvPr id="10" name="CaixaDeTexto 9"/>
          <p:cNvSpPr txBox="1"/>
          <p:nvPr/>
        </p:nvSpPr>
        <p:spPr>
          <a:xfrm>
            <a:off x="3059832" y="1916832"/>
            <a:ext cx="5904656" cy="4247317"/>
          </a:xfrm>
          <a:prstGeom prst="rect">
            <a:avLst/>
          </a:prstGeom>
          <a:noFill/>
        </p:spPr>
        <p:txBody>
          <a:bodyPr wrap="square" rtlCol="0">
            <a:spAutoFit/>
          </a:bodyPr>
          <a:lstStyle/>
          <a:p>
            <a:pPr>
              <a:buFont typeface="Arial" pitchFamily="34" charset="0"/>
              <a:buChar char="•"/>
            </a:pPr>
            <a:r>
              <a:rPr lang="en-US" b="1" dirty="0" smtClean="0"/>
              <a:t>  OBJECTIVE: </a:t>
            </a:r>
            <a:r>
              <a:rPr lang="en-US" dirty="0" smtClean="0"/>
              <a:t>Provide high quality training and  updated resources on current and future weather satellites. Encourage the use of satellite data and products for Portuguese-speaking countries.</a:t>
            </a:r>
          </a:p>
          <a:p>
            <a:pPr>
              <a:buFont typeface="Arial" pitchFamily="34" charset="0"/>
              <a:buChar char="•"/>
            </a:pPr>
            <a:endParaRPr lang="en-US" dirty="0" smtClean="0"/>
          </a:p>
          <a:p>
            <a:pPr>
              <a:buFont typeface="Arial" pitchFamily="34" charset="0"/>
              <a:buChar char="•"/>
            </a:pPr>
            <a:r>
              <a:rPr lang="en-US" b="1" dirty="0" smtClean="0"/>
              <a:t>  COURSES TYPE: </a:t>
            </a:r>
            <a:r>
              <a:rPr lang="en-US" dirty="0" smtClean="0"/>
              <a:t>30% classroom courses – 70% on-line courses.</a:t>
            </a:r>
          </a:p>
          <a:p>
            <a:pPr>
              <a:buFont typeface="Arial" pitchFamily="34" charset="0"/>
              <a:buChar char="•"/>
            </a:pPr>
            <a:endParaRPr lang="en-US" dirty="0" smtClean="0"/>
          </a:p>
          <a:p>
            <a:pPr>
              <a:buFont typeface="Arial" pitchFamily="34" charset="0"/>
              <a:buChar char="•"/>
            </a:pPr>
            <a:r>
              <a:rPr lang="en-US" b="1" dirty="0" smtClean="0"/>
              <a:t>  AVERAGE DURATION</a:t>
            </a:r>
            <a:r>
              <a:rPr lang="en-US" dirty="0" smtClean="0"/>
              <a:t>: 3 day (2 sessions per day) – Seminar type  presentations.</a:t>
            </a:r>
          </a:p>
          <a:p>
            <a:pPr>
              <a:buFont typeface="Arial" pitchFamily="34" charset="0"/>
              <a:buChar char="•"/>
            </a:pPr>
            <a:endParaRPr lang="en-US" dirty="0" smtClean="0"/>
          </a:p>
          <a:p>
            <a:pPr>
              <a:buFont typeface="Arial" pitchFamily="34" charset="0"/>
              <a:buChar char="•"/>
            </a:pPr>
            <a:r>
              <a:rPr lang="en-US" b="1" dirty="0" smtClean="0"/>
              <a:t>  ACADEMIC BODY</a:t>
            </a:r>
            <a:r>
              <a:rPr lang="en-US" dirty="0" smtClean="0"/>
              <a:t>:  Satellite and Environmental Systems Division, Rio de Janeiro Federal University, </a:t>
            </a:r>
            <a:r>
              <a:rPr lang="en-US" dirty="0" err="1" smtClean="0"/>
              <a:t>Itajuba</a:t>
            </a:r>
            <a:r>
              <a:rPr lang="en-US" dirty="0" smtClean="0"/>
              <a:t> Federal University, National Center for Monitoring Natural Disasters Alerts, among others.</a:t>
            </a:r>
          </a:p>
        </p:txBody>
      </p:sp>
      <p:pic>
        <p:nvPicPr>
          <p:cNvPr id="30722" name="Picture 2" descr="http://www.elearningcouncil.com/sites/default/files/webinar.jpg"/>
          <p:cNvPicPr>
            <a:picLocks noChangeAspect="1" noChangeArrowheads="1"/>
          </p:cNvPicPr>
          <p:nvPr/>
        </p:nvPicPr>
        <p:blipFill>
          <a:blip r:embed="rId3" cstate="print"/>
          <a:srcRect/>
          <a:stretch>
            <a:fillRect/>
          </a:stretch>
        </p:blipFill>
        <p:spPr bwMode="auto">
          <a:xfrm>
            <a:off x="0" y="2204864"/>
            <a:ext cx="3152775" cy="2808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aixaDeTexto 15"/>
          <p:cNvSpPr txBox="1"/>
          <p:nvPr/>
        </p:nvSpPr>
        <p:spPr>
          <a:xfrm>
            <a:off x="3419872" y="3917374"/>
            <a:ext cx="1296144" cy="1815882"/>
          </a:xfrm>
          <a:prstGeom prst="rect">
            <a:avLst/>
          </a:prstGeom>
          <a:noFill/>
        </p:spPr>
        <p:txBody>
          <a:bodyPr wrap="square" rtlCol="0">
            <a:spAutoFit/>
          </a:bodyPr>
          <a:lstStyle/>
          <a:p>
            <a:r>
              <a:rPr lang="en-US" sz="1600" dirty="0" smtClean="0"/>
              <a:t>Brazil</a:t>
            </a:r>
          </a:p>
          <a:p>
            <a:r>
              <a:rPr lang="en-US" sz="1600" dirty="0" smtClean="0"/>
              <a:t>Bolivia</a:t>
            </a:r>
          </a:p>
          <a:p>
            <a:r>
              <a:rPr lang="en-US" sz="1600" dirty="0" smtClean="0"/>
              <a:t>Chile</a:t>
            </a:r>
          </a:p>
          <a:p>
            <a:r>
              <a:rPr lang="en-US" sz="1600" dirty="0" smtClean="0"/>
              <a:t>Argentine</a:t>
            </a:r>
          </a:p>
          <a:p>
            <a:r>
              <a:rPr lang="en-US" sz="1600" dirty="0" smtClean="0"/>
              <a:t>Ecuador</a:t>
            </a:r>
          </a:p>
          <a:p>
            <a:r>
              <a:rPr lang="en-US" sz="1600" dirty="0" smtClean="0"/>
              <a:t>Peru</a:t>
            </a:r>
          </a:p>
          <a:p>
            <a:r>
              <a:rPr lang="en-US" sz="1600" dirty="0" smtClean="0"/>
              <a:t>Venezuela</a:t>
            </a:r>
          </a:p>
        </p:txBody>
      </p:sp>
      <p:pic>
        <p:nvPicPr>
          <p:cNvPr id="3074" name="Picture 2" descr="C:\Users\clucaccioni\Downloads\MP900427704.JPG"/>
          <p:cNvPicPr>
            <a:picLocks noChangeAspect="1" noChangeArrowheads="1"/>
          </p:cNvPicPr>
          <p:nvPr/>
        </p:nvPicPr>
        <p:blipFill>
          <a:blip r:embed="rId2" cstate="print"/>
          <a:srcRect/>
          <a:stretch>
            <a:fillRect/>
          </a:stretch>
        </p:blipFill>
        <p:spPr bwMode="auto">
          <a:xfrm>
            <a:off x="228103" y="1556792"/>
            <a:ext cx="2881023" cy="433211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CaixaDeTexto 5"/>
          <p:cNvSpPr txBox="1"/>
          <p:nvPr/>
        </p:nvSpPr>
        <p:spPr>
          <a:xfrm>
            <a:off x="3240360" y="1527175"/>
            <a:ext cx="5364088" cy="461665"/>
          </a:xfrm>
          <a:prstGeom prst="rect">
            <a:avLst/>
          </a:prstGeom>
          <a:solidFill>
            <a:schemeClr val="accent1">
              <a:alpha val="68000"/>
            </a:schemeClr>
          </a:solidFill>
        </p:spPr>
        <p:txBody>
          <a:bodyPr wrap="square" rtlCol="0">
            <a:spAutoFit/>
          </a:bodyPr>
          <a:lstStyle/>
          <a:p>
            <a:pPr algn="ctr"/>
            <a:r>
              <a:rPr lang="en-US" sz="2400" b="1" dirty="0" smtClean="0">
                <a:solidFill>
                  <a:schemeClr val="bg1"/>
                </a:solidFill>
              </a:rPr>
              <a:t>ABOUT OUR PARTICIPANTS...</a:t>
            </a:r>
            <a:endParaRPr lang="en-US" sz="2400" b="1" dirty="0">
              <a:solidFill>
                <a:schemeClr val="bg1"/>
              </a:solidFill>
            </a:endParaRPr>
          </a:p>
        </p:txBody>
      </p:sp>
      <p:sp>
        <p:nvSpPr>
          <p:cNvPr id="10" name="CaixaDeTexto 9"/>
          <p:cNvSpPr txBox="1"/>
          <p:nvPr/>
        </p:nvSpPr>
        <p:spPr>
          <a:xfrm>
            <a:off x="3491880" y="2381399"/>
            <a:ext cx="5256584" cy="1077218"/>
          </a:xfrm>
          <a:prstGeom prst="rect">
            <a:avLst/>
          </a:prstGeom>
          <a:noFill/>
        </p:spPr>
        <p:txBody>
          <a:bodyPr wrap="square" rtlCol="0">
            <a:spAutoFit/>
          </a:bodyPr>
          <a:lstStyle/>
          <a:p>
            <a:r>
              <a:rPr lang="en-US" sz="1600" b="1" dirty="0" smtClean="0"/>
              <a:t>PARTICIPANTS:   	</a:t>
            </a:r>
            <a:r>
              <a:rPr lang="en-US" sz="1600" dirty="0" smtClean="0"/>
              <a:t>288 students (2011)</a:t>
            </a:r>
          </a:p>
          <a:p>
            <a:r>
              <a:rPr lang="en-US" sz="1600" dirty="0" smtClean="0"/>
              <a:t>                               	379 students (2012) </a:t>
            </a:r>
          </a:p>
          <a:p>
            <a:endParaRPr lang="en-US" sz="1600" dirty="0" smtClean="0"/>
          </a:p>
          <a:p>
            <a:r>
              <a:rPr lang="en-US" sz="1600" b="1" dirty="0" smtClean="0"/>
              <a:t>AVERAGE ATTENDANCE: </a:t>
            </a:r>
            <a:r>
              <a:rPr lang="en-US" sz="1600" dirty="0" smtClean="0"/>
              <a:t> 48 students/course</a:t>
            </a:r>
            <a:endParaRPr lang="en-US" sz="1600" dirty="0"/>
          </a:p>
        </p:txBody>
      </p:sp>
      <p:sp>
        <p:nvSpPr>
          <p:cNvPr id="15" name="CaixaDeTexto 14"/>
          <p:cNvSpPr txBox="1"/>
          <p:nvPr/>
        </p:nvSpPr>
        <p:spPr>
          <a:xfrm>
            <a:off x="4427984" y="4495179"/>
            <a:ext cx="2304256" cy="646331"/>
          </a:xfrm>
          <a:prstGeom prst="rect">
            <a:avLst/>
          </a:prstGeom>
          <a:noFill/>
        </p:spPr>
        <p:txBody>
          <a:bodyPr wrap="square" rtlCol="0">
            <a:spAutoFit/>
          </a:bodyPr>
          <a:lstStyle/>
          <a:p>
            <a:pPr algn="ctr"/>
            <a:r>
              <a:rPr lang="pt-BR" b="1" dirty="0" smtClean="0"/>
              <a:t>PARTICIPANT COUNTRIES</a:t>
            </a:r>
            <a:endParaRPr lang="pt-BR" b="1" dirty="0"/>
          </a:p>
        </p:txBody>
      </p:sp>
      <p:sp>
        <p:nvSpPr>
          <p:cNvPr id="14" name="Retângulo 13"/>
          <p:cNvSpPr/>
          <p:nvPr/>
        </p:nvSpPr>
        <p:spPr>
          <a:xfrm>
            <a:off x="6732240" y="3917374"/>
            <a:ext cx="1637928" cy="1815882"/>
          </a:xfrm>
          <a:prstGeom prst="rect">
            <a:avLst/>
          </a:prstGeom>
        </p:spPr>
        <p:txBody>
          <a:bodyPr wrap="square">
            <a:spAutoFit/>
          </a:bodyPr>
          <a:lstStyle/>
          <a:p>
            <a:r>
              <a:rPr lang="en-US" sz="1600" dirty="0" smtClean="0"/>
              <a:t>Uruguay</a:t>
            </a:r>
          </a:p>
          <a:p>
            <a:r>
              <a:rPr lang="en-US" sz="1600" dirty="0" smtClean="0"/>
              <a:t>Colombia</a:t>
            </a:r>
          </a:p>
          <a:p>
            <a:r>
              <a:rPr lang="en-US" sz="1600" dirty="0" smtClean="0"/>
              <a:t>Portugal</a:t>
            </a:r>
          </a:p>
          <a:p>
            <a:r>
              <a:rPr lang="en-US" sz="1600" dirty="0" smtClean="0"/>
              <a:t>Green Cape</a:t>
            </a:r>
          </a:p>
          <a:p>
            <a:r>
              <a:rPr lang="en-US" sz="1600" dirty="0" smtClean="0"/>
              <a:t>Angola</a:t>
            </a:r>
          </a:p>
          <a:p>
            <a:r>
              <a:rPr lang="en-US" sz="1600" dirty="0" smtClean="0"/>
              <a:t>Mozambique</a:t>
            </a:r>
          </a:p>
          <a:p>
            <a:r>
              <a:rPr lang="en-US" sz="1600" dirty="0" smtClean="0"/>
              <a:t>South Africa</a:t>
            </a:r>
            <a:endParaRPr lang="en-US" sz="1600" dirty="0"/>
          </a:p>
        </p:txBody>
      </p:sp>
      <p:pic>
        <p:nvPicPr>
          <p:cNvPr id="2054" name="Picture 6"/>
          <p:cNvPicPr>
            <a:picLocks noChangeAspect="1" noChangeArrowheads="1"/>
          </p:cNvPicPr>
          <p:nvPr/>
        </p:nvPicPr>
        <p:blipFill>
          <a:blip r:embed="rId3" cstate="print"/>
          <a:srcRect/>
          <a:stretch>
            <a:fillRect/>
          </a:stretch>
        </p:blipFill>
        <p:spPr bwMode="auto">
          <a:xfrm>
            <a:off x="150508" y="92794"/>
            <a:ext cx="8856000" cy="8800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Chave esquerda 17"/>
          <p:cNvSpPr/>
          <p:nvPr/>
        </p:nvSpPr>
        <p:spPr>
          <a:xfrm>
            <a:off x="6300192" y="3990074"/>
            <a:ext cx="288032" cy="165618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9" name="Chave direita 18"/>
          <p:cNvSpPr/>
          <p:nvPr/>
        </p:nvSpPr>
        <p:spPr>
          <a:xfrm>
            <a:off x="4499992" y="3975084"/>
            <a:ext cx="288032" cy="16561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cstate="print"/>
          <a:srcRect/>
          <a:stretch>
            <a:fillRect/>
          </a:stretch>
        </p:blipFill>
        <p:spPr bwMode="auto">
          <a:xfrm>
            <a:off x="150508" y="92794"/>
            <a:ext cx="8856000" cy="8800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CaixaDeTexto 5"/>
          <p:cNvSpPr txBox="1"/>
          <p:nvPr/>
        </p:nvSpPr>
        <p:spPr>
          <a:xfrm>
            <a:off x="1763688" y="1412776"/>
            <a:ext cx="5364088" cy="461665"/>
          </a:xfrm>
          <a:prstGeom prst="rect">
            <a:avLst/>
          </a:prstGeom>
          <a:solidFill>
            <a:schemeClr val="accent1">
              <a:alpha val="68000"/>
            </a:schemeClr>
          </a:solidFill>
        </p:spPr>
        <p:txBody>
          <a:bodyPr wrap="square" rtlCol="0">
            <a:spAutoFit/>
          </a:bodyPr>
          <a:lstStyle/>
          <a:p>
            <a:pPr algn="ctr"/>
            <a:r>
              <a:rPr lang="en-US" sz="2400" b="1" dirty="0" smtClean="0">
                <a:solidFill>
                  <a:schemeClr val="bg1"/>
                </a:solidFill>
              </a:rPr>
              <a:t>ACADEMIC ACTIVITIES ASSESSMENT</a:t>
            </a:r>
            <a:endParaRPr lang="en-US" sz="2400" b="1" dirty="0">
              <a:solidFill>
                <a:schemeClr val="bg1"/>
              </a:solidFill>
            </a:endParaRPr>
          </a:p>
        </p:txBody>
      </p:sp>
      <p:pic>
        <p:nvPicPr>
          <p:cNvPr id="31746" name="Picture 2"/>
          <p:cNvPicPr>
            <a:picLocks noChangeAspect="1" noChangeArrowheads="1"/>
          </p:cNvPicPr>
          <p:nvPr/>
        </p:nvPicPr>
        <p:blipFill>
          <a:blip r:embed="rId3" cstate="print"/>
          <a:srcRect/>
          <a:stretch>
            <a:fillRect/>
          </a:stretch>
        </p:blipFill>
        <p:spPr bwMode="auto">
          <a:xfrm>
            <a:off x="611560" y="1988840"/>
            <a:ext cx="7794625" cy="404653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cstate="print"/>
          <a:srcRect/>
          <a:stretch>
            <a:fillRect/>
          </a:stretch>
        </p:blipFill>
        <p:spPr bwMode="auto">
          <a:xfrm>
            <a:off x="150508" y="92794"/>
            <a:ext cx="8856000" cy="8800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CaixaDeTexto 5"/>
          <p:cNvSpPr txBox="1"/>
          <p:nvPr/>
        </p:nvSpPr>
        <p:spPr>
          <a:xfrm>
            <a:off x="251520" y="1196752"/>
            <a:ext cx="8712968" cy="400110"/>
          </a:xfrm>
          <a:prstGeom prst="rect">
            <a:avLst/>
          </a:prstGeom>
          <a:solidFill>
            <a:schemeClr val="accent1">
              <a:alpha val="68000"/>
            </a:schemeClr>
          </a:solidFill>
        </p:spPr>
        <p:txBody>
          <a:bodyPr wrap="square" rtlCol="0">
            <a:spAutoFit/>
          </a:bodyPr>
          <a:lstStyle/>
          <a:p>
            <a:pPr algn="ctr"/>
            <a:r>
              <a:rPr lang="en-US" sz="2000" b="1" dirty="0" smtClean="0">
                <a:solidFill>
                  <a:schemeClr val="bg1"/>
                </a:solidFill>
              </a:rPr>
              <a:t>SWOT ANALYSIS: STRENGTHS, WEAKNESSES, OPPORTUNITIES, AND THREATS</a:t>
            </a:r>
            <a:endParaRPr lang="en-US" sz="2000" b="1" dirty="0">
              <a:solidFill>
                <a:schemeClr val="bg1"/>
              </a:solidFill>
            </a:endParaRPr>
          </a:p>
        </p:txBody>
      </p:sp>
      <p:graphicFrame>
        <p:nvGraphicFramePr>
          <p:cNvPr id="7" name="Tabela 6"/>
          <p:cNvGraphicFramePr>
            <a:graphicFrameLocks noGrp="1"/>
          </p:cNvGraphicFramePr>
          <p:nvPr/>
        </p:nvGraphicFramePr>
        <p:xfrm>
          <a:off x="395536" y="1772816"/>
          <a:ext cx="8208912" cy="4163171"/>
        </p:xfrm>
        <a:graphic>
          <a:graphicData uri="http://schemas.openxmlformats.org/drawingml/2006/table">
            <a:tbl>
              <a:tblPr bandRow="1">
                <a:tableStyleId>{5C22544A-7EE6-4342-B048-85BDC9FD1C3A}</a:tableStyleId>
              </a:tblPr>
              <a:tblGrid>
                <a:gridCol w="2736304"/>
                <a:gridCol w="2736304"/>
                <a:gridCol w="2736304"/>
              </a:tblGrid>
              <a:tr h="1176131">
                <a:tc>
                  <a:txBody>
                    <a:bodyPr/>
                    <a:lstStyle/>
                    <a:p>
                      <a:endParaRPr lang="en-US" sz="1400" noProof="0" dirty="0">
                        <a:solidFill>
                          <a:srgbClr val="002060"/>
                        </a:solidFill>
                      </a:endParaRPr>
                    </a:p>
                  </a:txBody>
                  <a:tcPr/>
                </a:tc>
                <a:tc>
                  <a:txBody>
                    <a:bodyPr/>
                    <a:lstStyle/>
                    <a:p>
                      <a:pPr algn="ctr"/>
                      <a:r>
                        <a:rPr lang="en-US" sz="1600" b="1" noProof="0" dirty="0" smtClean="0">
                          <a:solidFill>
                            <a:srgbClr val="002060"/>
                          </a:solidFill>
                        </a:rPr>
                        <a:t>STRENGTHS</a:t>
                      </a:r>
                    </a:p>
                    <a:p>
                      <a:pPr>
                        <a:buFont typeface="Arial" pitchFamily="34" charset="0"/>
                        <a:buChar char="•"/>
                      </a:pPr>
                      <a:r>
                        <a:rPr lang="en-US" sz="1400" b="1" noProof="0" dirty="0" smtClean="0">
                          <a:solidFill>
                            <a:srgbClr val="002060"/>
                          </a:solidFill>
                        </a:rPr>
                        <a:t>  </a:t>
                      </a:r>
                      <a:r>
                        <a:rPr lang="en-US" sz="1400" b="0" noProof="0" dirty="0" smtClean="0">
                          <a:solidFill>
                            <a:srgbClr val="002060"/>
                          </a:solidFill>
                        </a:rPr>
                        <a:t>Commitment</a:t>
                      </a:r>
                      <a:r>
                        <a:rPr lang="en-US" sz="1400" b="0" baseline="0" noProof="0" dirty="0" smtClean="0">
                          <a:solidFill>
                            <a:srgbClr val="002060"/>
                          </a:solidFill>
                        </a:rPr>
                        <a:t> of management and instructors for </a:t>
                      </a:r>
                      <a:r>
                        <a:rPr lang="en-US" sz="1400" b="0" baseline="0" noProof="0" dirty="0" err="1" smtClean="0">
                          <a:solidFill>
                            <a:srgbClr val="002060"/>
                          </a:solidFill>
                        </a:rPr>
                        <a:t>VLab</a:t>
                      </a:r>
                      <a:r>
                        <a:rPr lang="en-US" sz="1400" b="0" baseline="0" noProof="0" dirty="0" smtClean="0">
                          <a:solidFill>
                            <a:srgbClr val="002060"/>
                          </a:solidFill>
                        </a:rPr>
                        <a:t> </a:t>
                      </a:r>
                      <a:r>
                        <a:rPr lang="en-US" sz="1400" b="0" baseline="0" noProof="0" dirty="0" smtClean="0">
                          <a:solidFill>
                            <a:srgbClr val="002060"/>
                          </a:solidFill>
                        </a:rPr>
                        <a:t>activities.</a:t>
                      </a:r>
                      <a:endParaRPr lang="en-US" sz="1400" b="0" baseline="0" noProof="0" dirty="0" smtClean="0">
                        <a:solidFill>
                          <a:srgbClr val="002060"/>
                        </a:solidFill>
                      </a:endParaRPr>
                    </a:p>
                    <a:p>
                      <a:pPr>
                        <a:buFont typeface="Arial" pitchFamily="34" charset="0"/>
                        <a:buChar char="•"/>
                      </a:pPr>
                      <a:r>
                        <a:rPr lang="en-US" sz="1400" b="0" baseline="0" noProof="0" dirty="0" smtClean="0">
                          <a:solidFill>
                            <a:srgbClr val="002060"/>
                          </a:solidFill>
                        </a:rPr>
                        <a:t>  Access to IT tools for </a:t>
                      </a:r>
                      <a:r>
                        <a:rPr lang="en-US" sz="1400" b="0" baseline="0" noProof="0" dirty="0" smtClean="0">
                          <a:solidFill>
                            <a:srgbClr val="002060"/>
                          </a:solidFill>
                        </a:rPr>
                        <a:t>e-learning.</a:t>
                      </a:r>
                      <a:endParaRPr lang="en-US" sz="1400" b="1" noProof="0" dirty="0">
                        <a:solidFill>
                          <a:srgbClr val="002060"/>
                        </a:solidFill>
                      </a:endParaRPr>
                    </a:p>
                  </a:txBody>
                  <a:tcPr/>
                </a:tc>
                <a:tc>
                  <a:txBody>
                    <a:bodyPr/>
                    <a:lstStyle/>
                    <a:p>
                      <a:pPr algn="ctr"/>
                      <a:r>
                        <a:rPr lang="en-US" sz="1600" b="1" noProof="0" dirty="0" smtClean="0">
                          <a:solidFill>
                            <a:srgbClr val="002060"/>
                          </a:solidFill>
                        </a:rPr>
                        <a:t>WEAKNESS</a:t>
                      </a:r>
                    </a:p>
                    <a:p>
                      <a:pPr>
                        <a:buFont typeface="Arial" pitchFamily="34" charset="0"/>
                        <a:buChar char="•"/>
                      </a:pPr>
                      <a:r>
                        <a:rPr lang="en-US" sz="1400" b="1" noProof="0" dirty="0" smtClean="0">
                          <a:solidFill>
                            <a:srgbClr val="002060"/>
                          </a:solidFill>
                        </a:rPr>
                        <a:t>  </a:t>
                      </a:r>
                      <a:r>
                        <a:rPr lang="en-US" sz="1400" b="0" noProof="0" dirty="0" smtClean="0">
                          <a:solidFill>
                            <a:srgbClr val="002060"/>
                          </a:solidFill>
                        </a:rPr>
                        <a:t>Competing</a:t>
                      </a:r>
                      <a:r>
                        <a:rPr lang="en-US" sz="1400" b="0" baseline="0" noProof="0" dirty="0" smtClean="0">
                          <a:solidFill>
                            <a:srgbClr val="002060"/>
                          </a:solidFill>
                        </a:rPr>
                        <a:t> activities: research vs. outreach </a:t>
                      </a:r>
                      <a:r>
                        <a:rPr lang="en-US" sz="1400" b="0" baseline="0" noProof="0" dirty="0" smtClean="0">
                          <a:solidFill>
                            <a:srgbClr val="002060"/>
                          </a:solidFill>
                        </a:rPr>
                        <a:t>activities.</a:t>
                      </a:r>
                      <a:endParaRPr lang="en-US" sz="1400" b="0" baseline="0" noProof="0" dirty="0" smtClean="0">
                        <a:solidFill>
                          <a:srgbClr val="002060"/>
                        </a:solidFill>
                      </a:endParaRPr>
                    </a:p>
                    <a:p>
                      <a:pPr>
                        <a:buFont typeface="Arial" pitchFamily="34" charset="0"/>
                        <a:buChar char="•"/>
                      </a:pPr>
                      <a:r>
                        <a:rPr lang="en-US" sz="1400" b="0" baseline="0" noProof="0" dirty="0" smtClean="0">
                          <a:solidFill>
                            <a:srgbClr val="002060"/>
                          </a:solidFill>
                        </a:rPr>
                        <a:t>  Lack of knowledge on IT tools for practical activities and </a:t>
                      </a:r>
                      <a:r>
                        <a:rPr lang="en-US" sz="1400" b="0" baseline="0" noProof="0" dirty="0" smtClean="0">
                          <a:solidFill>
                            <a:srgbClr val="002060"/>
                          </a:solidFill>
                        </a:rPr>
                        <a:t>evaluation.</a:t>
                      </a:r>
                      <a:endParaRPr lang="en-US" sz="1400" b="0" noProof="0" dirty="0">
                        <a:solidFill>
                          <a:srgbClr val="002060"/>
                        </a:solidFill>
                      </a:endParaRPr>
                    </a:p>
                  </a:txBody>
                  <a:tcPr/>
                </a:tc>
              </a:tr>
              <a:tr h="1176131">
                <a:tc>
                  <a:txBody>
                    <a:bodyPr/>
                    <a:lstStyle/>
                    <a:p>
                      <a:r>
                        <a:rPr lang="en-US" sz="1600" b="1" noProof="0" dirty="0" smtClean="0">
                          <a:solidFill>
                            <a:srgbClr val="002060"/>
                          </a:solidFill>
                        </a:rPr>
                        <a:t>OPPORTUNITIES</a:t>
                      </a:r>
                    </a:p>
                    <a:p>
                      <a:pPr>
                        <a:buFont typeface="Arial" pitchFamily="34" charset="0"/>
                        <a:buChar char="•"/>
                      </a:pPr>
                      <a:r>
                        <a:rPr lang="en-US" sz="1400" b="0" noProof="0" dirty="0" smtClean="0">
                          <a:solidFill>
                            <a:srgbClr val="002060"/>
                          </a:solidFill>
                        </a:rPr>
                        <a:t> High</a:t>
                      </a:r>
                      <a:r>
                        <a:rPr lang="en-US" sz="1400" b="0" baseline="0" noProof="0" dirty="0" smtClean="0">
                          <a:solidFill>
                            <a:srgbClr val="002060"/>
                          </a:solidFill>
                        </a:rPr>
                        <a:t>  number of specialists on Atmospheric Remote </a:t>
                      </a:r>
                      <a:r>
                        <a:rPr lang="en-US" sz="1400" b="0" baseline="0" noProof="0" dirty="0" smtClean="0">
                          <a:solidFill>
                            <a:srgbClr val="002060"/>
                          </a:solidFill>
                        </a:rPr>
                        <a:t>Sensing.</a:t>
                      </a:r>
                      <a:endParaRPr lang="en-US" sz="1400" b="0" baseline="0" noProof="0" dirty="0" smtClean="0">
                        <a:solidFill>
                          <a:srgbClr val="002060"/>
                        </a:solidFill>
                      </a:endParaRPr>
                    </a:p>
                    <a:p>
                      <a:pPr>
                        <a:buFont typeface="Arial" pitchFamily="34" charset="0"/>
                        <a:buChar char="•"/>
                      </a:pPr>
                      <a:r>
                        <a:rPr lang="en-US" sz="1400" b="0" baseline="0" noProof="0" dirty="0" smtClean="0">
                          <a:solidFill>
                            <a:srgbClr val="002060"/>
                          </a:solidFill>
                        </a:rPr>
                        <a:t> High demand on the user’s </a:t>
                      </a:r>
                      <a:r>
                        <a:rPr lang="en-US" sz="1400" b="0" baseline="0" noProof="0" dirty="0" smtClean="0">
                          <a:solidFill>
                            <a:srgbClr val="002060"/>
                          </a:solidFill>
                        </a:rPr>
                        <a:t>side.</a:t>
                      </a:r>
                      <a:endParaRPr lang="en-US" sz="1400" b="0" noProof="0" dirty="0">
                        <a:solidFill>
                          <a:srgbClr val="002060"/>
                        </a:solidFill>
                      </a:endParaRPr>
                    </a:p>
                  </a:txBody>
                  <a:tcPr/>
                </a:tc>
                <a:tc>
                  <a:txBody>
                    <a:bodyPr/>
                    <a:lstStyle/>
                    <a:p>
                      <a:pPr>
                        <a:buFont typeface="Arial" pitchFamily="34" charset="0"/>
                        <a:buChar char="•"/>
                      </a:pPr>
                      <a:r>
                        <a:rPr lang="en-US" sz="1400" noProof="0" dirty="0" smtClean="0">
                          <a:solidFill>
                            <a:srgbClr val="002060"/>
                          </a:solidFill>
                        </a:rPr>
                        <a:t>  Expand</a:t>
                      </a:r>
                      <a:r>
                        <a:rPr lang="en-US" sz="1400" baseline="0" noProof="0" dirty="0" smtClean="0">
                          <a:solidFill>
                            <a:srgbClr val="002060"/>
                          </a:solidFill>
                        </a:rPr>
                        <a:t> </a:t>
                      </a:r>
                      <a:r>
                        <a:rPr lang="en-US" sz="1400" baseline="0" noProof="0" dirty="0" err="1" smtClean="0">
                          <a:solidFill>
                            <a:srgbClr val="002060"/>
                          </a:solidFill>
                        </a:rPr>
                        <a:t>VLab</a:t>
                      </a:r>
                      <a:r>
                        <a:rPr lang="en-US" sz="1400" baseline="0" noProof="0" dirty="0" smtClean="0">
                          <a:solidFill>
                            <a:srgbClr val="002060"/>
                          </a:solidFill>
                        </a:rPr>
                        <a:t>  activities.</a:t>
                      </a:r>
                    </a:p>
                    <a:p>
                      <a:pPr>
                        <a:buFont typeface="Arial" pitchFamily="34" charset="0"/>
                        <a:buChar char="•"/>
                      </a:pPr>
                      <a:r>
                        <a:rPr lang="en-US" sz="1400" baseline="0" noProof="0" dirty="0" smtClean="0">
                          <a:solidFill>
                            <a:srgbClr val="002060"/>
                          </a:solidFill>
                        </a:rPr>
                        <a:t>  Creation of RFG on Portuguese-speaking countries (tropical meteorology?)</a:t>
                      </a:r>
                    </a:p>
                    <a:p>
                      <a:pPr>
                        <a:buFont typeface="Arial" pitchFamily="34" charset="0"/>
                        <a:buChar char="•"/>
                      </a:pPr>
                      <a:r>
                        <a:rPr lang="en-US" sz="1400" baseline="0" noProof="0" dirty="0" smtClean="0">
                          <a:solidFill>
                            <a:srgbClr val="002060"/>
                          </a:solidFill>
                        </a:rPr>
                        <a:t>  Event </a:t>
                      </a:r>
                      <a:r>
                        <a:rPr lang="en-US" sz="1400" baseline="0" noProof="0" dirty="0" smtClean="0">
                          <a:solidFill>
                            <a:srgbClr val="002060"/>
                          </a:solidFill>
                        </a:rPr>
                        <a:t>week.</a:t>
                      </a:r>
                      <a:endParaRPr lang="en-US" sz="1400" noProof="0" dirty="0">
                        <a:solidFill>
                          <a:srgbClr val="002060"/>
                        </a:solidFill>
                      </a:endParaRPr>
                    </a:p>
                  </a:txBody>
                  <a:tcPr anchor="ctr"/>
                </a:tc>
                <a:tc>
                  <a:txBody>
                    <a:bodyPr/>
                    <a:lstStyle/>
                    <a:p>
                      <a:pPr>
                        <a:buFont typeface="Arial" pitchFamily="34" charset="0"/>
                        <a:buChar char="•"/>
                      </a:pPr>
                      <a:r>
                        <a:rPr lang="en-US" sz="1400" noProof="0" dirty="0" smtClean="0">
                          <a:solidFill>
                            <a:srgbClr val="002060"/>
                          </a:solidFill>
                        </a:rPr>
                        <a:t>  Develop advanced</a:t>
                      </a:r>
                      <a:r>
                        <a:rPr lang="en-US" sz="1400" baseline="0" noProof="0" dirty="0" smtClean="0">
                          <a:solidFill>
                            <a:srgbClr val="002060"/>
                          </a:solidFill>
                        </a:rPr>
                        <a:t> course on MOODLE and other e-learning </a:t>
                      </a:r>
                      <a:r>
                        <a:rPr lang="en-US" sz="1400" baseline="0" noProof="0" dirty="0" smtClean="0">
                          <a:solidFill>
                            <a:srgbClr val="002060"/>
                          </a:solidFill>
                        </a:rPr>
                        <a:t>software.</a:t>
                      </a:r>
                      <a:endParaRPr lang="en-US" sz="1400" baseline="0" noProof="0" dirty="0" smtClean="0">
                        <a:solidFill>
                          <a:srgbClr val="002060"/>
                        </a:solidFill>
                      </a:endParaRPr>
                    </a:p>
                    <a:p>
                      <a:pPr>
                        <a:buFont typeface="Arial" pitchFamily="34" charset="0"/>
                        <a:buChar char="•"/>
                      </a:pPr>
                      <a:r>
                        <a:rPr lang="en-US" sz="1400" baseline="0" noProof="0" dirty="0" smtClean="0">
                          <a:solidFill>
                            <a:srgbClr val="002060"/>
                          </a:solidFill>
                        </a:rPr>
                        <a:t>  </a:t>
                      </a:r>
                      <a:r>
                        <a:rPr lang="en-US" sz="1400" baseline="0" noProof="0" dirty="0" smtClean="0">
                          <a:solidFill>
                            <a:srgbClr val="002060"/>
                          </a:solidFill>
                        </a:rPr>
                        <a:t>Provide training to improve training skills on using tools for e-learning.</a:t>
                      </a:r>
                      <a:endParaRPr lang="en-US" sz="1400" baseline="0" noProof="0" dirty="0" smtClean="0">
                        <a:solidFill>
                          <a:srgbClr val="002060"/>
                        </a:solidFill>
                      </a:endParaRPr>
                    </a:p>
                    <a:p>
                      <a:pPr>
                        <a:buFont typeface="Arial" pitchFamily="34" charset="0"/>
                        <a:buChar char="•"/>
                      </a:pPr>
                      <a:r>
                        <a:rPr lang="en-US" sz="1400" baseline="0" noProof="0" dirty="0" smtClean="0">
                          <a:solidFill>
                            <a:srgbClr val="002060"/>
                          </a:solidFill>
                        </a:rPr>
                        <a:t>  Improve visibility of </a:t>
                      </a:r>
                      <a:r>
                        <a:rPr lang="en-US" sz="1400" baseline="0" noProof="0" dirty="0" err="1" smtClean="0">
                          <a:solidFill>
                            <a:srgbClr val="002060"/>
                          </a:solidFill>
                        </a:rPr>
                        <a:t>VLab</a:t>
                      </a:r>
                      <a:r>
                        <a:rPr lang="en-US" sz="1400" baseline="0" noProof="0" dirty="0" smtClean="0">
                          <a:solidFill>
                            <a:srgbClr val="002060"/>
                          </a:solidFill>
                        </a:rPr>
                        <a:t> </a:t>
                      </a:r>
                      <a:r>
                        <a:rPr lang="en-US" sz="1400" baseline="0" noProof="0" dirty="0" smtClean="0">
                          <a:solidFill>
                            <a:srgbClr val="002060"/>
                          </a:solidFill>
                        </a:rPr>
                        <a:t>activities.</a:t>
                      </a:r>
                      <a:endParaRPr lang="en-US" sz="1400" noProof="0" dirty="0">
                        <a:solidFill>
                          <a:srgbClr val="002060"/>
                        </a:solidFill>
                      </a:endParaRPr>
                    </a:p>
                  </a:txBody>
                  <a:tcPr anchor="ctr"/>
                </a:tc>
              </a:tr>
              <a:tr h="1176131">
                <a:tc>
                  <a:txBody>
                    <a:bodyPr/>
                    <a:lstStyle/>
                    <a:p>
                      <a:r>
                        <a:rPr lang="en-US" sz="1600" b="1" noProof="0" dirty="0" smtClean="0">
                          <a:solidFill>
                            <a:srgbClr val="002060"/>
                          </a:solidFill>
                        </a:rPr>
                        <a:t>THREATS</a:t>
                      </a:r>
                    </a:p>
                    <a:p>
                      <a:pPr>
                        <a:buFont typeface="Arial" pitchFamily="34" charset="0"/>
                        <a:buChar char="•"/>
                      </a:pPr>
                      <a:r>
                        <a:rPr lang="en-US" sz="1400" b="0" noProof="0" dirty="0" smtClean="0">
                          <a:solidFill>
                            <a:srgbClr val="002060"/>
                          </a:solidFill>
                        </a:rPr>
                        <a:t>  Lack</a:t>
                      </a:r>
                      <a:r>
                        <a:rPr lang="en-US" sz="1400" b="0" baseline="0" noProof="0" dirty="0" smtClean="0">
                          <a:solidFill>
                            <a:srgbClr val="002060"/>
                          </a:solidFill>
                        </a:rPr>
                        <a:t> of genuine resources for maintaining the </a:t>
                      </a:r>
                      <a:r>
                        <a:rPr lang="en-US" sz="1400" b="0" baseline="0" noProof="0" dirty="0" err="1" smtClean="0">
                          <a:solidFill>
                            <a:srgbClr val="002060"/>
                          </a:solidFill>
                        </a:rPr>
                        <a:t>VLab</a:t>
                      </a:r>
                      <a:r>
                        <a:rPr lang="en-US" sz="1400" b="0" baseline="0" noProof="0" dirty="0" smtClean="0">
                          <a:solidFill>
                            <a:srgbClr val="002060"/>
                          </a:solidFill>
                        </a:rPr>
                        <a:t> (a fee is charged to the courses</a:t>
                      </a:r>
                      <a:r>
                        <a:rPr lang="en-US" sz="1400" b="0" baseline="0" noProof="0" dirty="0" smtClean="0">
                          <a:solidFill>
                            <a:srgbClr val="002060"/>
                          </a:solidFill>
                        </a:rPr>
                        <a:t>).</a:t>
                      </a:r>
                      <a:endParaRPr lang="en-US" sz="1400" b="0" noProof="0" dirty="0">
                        <a:solidFill>
                          <a:srgbClr val="002060"/>
                        </a:solidFill>
                      </a:endParaRPr>
                    </a:p>
                  </a:txBody>
                  <a:tcPr/>
                </a:tc>
                <a:tc>
                  <a:txBody>
                    <a:bodyPr/>
                    <a:lstStyle/>
                    <a:p>
                      <a:pPr>
                        <a:buFont typeface="Arial" pitchFamily="34" charset="0"/>
                        <a:buChar char="•"/>
                      </a:pPr>
                      <a:r>
                        <a:rPr lang="en-US" sz="1400" noProof="0" dirty="0" smtClean="0">
                          <a:solidFill>
                            <a:srgbClr val="002060"/>
                          </a:solidFill>
                        </a:rPr>
                        <a:t>  Interact</a:t>
                      </a:r>
                      <a:r>
                        <a:rPr lang="en-US" sz="1400" baseline="0" noProof="0" dirty="0" smtClean="0">
                          <a:solidFill>
                            <a:srgbClr val="002060"/>
                          </a:solidFill>
                        </a:rPr>
                        <a:t> with management  for funding </a:t>
                      </a:r>
                      <a:r>
                        <a:rPr lang="en-US" sz="1400" baseline="0" noProof="0" dirty="0" err="1" smtClean="0">
                          <a:solidFill>
                            <a:srgbClr val="002060"/>
                          </a:solidFill>
                        </a:rPr>
                        <a:t>VLab</a:t>
                      </a:r>
                      <a:r>
                        <a:rPr lang="en-US" sz="1400" baseline="0" noProof="0" dirty="0" smtClean="0">
                          <a:solidFill>
                            <a:srgbClr val="002060"/>
                          </a:solidFill>
                        </a:rPr>
                        <a:t> </a:t>
                      </a:r>
                      <a:r>
                        <a:rPr lang="en-US" sz="1400" baseline="0" noProof="0" dirty="0" smtClean="0">
                          <a:solidFill>
                            <a:srgbClr val="002060"/>
                          </a:solidFill>
                        </a:rPr>
                        <a:t>Activities.</a:t>
                      </a:r>
                      <a:endParaRPr lang="en-US" sz="1400" baseline="0" noProof="0" dirty="0" smtClean="0">
                        <a:solidFill>
                          <a:srgbClr val="002060"/>
                        </a:solidFill>
                      </a:endParaRPr>
                    </a:p>
                    <a:p>
                      <a:pPr>
                        <a:buFont typeface="Arial" pitchFamily="34" charset="0"/>
                        <a:buChar char="•"/>
                      </a:pPr>
                      <a:r>
                        <a:rPr lang="en-US" sz="1400" baseline="0" noProof="0" dirty="0" smtClean="0">
                          <a:solidFill>
                            <a:srgbClr val="002060"/>
                          </a:solidFill>
                        </a:rPr>
                        <a:t>  Submit proposals for funding at external </a:t>
                      </a:r>
                      <a:r>
                        <a:rPr lang="en-US" sz="1400" baseline="0" noProof="0" dirty="0" smtClean="0">
                          <a:solidFill>
                            <a:srgbClr val="002060"/>
                          </a:solidFill>
                        </a:rPr>
                        <a:t>agencies: </a:t>
                      </a:r>
                      <a:r>
                        <a:rPr lang="en-US" sz="1400" baseline="0" noProof="0" dirty="0" smtClean="0">
                          <a:solidFill>
                            <a:srgbClr val="002060"/>
                          </a:solidFill>
                        </a:rPr>
                        <a:t>(</a:t>
                      </a:r>
                      <a:r>
                        <a:rPr lang="en-US" sz="1400" baseline="0" noProof="0" dirty="0" smtClean="0">
                          <a:solidFill>
                            <a:srgbClr val="002060"/>
                          </a:solidFill>
                        </a:rPr>
                        <a:t>FP7/UNESCO/COSPAR)</a:t>
                      </a:r>
                      <a:endParaRPr lang="en-US" sz="1400" noProof="0" dirty="0">
                        <a:solidFill>
                          <a:srgbClr val="002060"/>
                        </a:solidFill>
                      </a:endParaRPr>
                    </a:p>
                  </a:txBody>
                  <a:tcPr anchor="ctr"/>
                </a:tc>
                <a:tc>
                  <a:txBody>
                    <a:bodyPr/>
                    <a:lstStyle/>
                    <a:p>
                      <a:pPr>
                        <a:buFont typeface="Arial" pitchFamily="34" charset="0"/>
                        <a:buChar char="•"/>
                      </a:pPr>
                      <a:r>
                        <a:rPr lang="en-US" sz="1400" noProof="0" dirty="0" smtClean="0">
                          <a:solidFill>
                            <a:srgbClr val="002060"/>
                          </a:solidFill>
                        </a:rPr>
                        <a:t>  Less number</a:t>
                      </a:r>
                      <a:r>
                        <a:rPr lang="en-US" sz="1400" baseline="0" noProof="0" dirty="0" smtClean="0">
                          <a:solidFill>
                            <a:srgbClr val="002060"/>
                          </a:solidFill>
                        </a:rPr>
                        <a:t> of courses/activities to explore new tool </a:t>
                      </a:r>
                      <a:r>
                        <a:rPr lang="en-US" sz="1400" baseline="0" noProof="0" dirty="0" smtClean="0">
                          <a:solidFill>
                            <a:srgbClr val="002060"/>
                          </a:solidFill>
                        </a:rPr>
                        <a:t>functionalities.</a:t>
                      </a:r>
                      <a:endParaRPr lang="en-US" sz="1400" noProof="0" dirty="0">
                        <a:solidFill>
                          <a:srgbClr val="002060"/>
                        </a:solidFill>
                      </a:endParaRPr>
                    </a:p>
                  </a:txBody>
                  <a:tcPr anchor="ctr"/>
                </a:tc>
              </a:tr>
            </a:tbl>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cstate="print"/>
          <a:srcRect/>
          <a:stretch>
            <a:fillRect/>
          </a:stretch>
        </p:blipFill>
        <p:spPr bwMode="auto">
          <a:xfrm>
            <a:off x="150508" y="92794"/>
            <a:ext cx="8856000" cy="8800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CaixaDeTexto 5"/>
          <p:cNvSpPr txBox="1"/>
          <p:nvPr/>
        </p:nvSpPr>
        <p:spPr>
          <a:xfrm>
            <a:off x="251520" y="1196752"/>
            <a:ext cx="8712968" cy="400110"/>
          </a:xfrm>
          <a:prstGeom prst="rect">
            <a:avLst/>
          </a:prstGeom>
          <a:solidFill>
            <a:schemeClr val="accent1">
              <a:alpha val="68000"/>
            </a:schemeClr>
          </a:solidFill>
        </p:spPr>
        <p:txBody>
          <a:bodyPr wrap="square" rtlCol="0">
            <a:spAutoFit/>
          </a:bodyPr>
          <a:lstStyle/>
          <a:p>
            <a:pPr algn="ctr"/>
            <a:r>
              <a:rPr lang="en-US" sz="2000" b="1" dirty="0" smtClean="0">
                <a:solidFill>
                  <a:schemeClr val="bg1"/>
                </a:solidFill>
              </a:rPr>
              <a:t>COE BRAZIL BRIEF SUMMARY</a:t>
            </a:r>
            <a:endParaRPr lang="en-US" sz="2000" b="1" dirty="0">
              <a:solidFill>
                <a:schemeClr val="bg1"/>
              </a:solidFill>
            </a:endParaRPr>
          </a:p>
        </p:txBody>
      </p:sp>
      <p:sp>
        <p:nvSpPr>
          <p:cNvPr id="4" name="CaixaDeTexto 3"/>
          <p:cNvSpPr txBox="1"/>
          <p:nvPr/>
        </p:nvSpPr>
        <p:spPr>
          <a:xfrm>
            <a:off x="2123728" y="1700808"/>
            <a:ext cx="4824536" cy="369332"/>
          </a:xfrm>
          <a:prstGeom prst="rect">
            <a:avLst/>
          </a:prstGeom>
          <a:noFill/>
        </p:spPr>
        <p:txBody>
          <a:bodyPr wrap="square" rtlCol="0">
            <a:spAutoFit/>
          </a:bodyPr>
          <a:lstStyle/>
          <a:p>
            <a:pPr algn="ctr"/>
            <a:r>
              <a:rPr lang="en-GB" b="1" dirty="0" smtClean="0"/>
              <a:t>Following our main objective:</a:t>
            </a:r>
            <a:endParaRPr lang="en-GB" b="1" dirty="0"/>
          </a:p>
        </p:txBody>
      </p:sp>
      <p:sp>
        <p:nvSpPr>
          <p:cNvPr id="5" name="CaixaDeTexto 4"/>
          <p:cNvSpPr txBox="1"/>
          <p:nvPr/>
        </p:nvSpPr>
        <p:spPr>
          <a:xfrm>
            <a:off x="0" y="2060848"/>
            <a:ext cx="9144000" cy="648072"/>
          </a:xfrm>
          <a:prstGeom prst="rect">
            <a:avLst/>
          </a:prstGeom>
          <a:noFill/>
        </p:spPr>
        <p:txBody>
          <a:bodyPr wrap="square" rtlCol="0">
            <a:spAutoFit/>
          </a:bodyPr>
          <a:lstStyle/>
          <a:p>
            <a:pPr algn="ctr" defTabSz="915924" eaLnBrk="0" hangingPunct="0">
              <a:spcBef>
                <a:spcPct val="50000"/>
              </a:spcBef>
              <a:buClr>
                <a:schemeClr val="accent1"/>
              </a:buClr>
              <a:buSzPct val="80000"/>
            </a:pPr>
            <a:r>
              <a:rPr lang="en-US" b="1" dirty="0" smtClean="0">
                <a:solidFill>
                  <a:srgbClr val="C00000"/>
                </a:solidFill>
                <a:cs typeface="Arial" charset="0"/>
              </a:rPr>
              <a:t>PROVIDE EDUCATION AND TRAINING IN SATELLITE METEOROLOGY FOR THE PORTUGUESE-SPEAKING </a:t>
            </a:r>
            <a:r>
              <a:rPr lang="en-US" b="1" dirty="0" smtClean="0">
                <a:solidFill>
                  <a:srgbClr val="C00000"/>
                </a:solidFill>
                <a:cs typeface="Arial" charset="0"/>
              </a:rPr>
              <a:t>COUNTRIES.</a:t>
            </a:r>
            <a:endParaRPr lang="pt-BR" b="1" dirty="0">
              <a:solidFill>
                <a:srgbClr val="C00000"/>
              </a:solidFill>
              <a:cs typeface="Arial" charset="0"/>
            </a:endParaRPr>
          </a:p>
        </p:txBody>
      </p:sp>
      <p:graphicFrame>
        <p:nvGraphicFramePr>
          <p:cNvPr id="7" name="Tabela 6"/>
          <p:cNvGraphicFramePr>
            <a:graphicFrameLocks noGrp="1"/>
          </p:cNvGraphicFramePr>
          <p:nvPr/>
        </p:nvGraphicFramePr>
        <p:xfrm>
          <a:off x="467544" y="2780928"/>
          <a:ext cx="8280920" cy="2926080"/>
        </p:xfrm>
        <a:graphic>
          <a:graphicData uri="http://schemas.openxmlformats.org/drawingml/2006/table">
            <a:tbl>
              <a:tblPr firstRow="1" bandRow="1">
                <a:tableStyleId>{5C22544A-7EE6-4342-B048-85BDC9FD1C3A}</a:tableStyleId>
              </a:tblPr>
              <a:tblGrid>
                <a:gridCol w="4140460"/>
                <a:gridCol w="4140460"/>
              </a:tblGrid>
              <a:tr h="288032">
                <a:tc>
                  <a:txBody>
                    <a:bodyPr/>
                    <a:lstStyle/>
                    <a:p>
                      <a:pPr algn="ctr"/>
                      <a:r>
                        <a:rPr lang="en-GB" noProof="0" dirty="0" smtClean="0"/>
                        <a:t>ACHIEVEMENTS</a:t>
                      </a:r>
                      <a:endParaRPr lang="en-GB" noProof="0" dirty="0"/>
                    </a:p>
                  </a:txBody>
                  <a:tcPr>
                    <a:lnB w="12700" cap="flat" cmpd="sng" algn="ctr">
                      <a:solidFill>
                        <a:schemeClr val="tx1"/>
                      </a:solidFill>
                      <a:prstDash val="solid"/>
                      <a:round/>
                      <a:headEnd type="none" w="med" len="med"/>
                      <a:tailEnd type="none" w="med" len="med"/>
                    </a:lnB>
                  </a:tcPr>
                </a:tc>
                <a:tc>
                  <a:txBody>
                    <a:bodyPr/>
                    <a:lstStyle/>
                    <a:p>
                      <a:pPr algn="ctr"/>
                      <a:r>
                        <a:rPr lang="en-GB" dirty="0" smtClean="0"/>
                        <a:t>DIFFICULTIES</a:t>
                      </a:r>
                      <a:endParaRPr lang="en-GB" dirty="0"/>
                    </a:p>
                  </a:txBody>
                  <a:tcPr>
                    <a:lnB w="12700" cap="flat" cmpd="sng" algn="ctr">
                      <a:solidFill>
                        <a:schemeClr val="tx1"/>
                      </a:solidFill>
                      <a:prstDash val="solid"/>
                      <a:round/>
                      <a:headEnd type="none" w="med" len="med"/>
                      <a:tailEnd type="none" w="med" len="med"/>
                    </a:lnB>
                  </a:tcPr>
                </a:tc>
              </a:tr>
              <a:tr h="2016224">
                <a:tc>
                  <a:txBody>
                    <a:bodyPr/>
                    <a:lstStyle/>
                    <a:p>
                      <a:pPr>
                        <a:buFont typeface="Arial" pitchFamily="34" charset="0"/>
                        <a:buChar char="•"/>
                      </a:pPr>
                      <a:r>
                        <a:rPr lang="en-GB" sz="1400" dirty="0" smtClean="0"/>
                        <a:t> </a:t>
                      </a:r>
                      <a:r>
                        <a:rPr lang="en-GB" sz="1600" dirty="0" smtClean="0"/>
                        <a:t>More</a:t>
                      </a:r>
                      <a:r>
                        <a:rPr lang="en-GB" sz="1600" baseline="0" dirty="0" smtClean="0"/>
                        <a:t>  </a:t>
                      </a:r>
                      <a:r>
                        <a:rPr lang="en-GB" sz="1600" baseline="0" dirty="0" smtClean="0"/>
                        <a:t>participants.</a:t>
                      </a:r>
                      <a:endParaRPr lang="en-GB" sz="1600" baseline="0" dirty="0" smtClean="0"/>
                    </a:p>
                    <a:p>
                      <a:pPr>
                        <a:buFont typeface="Arial" pitchFamily="34" charset="0"/>
                        <a:buChar char="•"/>
                      </a:pPr>
                      <a:endParaRPr lang="en-GB" sz="1600" baseline="0" dirty="0" smtClean="0"/>
                    </a:p>
                    <a:p>
                      <a:pPr>
                        <a:buFont typeface="Arial" pitchFamily="34" charset="0"/>
                        <a:buChar char="•"/>
                      </a:pPr>
                      <a:r>
                        <a:rPr lang="en-GB" sz="1600" baseline="0" dirty="0" smtClean="0"/>
                        <a:t> More </a:t>
                      </a:r>
                      <a:r>
                        <a:rPr lang="en-GB" sz="1600" baseline="0" dirty="0" smtClean="0"/>
                        <a:t>courses.</a:t>
                      </a:r>
                      <a:endParaRPr lang="en-GB" sz="1600" baseline="0" dirty="0" smtClean="0"/>
                    </a:p>
                    <a:p>
                      <a:pPr>
                        <a:buFont typeface="Arial" pitchFamily="34" charset="0"/>
                        <a:buChar char="•"/>
                      </a:pPr>
                      <a:endParaRPr lang="en-GB" sz="1600" baseline="0" dirty="0" smtClean="0"/>
                    </a:p>
                    <a:p>
                      <a:pPr>
                        <a:buFont typeface="Arial" pitchFamily="34" charset="0"/>
                        <a:buChar char="•"/>
                      </a:pPr>
                      <a:r>
                        <a:rPr lang="en-GB" sz="1600" baseline="0" dirty="0" smtClean="0"/>
                        <a:t> Portuguese speaking countries and also Spanish speaking countries were </a:t>
                      </a:r>
                      <a:r>
                        <a:rPr lang="en-GB" sz="1600" baseline="0" dirty="0" smtClean="0"/>
                        <a:t>attended.</a:t>
                      </a:r>
                      <a:endParaRPr lang="en-GB" sz="1600" baseline="0" dirty="0" smtClean="0"/>
                    </a:p>
                    <a:p>
                      <a:pPr>
                        <a:buFont typeface="Arial" pitchFamily="34" charset="0"/>
                        <a:buChar char="•"/>
                      </a:pPr>
                      <a:endParaRPr lang="en-GB" sz="1600" baseline="0" dirty="0" smtClean="0"/>
                    </a:p>
                    <a:p>
                      <a:pPr>
                        <a:buFont typeface="Arial" pitchFamily="34" charset="0"/>
                        <a:buChar char="•"/>
                      </a:pPr>
                      <a:r>
                        <a:rPr lang="en-GB" sz="1600" baseline="0" dirty="0" smtClean="0"/>
                        <a:t> Stronger links with Universities and other </a:t>
                      </a:r>
                      <a:r>
                        <a:rPr lang="en-GB" sz="1600" baseline="0" dirty="0" smtClean="0"/>
                        <a:t>Institutions.</a:t>
                      </a:r>
                      <a:endParaRPr lang="en-GB" sz="1600" baseline="0" dirty="0" smtClean="0"/>
                    </a:p>
                    <a:p>
                      <a:pPr>
                        <a:buFont typeface="Arial" pitchFamily="34" charset="0"/>
                        <a:buNone/>
                      </a:pPr>
                      <a:endParaRPr lang="en-GB" dirty="0"/>
                    </a:p>
                  </a:txBody>
                  <a:tcPr>
                    <a:lnT w="12700" cap="flat" cmpd="sng" algn="ctr">
                      <a:solidFill>
                        <a:schemeClr val="tx1"/>
                      </a:solidFill>
                      <a:prstDash val="solid"/>
                      <a:round/>
                      <a:headEnd type="none" w="med" len="med"/>
                      <a:tailEnd type="none" w="med" len="med"/>
                    </a:lnT>
                  </a:tcPr>
                </a:tc>
                <a:tc>
                  <a:txBody>
                    <a:bodyPr/>
                    <a:lstStyle/>
                    <a:p>
                      <a:pPr>
                        <a:buFont typeface="Arial" pitchFamily="34" charset="0"/>
                        <a:buChar char="•"/>
                      </a:pPr>
                      <a:r>
                        <a:rPr lang="en-GB" noProof="0" dirty="0" smtClean="0"/>
                        <a:t> </a:t>
                      </a:r>
                      <a:r>
                        <a:rPr lang="en-GB" sz="1600" noProof="0" dirty="0" smtClean="0"/>
                        <a:t>Lack of a fixed </a:t>
                      </a:r>
                      <a:r>
                        <a:rPr lang="en-GB" sz="1600" baseline="0" noProof="0" dirty="0" smtClean="0"/>
                        <a:t> </a:t>
                      </a:r>
                      <a:r>
                        <a:rPr lang="en-GB" sz="1600" baseline="0" noProof="0" dirty="0" smtClean="0"/>
                        <a:t>budget.</a:t>
                      </a:r>
                      <a:endParaRPr lang="en-GB" sz="1600" noProof="0" dirty="0" smtClean="0"/>
                    </a:p>
                    <a:p>
                      <a:pPr>
                        <a:buFont typeface="Arial" pitchFamily="34" charset="0"/>
                        <a:buChar char="•"/>
                      </a:pPr>
                      <a:endParaRPr lang="en-GB" sz="1600" noProof="0" dirty="0" smtClean="0"/>
                    </a:p>
                    <a:p>
                      <a:pPr>
                        <a:buFont typeface="Arial" pitchFamily="34" charset="0"/>
                        <a:buChar char="•"/>
                      </a:pPr>
                      <a:r>
                        <a:rPr lang="en-GB" sz="1600" noProof="0" dirty="0" smtClean="0"/>
                        <a:t> Instructors with competing  </a:t>
                      </a:r>
                      <a:r>
                        <a:rPr lang="en-GB" sz="1600" noProof="0" dirty="0" smtClean="0"/>
                        <a:t>activities. </a:t>
                      </a:r>
                      <a:endParaRPr lang="en-GB" sz="1600" noProof="0" dirty="0" smtClean="0"/>
                    </a:p>
                    <a:p>
                      <a:pPr>
                        <a:buFont typeface="Arial" pitchFamily="34" charset="0"/>
                        <a:buChar char="•"/>
                      </a:pPr>
                      <a:endParaRPr lang="en-GB" sz="1600" noProof="0" dirty="0" smtClean="0"/>
                    </a:p>
                    <a:p>
                      <a:pPr>
                        <a:buFont typeface="Arial" pitchFamily="34" charset="0"/>
                        <a:buChar char="•"/>
                      </a:pPr>
                      <a:r>
                        <a:rPr lang="en-GB" sz="1600" noProof="0" dirty="0" smtClean="0"/>
                        <a:t>  Need </a:t>
                      </a:r>
                      <a:r>
                        <a:rPr lang="en-GB" sz="1600" u="none" noProof="0" dirty="0" smtClean="0"/>
                        <a:t>for</a:t>
                      </a:r>
                      <a:r>
                        <a:rPr lang="en-GB" sz="1600" noProof="0" dirty="0" smtClean="0"/>
                        <a:t> </a:t>
                      </a:r>
                      <a:r>
                        <a:rPr lang="en-US" sz="1600" kern="1200" noProof="0" dirty="0" smtClean="0">
                          <a:solidFill>
                            <a:schemeClr val="dk1"/>
                          </a:solidFill>
                          <a:latin typeface="+mn-lt"/>
                          <a:ea typeface="+mn-ea"/>
                          <a:cs typeface="+mn-cs"/>
                        </a:rPr>
                        <a:t>improving</a:t>
                      </a:r>
                      <a:r>
                        <a:rPr lang="en-US" sz="1600" kern="1200" baseline="0" noProof="0" dirty="0" smtClean="0">
                          <a:solidFill>
                            <a:schemeClr val="dk1"/>
                          </a:solidFill>
                          <a:latin typeface="+mn-lt"/>
                          <a:ea typeface="+mn-ea"/>
                          <a:cs typeface="+mn-cs"/>
                        </a:rPr>
                        <a:t> our</a:t>
                      </a:r>
                      <a:r>
                        <a:rPr lang="en-US" sz="1600" kern="1200" dirty="0" smtClean="0">
                          <a:solidFill>
                            <a:schemeClr val="dk1"/>
                          </a:solidFill>
                          <a:latin typeface="+mn-lt"/>
                          <a:ea typeface="+mn-ea"/>
                          <a:cs typeface="+mn-cs"/>
                        </a:rPr>
                        <a:t> knowledge on IT </a:t>
                      </a:r>
                      <a:r>
                        <a:rPr lang="en-US" sz="1600" kern="1200" dirty="0" smtClean="0">
                          <a:solidFill>
                            <a:schemeClr val="dk1"/>
                          </a:solidFill>
                          <a:latin typeface="+mn-lt"/>
                          <a:ea typeface="+mn-ea"/>
                          <a:cs typeface="+mn-cs"/>
                        </a:rPr>
                        <a:t>tools.</a:t>
                      </a:r>
                      <a:endParaRPr lang="en-GB" sz="1600" noProof="0" dirty="0"/>
                    </a:p>
                  </a:txBody>
                  <a:tcPr>
                    <a:lnT w="12700" cap="flat" cmpd="sng" algn="ctr">
                      <a:solidFill>
                        <a:schemeClr val="tx1"/>
                      </a:solidFill>
                      <a:prstDash val="solid"/>
                      <a:round/>
                      <a:headEnd type="none" w="med" len="med"/>
                      <a:tailEnd type="none" w="med" len="med"/>
                    </a:lnT>
                  </a:tcPr>
                </a:tc>
              </a:tr>
            </a:tbl>
          </a:graphicData>
        </a:graphic>
      </p:graphicFrame>
      <p:sp>
        <p:nvSpPr>
          <p:cNvPr id="8" name="CaixaDeTexto 7"/>
          <p:cNvSpPr txBox="1"/>
          <p:nvPr/>
        </p:nvSpPr>
        <p:spPr>
          <a:xfrm>
            <a:off x="0" y="5733256"/>
            <a:ext cx="9144000" cy="400110"/>
          </a:xfrm>
          <a:prstGeom prst="rect">
            <a:avLst/>
          </a:prstGeom>
          <a:noFill/>
        </p:spPr>
        <p:txBody>
          <a:bodyPr wrap="square" rtlCol="0">
            <a:spAutoFit/>
          </a:bodyPr>
          <a:lstStyle/>
          <a:p>
            <a:pPr algn="ctr"/>
            <a:r>
              <a:rPr lang="en-GB" sz="2000" b="1" dirty="0" smtClean="0">
                <a:solidFill>
                  <a:srgbClr val="C00000"/>
                </a:solidFill>
              </a:rPr>
              <a:t> </a:t>
            </a:r>
            <a:r>
              <a:rPr lang="en-GB" b="1" dirty="0" smtClean="0">
                <a:solidFill>
                  <a:srgbClr val="C00000"/>
                </a:solidFill>
              </a:rPr>
              <a:t>WE </a:t>
            </a:r>
            <a:r>
              <a:rPr lang="en-GB" b="1" dirty="0" smtClean="0">
                <a:solidFill>
                  <a:srgbClr val="C00000"/>
                </a:solidFill>
              </a:rPr>
              <a:t>CONSIDER</a:t>
            </a:r>
            <a:r>
              <a:rPr lang="en-GB" b="1" dirty="0" smtClean="0">
                <a:solidFill>
                  <a:srgbClr val="C00000"/>
                </a:solidFill>
              </a:rPr>
              <a:t> </a:t>
            </a:r>
            <a:r>
              <a:rPr lang="en-GB" b="1" dirty="0" smtClean="0">
                <a:solidFill>
                  <a:srgbClr val="C00000"/>
                </a:solidFill>
              </a:rPr>
              <a:t>THOSE ISSUES </a:t>
            </a:r>
            <a:r>
              <a:rPr lang="en-GB" b="1" dirty="0" smtClean="0">
                <a:solidFill>
                  <a:srgbClr val="C00000"/>
                </a:solidFill>
              </a:rPr>
              <a:t>AS</a:t>
            </a:r>
            <a:r>
              <a:rPr lang="en-GB" b="1" dirty="0" smtClean="0">
                <a:solidFill>
                  <a:srgbClr val="C00000"/>
                </a:solidFill>
              </a:rPr>
              <a:t> </a:t>
            </a:r>
            <a:r>
              <a:rPr lang="en-GB" b="1" dirty="0" smtClean="0">
                <a:solidFill>
                  <a:srgbClr val="C00000"/>
                </a:solidFill>
              </a:rPr>
              <a:t>AN OPPORTUNITY TO FIND CREATIVE </a:t>
            </a:r>
            <a:r>
              <a:rPr lang="en-GB" b="1" dirty="0" smtClean="0">
                <a:solidFill>
                  <a:srgbClr val="C00000"/>
                </a:solidFill>
              </a:rPr>
              <a:t>SOLUTIONS.</a:t>
            </a:r>
            <a:endParaRPr lang="en-GB" b="1" dirty="0">
              <a:solidFill>
                <a:srgbClr val="C00000"/>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additive="base">
                                        <p:cTn id="1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ítulo 4"/>
          <p:cNvSpPr>
            <a:spLocks noGrp="1"/>
          </p:cNvSpPr>
          <p:nvPr>
            <p:ph type="title"/>
          </p:nvPr>
        </p:nvSpPr>
        <p:spPr>
          <a:xfrm>
            <a:off x="279250" y="172711"/>
            <a:ext cx="8379250" cy="991018"/>
          </a:xfrm>
        </p:spPr>
        <p:txBody>
          <a:bodyPr>
            <a:noAutofit/>
          </a:bodyPr>
          <a:lstStyle/>
          <a:p>
            <a:r>
              <a:rPr lang="en-US" sz="4000" dirty="0" smtClean="0">
                <a:solidFill>
                  <a:srgbClr val="0070C0"/>
                </a:solidFill>
                <a:latin typeface="Arial Black" pitchFamily="34" charset="0"/>
              </a:rPr>
              <a:t>CoE in Cachoeira Paulista</a:t>
            </a:r>
          </a:p>
        </p:txBody>
      </p:sp>
      <p:sp>
        <p:nvSpPr>
          <p:cNvPr id="24580" name="Text Box 7"/>
          <p:cNvSpPr txBox="1">
            <a:spLocks noChangeArrowheads="1"/>
          </p:cNvSpPr>
          <p:nvPr/>
        </p:nvSpPr>
        <p:spPr bwMode="auto">
          <a:xfrm>
            <a:off x="611559" y="4850997"/>
            <a:ext cx="8044072" cy="954267"/>
          </a:xfrm>
          <a:prstGeom prst="rect">
            <a:avLst/>
          </a:prstGeom>
          <a:noFill/>
          <a:ln w="25400">
            <a:solidFill>
              <a:srgbClr val="0000FF"/>
            </a:solidFill>
            <a:miter lim="800000"/>
            <a:headEnd/>
            <a:tailEnd/>
          </a:ln>
        </p:spPr>
        <p:txBody>
          <a:bodyPr wrap="square" lIns="91597" tIns="45799" rIns="91597" bIns="45799">
            <a:spAutoFit/>
          </a:bodyPr>
          <a:lstStyle/>
          <a:p>
            <a:pPr algn="ctr" defTabSz="915924" eaLnBrk="0" hangingPunct="0">
              <a:spcBef>
                <a:spcPct val="50000"/>
              </a:spcBef>
              <a:buClr>
                <a:schemeClr val="accent1"/>
              </a:buClr>
              <a:buSzPct val="80000"/>
            </a:pPr>
            <a:r>
              <a:rPr lang="en-US" sz="2800" b="1" dirty="0">
                <a:latin typeface="+mj-lt"/>
                <a:cs typeface="Arial" charset="0"/>
              </a:rPr>
              <a:t>Provide education and training in satellite meteorology for the Portuguese-Speaking Countries</a:t>
            </a:r>
            <a:endParaRPr lang="pt-BR" sz="2800" b="1" dirty="0">
              <a:latin typeface="+mj-lt"/>
              <a:cs typeface="Arial" charset="0"/>
            </a:endParaRPr>
          </a:p>
        </p:txBody>
      </p:sp>
      <p:sp>
        <p:nvSpPr>
          <p:cNvPr id="24581" name="Text Box 9"/>
          <p:cNvSpPr txBox="1">
            <a:spLocks noChangeArrowheads="1"/>
          </p:cNvSpPr>
          <p:nvPr/>
        </p:nvSpPr>
        <p:spPr bwMode="auto">
          <a:xfrm>
            <a:off x="3830388" y="3770877"/>
            <a:ext cx="2181771" cy="477213"/>
          </a:xfrm>
          <a:prstGeom prst="rect">
            <a:avLst/>
          </a:prstGeom>
          <a:noFill/>
          <a:ln w="25400">
            <a:noFill/>
            <a:miter lim="800000"/>
            <a:headEnd/>
            <a:tailEnd/>
          </a:ln>
        </p:spPr>
        <p:txBody>
          <a:bodyPr wrap="square" lIns="91597" tIns="45799" rIns="91597" bIns="45799">
            <a:spAutoFit/>
          </a:bodyPr>
          <a:lstStyle/>
          <a:p>
            <a:pPr algn="just" defTabSz="915924" eaLnBrk="0" hangingPunct="0">
              <a:spcBef>
                <a:spcPct val="50000"/>
              </a:spcBef>
              <a:buClr>
                <a:schemeClr val="accent1"/>
              </a:buClr>
              <a:buSzPct val="80000"/>
            </a:pPr>
            <a:r>
              <a:rPr lang="en-US" sz="2500" b="1" dirty="0" smtClean="0">
                <a:cs typeface="Arial" charset="0"/>
              </a:rPr>
              <a:t>         Mission</a:t>
            </a:r>
            <a:endParaRPr lang="pt-BR" sz="2500" b="1" dirty="0">
              <a:cs typeface="Arial" charset="0"/>
            </a:endParaRPr>
          </a:p>
        </p:txBody>
      </p:sp>
      <p:sp>
        <p:nvSpPr>
          <p:cNvPr id="24582" name="AutoShape 10"/>
          <p:cNvSpPr>
            <a:spLocks noChangeArrowheads="1"/>
          </p:cNvSpPr>
          <p:nvPr/>
        </p:nvSpPr>
        <p:spPr bwMode="auto">
          <a:xfrm>
            <a:off x="4644007" y="4274933"/>
            <a:ext cx="792088" cy="504056"/>
          </a:xfrm>
          <a:prstGeom prst="downArrow">
            <a:avLst>
              <a:gd name="adj1" fmla="val 50000"/>
              <a:gd name="adj2" fmla="val 25000"/>
            </a:avLst>
          </a:prstGeom>
          <a:solidFill>
            <a:schemeClr val="accent1"/>
          </a:solidFill>
          <a:ln w="9525">
            <a:solidFill>
              <a:schemeClr val="tx1"/>
            </a:solidFill>
            <a:miter lim="800000"/>
            <a:headEnd/>
            <a:tailEnd/>
          </a:ln>
        </p:spPr>
        <p:txBody>
          <a:bodyPr wrap="none" lIns="82433" tIns="41217" rIns="82433" bIns="41217" anchor="ctr"/>
          <a:lstStyle/>
          <a:p>
            <a:endParaRPr lang="en-GB" sz="1600" dirty="0">
              <a:cs typeface="Arial" charset="0"/>
            </a:endParaRPr>
          </a:p>
        </p:txBody>
      </p:sp>
      <p:pic>
        <p:nvPicPr>
          <p:cNvPr id="24583" name="Picture 11" descr="logo_INPE_simbolo"/>
          <p:cNvPicPr>
            <a:picLocks noChangeAspect="1" noChangeArrowheads="1"/>
          </p:cNvPicPr>
          <p:nvPr/>
        </p:nvPicPr>
        <p:blipFill>
          <a:blip r:embed="rId3" cstate="print"/>
          <a:srcRect/>
          <a:stretch>
            <a:fillRect/>
          </a:stretch>
        </p:blipFill>
        <p:spPr bwMode="auto">
          <a:xfrm>
            <a:off x="251520" y="2440781"/>
            <a:ext cx="1368152" cy="1093604"/>
          </a:xfrm>
          <a:prstGeom prst="rect">
            <a:avLst/>
          </a:prstGeom>
          <a:noFill/>
          <a:ln w="9525">
            <a:noFill/>
            <a:miter lim="800000"/>
            <a:headEnd/>
            <a:tailEnd/>
          </a:ln>
        </p:spPr>
      </p:pic>
      <p:pic>
        <p:nvPicPr>
          <p:cNvPr id="24584" name="Picture 12" descr="logo_cptec"/>
          <p:cNvPicPr>
            <a:picLocks noChangeAspect="1" noChangeArrowheads="1"/>
          </p:cNvPicPr>
          <p:nvPr/>
        </p:nvPicPr>
        <p:blipFill>
          <a:blip r:embed="rId4" cstate="print"/>
          <a:srcRect/>
          <a:stretch>
            <a:fillRect/>
          </a:stretch>
        </p:blipFill>
        <p:spPr bwMode="auto">
          <a:xfrm>
            <a:off x="2051719" y="2690757"/>
            <a:ext cx="1435167" cy="666758"/>
          </a:xfrm>
          <a:prstGeom prst="rect">
            <a:avLst/>
          </a:prstGeom>
          <a:noFill/>
          <a:ln w="9525">
            <a:noFill/>
            <a:miter lim="800000"/>
            <a:headEnd/>
            <a:tailEnd/>
          </a:ln>
        </p:spPr>
      </p:pic>
      <p:pic>
        <p:nvPicPr>
          <p:cNvPr id="24585" name="Picture 13" descr="logo_inmet"/>
          <p:cNvPicPr>
            <a:picLocks noChangeAspect="1" noChangeArrowheads="1"/>
          </p:cNvPicPr>
          <p:nvPr/>
        </p:nvPicPr>
        <p:blipFill>
          <a:blip r:embed="rId5" cstate="print"/>
          <a:srcRect/>
          <a:stretch>
            <a:fillRect/>
          </a:stretch>
        </p:blipFill>
        <p:spPr bwMode="auto">
          <a:xfrm>
            <a:off x="6732239" y="2330717"/>
            <a:ext cx="1752555" cy="1154450"/>
          </a:xfrm>
          <a:prstGeom prst="rect">
            <a:avLst/>
          </a:prstGeom>
          <a:noFill/>
          <a:ln w="9525">
            <a:noFill/>
            <a:miter lim="800000"/>
            <a:headEnd/>
            <a:tailEnd/>
          </a:ln>
        </p:spPr>
      </p:pic>
      <p:sp>
        <p:nvSpPr>
          <p:cNvPr id="24586" name="Text Box 14"/>
          <p:cNvSpPr txBox="1">
            <a:spLocks noChangeArrowheads="1"/>
          </p:cNvSpPr>
          <p:nvPr/>
        </p:nvSpPr>
        <p:spPr bwMode="auto">
          <a:xfrm>
            <a:off x="6588224" y="1373708"/>
            <a:ext cx="1944216" cy="831156"/>
          </a:xfrm>
          <a:prstGeom prst="rect">
            <a:avLst/>
          </a:prstGeom>
          <a:noFill/>
          <a:ln w="25400">
            <a:noFill/>
            <a:miter lim="800000"/>
            <a:headEnd/>
            <a:tailEnd/>
          </a:ln>
        </p:spPr>
        <p:txBody>
          <a:bodyPr wrap="square" lIns="91597" tIns="45799" rIns="91597" bIns="45799">
            <a:spAutoFit/>
          </a:bodyPr>
          <a:lstStyle/>
          <a:p>
            <a:pPr algn="ctr" defTabSz="915924" eaLnBrk="0" hangingPunct="0">
              <a:spcBef>
                <a:spcPct val="50000"/>
              </a:spcBef>
              <a:buClr>
                <a:schemeClr val="accent1"/>
              </a:buClr>
              <a:buSzPct val="80000"/>
            </a:pPr>
            <a:r>
              <a:rPr lang="en-US" sz="1600" dirty="0">
                <a:cs typeface="Arial" charset="0"/>
              </a:rPr>
              <a:t>Brazilian National Weather Service (</a:t>
            </a:r>
            <a:r>
              <a:rPr lang="en-US" sz="1600" b="1" dirty="0">
                <a:cs typeface="Arial" charset="0"/>
              </a:rPr>
              <a:t>INMET</a:t>
            </a:r>
            <a:r>
              <a:rPr lang="en-US" sz="1600" dirty="0">
                <a:cs typeface="Arial" charset="0"/>
              </a:rPr>
              <a:t>)</a:t>
            </a:r>
            <a:r>
              <a:rPr lang="pt-BR" sz="1600" b="1" dirty="0">
                <a:cs typeface="Arial" charset="0"/>
              </a:rPr>
              <a:t> </a:t>
            </a:r>
          </a:p>
        </p:txBody>
      </p:sp>
      <p:sp>
        <p:nvSpPr>
          <p:cNvPr id="24587" name="AutoShape 15"/>
          <p:cNvSpPr>
            <a:spLocks noChangeArrowheads="1"/>
          </p:cNvSpPr>
          <p:nvPr/>
        </p:nvSpPr>
        <p:spPr bwMode="auto">
          <a:xfrm rot="10800000">
            <a:off x="3923926" y="2690756"/>
            <a:ext cx="2304255" cy="106756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1462 w 21600"/>
              <a:gd name="T13" fmla="*/ 13344 h 21600"/>
              <a:gd name="T14" fmla="*/ 20138 w 21600"/>
              <a:gd name="T15" fmla="*/ 17513 h 21600"/>
            </a:gdLst>
            <a:ahLst/>
            <a:cxnLst>
              <a:cxn ang="T8">
                <a:pos x="T0" y="T1"/>
              </a:cxn>
              <a:cxn ang="T9">
                <a:pos x="T2" y="T3"/>
              </a:cxn>
              <a:cxn ang="T10">
                <a:pos x="T4" y="T5"/>
              </a:cxn>
              <a:cxn ang="T11">
                <a:pos x="T6" y="T7"/>
              </a:cxn>
            </a:cxnLst>
            <a:rect l="T12" t="T13" r="T14" b="T15"/>
            <a:pathLst>
              <a:path w="21600" h="21600">
                <a:moveTo>
                  <a:pt x="10800" y="0"/>
                </a:moveTo>
                <a:lnTo>
                  <a:pt x="6480" y="6186"/>
                </a:lnTo>
                <a:lnTo>
                  <a:pt x="9341" y="6186"/>
                </a:lnTo>
                <a:lnTo>
                  <a:pt x="9341" y="13344"/>
                </a:lnTo>
                <a:lnTo>
                  <a:pt x="4330" y="13344"/>
                </a:lnTo>
                <a:lnTo>
                  <a:pt x="4330" y="9257"/>
                </a:lnTo>
                <a:lnTo>
                  <a:pt x="0" y="15429"/>
                </a:lnTo>
                <a:lnTo>
                  <a:pt x="4330" y="21600"/>
                </a:lnTo>
                <a:lnTo>
                  <a:pt x="4330" y="17513"/>
                </a:lnTo>
                <a:lnTo>
                  <a:pt x="17270" y="17513"/>
                </a:lnTo>
                <a:lnTo>
                  <a:pt x="17270" y="21600"/>
                </a:lnTo>
                <a:lnTo>
                  <a:pt x="21600" y="15429"/>
                </a:lnTo>
                <a:lnTo>
                  <a:pt x="17270" y="9257"/>
                </a:lnTo>
                <a:lnTo>
                  <a:pt x="17270" y="13344"/>
                </a:lnTo>
                <a:lnTo>
                  <a:pt x="12259" y="13344"/>
                </a:lnTo>
                <a:lnTo>
                  <a:pt x="12259" y="6186"/>
                </a:lnTo>
                <a:lnTo>
                  <a:pt x="15120" y="6186"/>
                </a:lnTo>
                <a:close/>
              </a:path>
            </a:pathLst>
          </a:custGeom>
          <a:solidFill>
            <a:schemeClr val="accent1"/>
          </a:solidFill>
          <a:ln w="9525">
            <a:solidFill>
              <a:schemeClr val="tx1"/>
            </a:solidFill>
            <a:miter lim="800000"/>
            <a:headEnd/>
            <a:tailEnd/>
          </a:ln>
        </p:spPr>
        <p:txBody>
          <a:bodyPr rot="10800000" wrap="none" lIns="82433" tIns="41217" rIns="82433" bIns="41217" anchor="ctr"/>
          <a:lstStyle/>
          <a:p>
            <a:endParaRPr lang="en-US" dirty="0"/>
          </a:p>
        </p:txBody>
      </p:sp>
      <p:sp>
        <p:nvSpPr>
          <p:cNvPr id="24588" name="Text Box 3"/>
          <p:cNvSpPr txBox="1">
            <a:spLocks noChangeArrowheads="1"/>
          </p:cNvSpPr>
          <p:nvPr/>
        </p:nvSpPr>
        <p:spPr bwMode="auto">
          <a:xfrm>
            <a:off x="580559" y="1036807"/>
            <a:ext cx="3356004" cy="1338988"/>
          </a:xfrm>
          <a:prstGeom prst="rect">
            <a:avLst/>
          </a:prstGeom>
          <a:noFill/>
          <a:ln w="25400">
            <a:noFill/>
            <a:miter lim="800000"/>
            <a:headEnd/>
            <a:tailEnd/>
          </a:ln>
        </p:spPr>
        <p:txBody>
          <a:bodyPr lIns="91597" tIns="45799" rIns="91597" bIns="45799">
            <a:spAutoFit/>
          </a:bodyPr>
          <a:lstStyle/>
          <a:p>
            <a:pPr algn="ctr" defTabSz="915924" eaLnBrk="0" hangingPunct="0">
              <a:spcBef>
                <a:spcPct val="50000"/>
              </a:spcBef>
              <a:buClr>
                <a:schemeClr val="accent1"/>
              </a:buClr>
              <a:buSzPct val="80000"/>
            </a:pPr>
            <a:r>
              <a:rPr lang="en-US" dirty="0"/>
              <a:t>Brazilian National Institute for Space Research (</a:t>
            </a:r>
            <a:r>
              <a:rPr lang="en-US" b="1" dirty="0"/>
              <a:t>INPE</a:t>
            </a:r>
            <a:r>
              <a:rPr lang="en-US" dirty="0"/>
              <a:t>)</a:t>
            </a:r>
          </a:p>
          <a:p>
            <a:pPr algn="ctr" defTabSz="915924" eaLnBrk="0" hangingPunct="0">
              <a:spcBef>
                <a:spcPct val="50000"/>
              </a:spcBef>
              <a:buClr>
                <a:schemeClr val="accent1"/>
              </a:buClr>
              <a:buSzPct val="80000"/>
            </a:pPr>
            <a:r>
              <a:rPr lang="en-US" dirty="0"/>
              <a:t>Center for Weather Forecast and Climatic Studies (</a:t>
            </a:r>
            <a:r>
              <a:rPr lang="en-US" b="1" dirty="0"/>
              <a:t>CPTEC)</a:t>
            </a:r>
            <a:endParaRPr lang="pt-BR"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ChangeAspect="1" noChangeArrowheads="1"/>
          </p:cNvPicPr>
          <p:nvPr/>
        </p:nvPicPr>
        <p:blipFill>
          <a:blip r:embed="rId3" cstate="print"/>
          <a:srcRect/>
          <a:stretch>
            <a:fillRect/>
          </a:stretch>
        </p:blipFill>
        <p:spPr bwMode="auto">
          <a:xfrm>
            <a:off x="529674" y="1844824"/>
            <a:ext cx="8126723" cy="39604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5603" name="Text Box 5"/>
          <p:cNvSpPr txBox="1">
            <a:spLocks noChangeArrowheads="1"/>
          </p:cNvSpPr>
          <p:nvPr/>
        </p:nvSpPr>
        <p:spPr bwMode="auto">
          <a:xfrm>
            <a:off x="1259632" y="1124744"/>
            <a:ext cx="6624737" cy="461661"/>
          </a:xfrm>
          <a:prstGeom prst="rect">
            <a:avLst/>
          </a:prstGeom>
          <a:noFill/>
          <a:ln w="9525">
            <a:noFill/>
            <a:miter lim="800000"/>
            <a:headEnd/>
            <a:tailEnd/>
          </a:ln>
        </p:spPr>
        <p:txBody>
          <a:bodyPr wrap="square" lIns="91435" tIns="45718" rIns="91435" bIns="45718">
            <a:spAutoFit/>
          </a:bodyPr>
          <a:lstStyle/>
          <a:p>
            <a:pPr algn="ctr" defTabSz="914493"/>
            <a:r>
              <a:rPr lang="pt-BR" sz="2400" b="1" dirty="0" smtClean="0">
                <a:latin typeface="+mj-lt"/>
              </a:rPr>
              <a:t>CPTEC-INPE </a:t>
            </a:r>
            <a:r>
              <a:rPr lang="pt-BR" sz="2400" b="1" dirty="0">
                <a:latin typeface="+mj-lt"/>
              </a:rPr>
              <a:t>– Cachoeira Paulista, SP- Brazil</a:t>
            </a:r>
          </a:p>
        </p:txBody>
      </p:sp>
      <p:sp>
        <p:nvSpPr>
          <p:cNvPr id="25604" name="Rectangle 7"/>
          <p:cNvSpPr>
            <a:spLocks noChangeArrowheads="1"/>
          </p:cNvSpPr>
          <p:nvPr/>
        </p:nvSpPr>
        <p:spPr bwMode="auto">
          <a:xfrm>
            <a:off x="809229" y="332656"/>
            <a:ext cx="7439078" cy="707882"/>
          </a:xfrm>
          <a:prstGeom prst="rect">
            <a:avLst/>
          </a:prstGeom>
          <a:noFill/>
          <a:ln w="9525">
            <a:noFill/>
            <a:miter lim="800000"/>
            <a:headEnd/>
            <a:tailEnd/>
          </a:ln>
        </p:spPr>
        <p:txBody>
          <a:bodyPr wrap="square" lIns="91435" tIns="45718" rIns="91435" bIns="45718">
            <a:spAutoFit/>
          </a:bodyPr>
          <a:lstStyle/>
          <a:p>
            <a:pPr defTabSz="914493"/>
            <a:r>
              <a:rPr lang="en-US" sz="4000" b="1" dirty="0">
                <a:solidFill>
                  <a:srgbClr val="0070C0"/>
                </a:solidFill>
                <a:latin typeface="Arial Black" pitchFamily="34" charset="0"/>
              </a:rPr>
              <a:t>CoE in Cachoeira Paulista</a:t>
            </a:r>
          </a:p>
        </p:txBody>
      </p:sp>
      <p:pic>
        <p:nvPicPr>
          <p:cNvPr id="25605" name="Picture 9"/>
          <p:cNvPicPr>
            <a:picLocks noChangeAspect="1" noChangeArrowheads="1"/>
          </p:cNvPicPr>
          <p:nvPr/>
        </p:nvPicPr>
        <p:blipFill>
          <a:blip r:embed="rId4"/>
          <a:srcRect/>
          <a:stretch>
            <a:fillRect/>
          </a:stretch>
        </p:blipFill>
        <p:spPr bwMode="auto">
          <a:xfrm>
            <a:off x="4566979" y="3424722"/>
            <a:ext cx="10043" cy="8558"/>
          </a:xfrm>
          <a:prstGeom prst="rect">
            <a:avLst/>
          </a:prstGeom>
          <a:noFill/>
          <a:ln w="9525">
            <a:noFill/>
            <a:miter lim="800000"/>
            <a:headEnd/>
            <a:tailEnd/>
          </a:ln>
        </p:spPr>
      </p:pic>
      <p:pic>
        <p:nvPicPr>
          <p:cNvPr id="25606" name="Picture 10"/>
          <p:cNvPicPr>
            <a:picLocks noChangeAspect="1" noChangeArrowheads="1"/>
          </p:cNvPicPr>
          <p:nvPr/>
        </p:nvPicPr>
        <p:blipFill>
          <a:blip r:embed="rId4"/>
          <a:srcRect/>
          <a:stretch>
            <a:fillRect/>
          </a:stretch>
        </p:blipFill>
        <p:spPr bwMode="auto">
          <a:xfrm>
            <a:off x="4566979" y="3424722"/>
            <a:ext cx="10043" cy="8558"/>
          </a:xfrm>
          <a:prstGeom prst="rect">
            <a:avLst/>
          </a:prstGeom>
          <a:noFill/>
          <a:ln w="9525">
            <a:noFill/>
            <a:miter lim="800000"/>
            <a:headEnd/>
            <a:tailEnd/>
          </a:ln>
        </p:spPr>
      </p:pic>
      <p:pic>
        <p:nvPicPr>
          <p:cNvPr id="25607" name="Picture 11"/>
          <p:cNvPicPr>
            <a:picLocks noChangeAspect="1" noChangeArrowheads="1"/>
          </p:cNvPicPr>
          <p:nvPr/>
        </p:nvPicPr>
        <p:blipFill>
          <a:blip r:embed="rId5"/>
          <a:srcRect/>
          <a:stretch>
            <a:fillRect/>
          </a:stretch>
        </p:blipFill>
        <p:spPr bwMode="auto">
          <a:xfrm>
            <a:off x="4566979" y="3424722"/>
            <a:ext cx="10043" cy="8558"/>
          </a:xfrm>
          <a:prstGeom prst="rect">
            <a:avLst/>
          </a:prstGeom>
          <a:noFill/>
          <a:ln w="9525">
            <a:noFill/>
            <a:miter lim="800000"/>
            <a:headEnd/>
            <a:tailEnd/>
          </a:ln>
        </p:spPr>
      </p:pic>
      <p:pic>
        <p:nvPicPr>
          <p:cNvPr id="25608" name="Picture 12"/>
          <p:cNvPicPr>
            <a:picLocks noChangeAspect="1" noChangeArrowheads="1"/>
          </p:cNvPicPr>
          <p:nvPr/>
        </p:nvPicPr>
        <p:blipFill>
          <a:blip r:embed="rId6" cstate="print"/>
          <a:srcRect/>
          <a:stretch>
            <a:fillRect/>
          </a:stretch>
        </p:blipFill>
        <p:spPr bwMode="auto">
          <a:xfrm>
            <a:off x="992884" y="4965204"/>
            <a:ext cx="705923" cy="72887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467544" y="116632"/>
            <a:ext cx="8208912" cy="523220"/>
          </a:xfrm>
          <a:prstGeom prst="rect">
            <a:avLst/>
          </a:prstGeom>
          <a:noFill/>
        </p:spPr>
        <p:txBody>
          <a:bodyPr wrap="square" rtlCol="0">
            <a:spAutoFit/>
          </a:bodyPr>
          <a:lstStyle/>
          <a:p>
            <a:r>
              <a:rPr lang="en-US" sz="2800" dirty="0" smtClean="0">
                <a:solidFill>
                  <a:srgbClr val="0070C0"/>
                </a:solidFill>
                <a:latin typeface="Arial Black" pitchFamily="34" charset="0"/>
              </a:rPr>
              <a:t>Facilities : Remote Sensing and Products</a:t>
            </a:r>
            <a:endParaRPr lang="en-US" sz="2800" dirty="0">
              <a:solidFill>
                <a:srgbClr val="0070C0"/>
              </a:solidFill>
              <a:latin typeface="Arial Black" pitchFamily="34" charset="0"/>
            </a:endParaRPr>
          </a:p>
        </p:txBody>
      </p:sp>
      <p:sp>
        <p:nvSpPr>
          <p:cNvPr id="7" name="CaixaDeTexto 6"/>
          <p:cNvSpPr txBox="1"/>
          <p:nvPr/>
        </p:nvSpPr>
        <p:spPr>
          <a:xfrm>
            <a:off x="467544" y="509922"/>
            <a:ext cx="8136904" cy="646331"/>
          </a:xfrm>
          <a:prstGeom prst="rect">
            <a:avLst/>
          </a:prstGeom>
          <a:noFill/>
        </p:spPr>
        <p:txBody>
          <a:bodyPr wrap="square" rtlCol="0">
            <a:spAutoFit/>
          </a:bodyPr>
          <a:lstStyle/>
          <a:p>
            <a:pPr algn="ctr"/>
            <a:r>
              <a:rPr lang="en-US" dirty="0" smtClean="0">
                <a:latin typeface="+mj-lt"/>
              </a:rPr>
              <a:t>Two reception stations for Direct Readout from </a:t>
            </a:r>
          </a:p>
          <a:p>
            <a:pPr algn="ctr"/>
            <a:r>
              <a:rPr lang="en-US" dirty="0" smtClean="0">
                <a:latin typeface="+mj-lt"/>
              </a:rPr>
              <a:t>GOES, MSG,NOAA, AQUA/TERRA  satellites</a:t>
            </a:r>
            <a:endParaRPr lang="en-US" dirty="0">
              <a:latin typeface="+mj-lt"/>
            </a:endParaRPr>
          </a:p>
        </p:txBody>
      </p:sp>
      <p:pic>
        <p:nvPicPr>
          <p:cNvPr id="8" name="Imagem 6" descr="fotos.png"/>
          <p:cNvPicPr>
            <a:picLocks noChangeAspect="1"/>
          </p:cNvPicPr>
          <p:nvPr/>
        </p:nvPicPr>
        <p:blipFill>
          <a:blip r:embed="rId2" cstate="print"/>
          <a:srcRect/>
          <a:stretch>
            <a:fillRect/>
          </a:stretch>
        </p:blipFill>
        <p:spPr bwMode="auto">
          <a:xfrm>
            <a:off x="-324544" y="1196752"/>
            <a:ext cx="10481728" cy="4680520"/>
          </a:xfrm>
          <a:prstGeom prst="rect">
            <a:avLst/>
          </a:prstGeom>
          <a:noFill/>
          <a:ln w="9525">
            <a:noFill/>
            <a:miter lim="800000"/>
            <a:headEnd/>
            <a:tailEnd/>
          </a:ln>
        </p:spPr>
      </p:pic>
      <p:sp>
        <p:nvSpPr>
          <p:cNvPr id="10" name="CaixaDeTexto 9"/>
          <p:cNvSpPr txBox="1"/>
          <p:nvPr/>
        </p:nvSpPr>
        <p:spPr>
          <a:xfrm>
            <a:off x="899592" y="1556792"/>
            <a:ext cx="1552883" cy="338554"/>
          </a:xfrm>
          <a:prstGeom prst="rect">
            <a:avLst/>
          </a:prstGeom>
          <a:noFill/>
        </p:spPr>
        <p:txBody>
          <a:bodyPr wrap="square" rtlCol="0">
            <a:spAutoFit/>
          </a:bodyPr>
          <a:lstStyle/>
          <a:p>
            <a:pPr algn="ctr"/>
            <a:r>
              <a:rPr lang="en-US" sz="1600" dirty="0" smtClean="0"/>
              <a:t>NOAA/HRPT</a:t>
            </a:r>
            <a:endParaRPr lang="en-US" sz="1600" dirty="0"/>
          </a:p>
        </p:txBody>
      </p:sp>
      <p:sp>
        <p:nvSpPr>
          <p:cNvPr id="11" name="CaixaDeTexto 10"/>
          <p:cNvSpPr txBox="1"/>
          <p:nvPr/>
        </p:nvSpPr>
        <p:spPr>
          <a:xfrm>
            <a:off x="3851920" y="1124744"/>
            <a:ext cx="1584176" cy="338554"/>
          </a:xfrm>
          <a:prstGeom prst="rect">
            <a:avLst/>
          </a:prstGeom>
          <a:noFill/>
        </p:spPr>
        <p:txBody>
          <a:bodyPr wrap="square" rtlCol="0">
            <a:spAutoFit/>
          </a:bodyPr>
          <a:lstStyle/>
          <a:p>
            <a:pPr algn="ctr"/>
            <a:r>
              <a:rPr lang="en-US" sz="1600" dirty="0" smtClean="0"/>
              <a:t>NOAA/HRPT</a:t>
            </a:r>
            <a:endParaRPr lang="en-US" sz="1600" dirty="0"/>
          </a:p>
        </p:txBody>
      </p:sp>
      <p:sp>
        <p:nvSpPr>
          <p:cNvPr id="12" name="CaixaDeTexto 11"/>
          <p:cNvSpPr txBox="1"/>
          <p:nvPr/>
        </p:nvSpPr>
        <p:spPr>
          <a:xfrm>
            <a:off x="6084168" y="1412776"/>
            <a:ext cx="1512168" cy="338554"/>
          </a:xfrm>
          <a:prstGeom prst="rect">
            <a:avLst/>
          </a:prstGeom>
          <a:noFill/>
        </p:spPr>
        <p:txBody>
          <a:bodyPr wrap="square" rtlCol="0">
            <a:spAutoFit/>
          </a:bodyPr>
          <a:lstStyle/>
          <a:p>
            <a:pPr algn="ctr"/>
            <a:r>
              <a:rPr lang="en-US" sz="1600" dirty="0" smtClean="0"/>
              <a:t>NOAA/HRPT</a:t>
            </a:r>
            <a:endParaRPr lang="en-US" sz="1600" dirty="0"/>
          </a:p>
        </p:txBody>
      </p:sp>
      <p:sp>
        <p:nvSpPr>
          <p:cNvPr id="13" name="CaixaDeTexto 12"/>
          <p:cNvSpPr txBox="1"/>
          <p:nvPr/>
        </p:nvSpPr>
        <p:spPr>
          <a:xfrm>
            <a:off x="6660232" y="2564904"/>
            <a:ext cx="1440160" cy="369332"/>
          </a:xfrm>
          <a:prstGeom prst="rect">
            <a:avLst/>
          </a:prstGeom>
          <a:noFill/>
        </p:spPr>
        <p:txBody>
          <a:bodyPr wrap="square" rtlCol="0">
            <a:spAutoFit/>
          </a:bodyPr>
          <a:lstStyle/>
          <a:p>
            <a:pPr algn="ctr"/>
            <a:r>
              <a:rPr lang="en-US" dirty="0" smtClean="0"/>
              <a:t>   </a:t>
            </a:r>
            <a:r>
              <a:rPr lang="en-US" sz="1600" dirty="0" smtClean="0"/>
              <a:t>MSG/SEVIRI</a:t>
            </a:r>
            <a:endParaRPr lang="en-US" sz="1600" dirty="0"/>
          </a:p>
        </p:txBody>
      </p:sp>
      <p:sp>
        <p:nvSpPr>
          <p:cNvPr id="14" name="CaixaDeTexto 13"/>
          <p:cNvSpPr txBox="1"/>
          <p:nvPr/>
        </p:nvSpPr>
        <p:spPr>
          <a:xfrm>
            <a:off x="7596336" y="4437112"/>
            <a:ext cx="864096" cy="584775"/>
          </a:xfrm>
          <a:prstGeom prst="rect">
            <a:avLst/>
          </a:prstGeom>
          <a:noFill/>
        </p:spPr>
        <p:txBody>
          <a:bodyPr wrap="square" rtlCol="0">
            <a:spAutoFit/>
          </a:bodyPr>
          <a:lstStyle/>
          <a:p>
            <a:r>
              <a:rPr lang="en-US" sz="1600" dirty="0" smtClean="0"/>
              <a:t>GOES/VISSR</a:t>
            </a:r>
            <a:endParaRPr lang="en-US" sz="1600" dirty="0"/>
          </a:p>
        </p:txBody>
      </p:sp>
      <p:sp>
        <p:nvSpPr>
          <p:cNvPr id="15" name="CaixaDeTexto 14"/>
          <p:cNvSpPr txBox="1"/>
          <p:nvPr/>
        </p:nvSpPr>
        <p:spPr>
          <a:xfrm>
            <a:off x="1115616" y="5157192"/>
            <a:ext cx="2664296" cy="584775"/>
          </a:xfrm>
          <a:prstGeom prst="rect">
            <a:avLst/>
          </a:prstGeom>
          <a:noFill/>
        </p:spPr>
        <p:txBody>
          <a:bodyPr wrap="square" rtlCol="0">
            <a:spAutoFit/>
          </a:bodyPr>
          <a:lstStyle/>
          <a:p>
            <a:pPr algn="r"/>
            <a:r>
              <a:rPr lang="en-US" sz="1600" dirty="0" smtClean="0"/>
              <a:t>GEONETCast/ </a:t>
            </a:r>
            <a:r>
              <a:rPr lang="en-US" sz="1600" dirty="0" err="1" smtClean="0"/>
              <a:t>EUMETCast</a:t>
            </a:r>
            <a:endParaRPr lang="en-US" sz="1600" dirty="0" smtClean="0"/>
          </a:p>
          <a:p>
            <a:pPr algn="r"/>
            <a:r>
              <a:rPr lang="en-US" sz="1600" dirty="0" smtClean="0"/>
              <a:t>Intelsat -9/ NSS-806</a:t>
            </a:r>
            <a:endParaRPr lang="en-US" sz="1600" dirty="0"/>
          </a:p>
        </p:txBody>
      </p:sp>
      <p:sp>
        <p:nvSpPr>
          <p:cNvPr id="16" name="CaixaDeTexto 15"/>
          <p:cNvSpPr txBox="1"/>
          <p:nvPr/>
        </p:nvSpPr>
        <p:spPr>
          <a:xfrm>
            <a:off x="611560" y="3284985"/>
            <a:ext cx="2088232" cy="830997"/>
          </a:xfrm>
          <a:prstGeom prst="rect">
            <a:avLst/>
          </a:prstGeom>
          <a:noFill/>
        </p:spPr>
        <p:txBody>
          <a:bodyPr wrap="square" rtlCol="0">
            <a:spAutoFit/>
          </a:bodyPr>
          <a:lstStyle/>
          <a:p>
            <a:pPr algn="ctr"/>
            <a:r>
              <a:rPr lang="en-US" sz="1600" dirty="0" smtClean="0"/>
              <a:t>AQUA/MODIS/AIRS</a:t>
            </a:r>
          </a:p>
          <a:p>
            <a:pPr algn="ctr"/>
            <a:r>
              <a:rPr lang="en-US" sz="1600" dirty="0" smtClean="0"/>
              <a:t>AMSU/AMSR</a:t>
            </a:r>
          </a:p>
          <a:p>
            <a:pPr algn="ctr"/>
            <a:r>
              <a:rPr lang="en-US" sz="1600" dirty="0" smtClean="0"/>
              <a:t>TERRA/MODIS</a:t>
            </a:r>
            <a:endParaRPr lang="en-US" sz="1600" dirty="0"/>
          </a:p>
        </p:txBody>
      </p:sp>
      <p:sp>
        <p:nvSpPr>
          <p:cNvPr id="17" name="CaixaDeTexto 16"/>
          <p:cNvSpPr txBox="1"/>
          <p:nvPr/>
        </p:nvSpPr>
        <p:spPr>
          <a:xfrm>
            <a:off x="323528" y="5805264"/>
            <a:ext cx="8136904" cy="338554"/>
          </a:xfrm>
          <a:prstGeom prst="rect">
            <a:avLst/>
          </a:prstGeom>
          <a:noFill/>
        </p:spPr>
        <p:txBody>
          <a:bodyPr wrap="square" rtlCol="0">
            <a:spAutoFit/>
          </a:bodyPr>
          <a:lstStyle/>
          <a:p>
            <a:pPr algn="ctr"/>
            <a:r>
              <a:rPr lang="en-GB" sz="1600" dirty="0" smtClean="0"/>
              <a:t>         </a:t>
            </a:r>
            <a:r>
              <a:rPr lang="en-GB" sz="1600" b="1" dirty="0" smtClean="0">
                <a:solidFill>
                  <a:schemeClr val="accent2">
                    <a:lumMod val="75000"/>
                  </a:schemeClr>
                </a:solidFill>
              </a:rPr>
              <a:t>These facilities are presently managed by the Image Generation Division of INPE</a:t>
            </a:r>
            <a:endParaRPr lang="en-GB" sz="1600" b="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age_1"/>
          <p:cNvPicPr>
            <a:picLocks noChangeAspect="1" noChangeArrowheads="1"/>
          </p:cNvPicPr>
          <p:nvPr/>
        </p:nvPicPr>
        <p:blipFill>
          <a:blip r:embed="rId2" cstate="print"/>
          <a:srcRect/>
          <a:stretch>
            <a:fillRect/>
          </a:stretch>
        </p:blipFill>
        <p:spPr bwMode="auto">
          <a:xfrm>
            <a:off x="0" y="0"/>
            <a:ext cx="9144000" cy="4375150"/>
          </a:xfrm>
          <a:prstGeom prst="rect">
            <a:avLst/>
          </a:prstGeom>
          <a:noFill/>
          <a:ln>
            <a:solidFill>
              <a:schemeClr val="tx1"/>
            </a:solidFill>
            <a:prstDash val="solid"/>
          </a:ln>
        </p:spPr>
      </p:pic>
      <p:pic>
        <p:nvPicPr>
          <p:cNvPr id="2053" name="Picture 5" descr="page_2"/>
          <p:cNvPicPr>
            <a:picLocks noChangeAspect="1" noChangeArrowheads="1"/>
          </p:cNvPicPr>
          <p:nvPr/>
        </p:nvPicPr>
        <p:blipFill>
          <a:blip r:embed="rId3" cstate="print"/>
          <a:srcRect r="1639"/>
          <a:stretch>
            <a:fillRect/>
          </a:stretch>
        </p:blipFill>
        <p:spPr bwMode="auto">
          <a:xfrm>
            <a:off x="0" y="3962400"/>
            <a:ext cx="9144000" cy="2895600"/>
          </a:xfrm>
          <a:prstGeom prst="rect">
            <a:avLst/>
          </a:prstGeom>
          <a:noFill/>
        </p:spPr>
      </p:pic>
      <p:sp>
        <p:nvSpPr>
          <p:cNvPr id="2054" name="Text Box 6"/>
          <p:cNvSpPr txBox="1">
            <a:spLocks noChangeArrowheads="1"/>
          </p:cNvSpPr>
          <p:nvPr/>
        </p:nvSpPr>
        <p:spPr bwMode="auto">
          <a:xfrm>
            <a:off x="2209800" y="1052736"/>
            <a:ext cx="4522440" cy="400110"/>
          </a:xfrm>
          <a:prstGeom prst="rect">
            <a:avLst/>
          </a:prstGeom>
          <a:noFill/>
          <a:ln w="9525">
            <a:noFill/>
            <a:miter lim="800000"/>
            <a:headEnd/>
            <a:tailEnd/>
          </a:ln>
          <a:effectLst/>
        </p:spPr>
        <p:txBody>
          <a:bodyPr wrap="square">
            <a:spAutoFit/>
          </a:bodyPr>
          <a:lstStyle/>
          <a:p>
            <a:pPr>
              <a:spcBef>
                <a:spcPct val="50000"/>
              </a:spcBef>
            </a:pPr>
            <a:r>
              <a:rPr lang="pt-BR" sz="2000" dirty="0">
                <a:solidFill>
                  <a:srgbClr val="FF0000"/>
                </a:solidFill>
                <a:latin typeface="Arial Black" pitchFamily="1" charset="0"/>
              </a:rPr>
              <a:t>     DSA/CPTEC HOMEPAGE</a:t>
            </a:r>
          </a:p>
        </p:txBody>
      </p:sp>
      <p:sp>
        <p:nvSpPr>
          <p:cNvPr id="5" name="CaixaDeTexto 4"/>
          <p:cNvSpPr txBox="1"/>
          <p:nvPr/>
        </p:nvSpPr>
        <p:spPr>
          <a:xfrm>
            <a:off x="2051720" y="1444714"/>
            <a:ext cx="5616624" cy="400110"/>
          </a:xfrm>
          <a:prstGeom prst="rect">
            <a:avLst/>
          </a:prstGeom>
          <a:noFill/>
        </p:spPr>
        <p:txBody>
          <a:bodyPr wrap="square" rtlCol="0">
            <a:spAutoFit/>
          </a:bodyPr>
          <a:lstStyle/>
          <a:p>
            <a:r>
              <a:rPr lang="en-US" b="1" dirty="0" smtClean="0">
                <a:solidFill>
                  <a:schemeClr val="bg1"/>
                </a:solidFill>
              </a:rPr>
              <a:t>                        </a:t>
            </a:r>
            <a:r>
              <a:rPr lang="en-US" sz="2000" b="1" dirty="0" smtClean="0">
                <a:solidFill>
                  <a:schemeClr val="bg1"/>
                </a:solidFill>
                <a:latin typeface="+mj-lt"/>
              </a:rPr>
              <a:t>Facilities: Remote Sensing and Products</a:t>
            </a:r>
            <a:endParaRPr lang="en-US" sz="2000" b="1" dirty="0">
              <a:solidFill>
                <a:schemeClr val="bg1"/>
              </a:solidFill>
              <a:latin typeface="+mj-lt"/>
            </a:endParaRPr>
          </a:p>
        </p:txBody>
      </p:sp>
      <p:sp>
        <p:nvSpPr>
          <p:cNvPr id="8" name="Retângulo 7"/>
          <p:cNvSpPr/>
          <p:nvPr/>
        </p:nvSpPr>
        <p:spPr>
          <a:xfrm>
            <a:off x="683568" y="2132856"/>
            <a:ext cx="1296144" cy="46085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tângulo 8"/>
          <p:cNvSpPr/>
          <p:nvPr/>
        </p:nvSpPr>
        <p:spPr>
          <a:xfrm>
            <a:off x="6588224" y="3573016"/>
            <a:ext cx="1584176"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clucaccioni\Desktop\lab.png"/>
          <p:cNvPicPr>
            <a:picLocks noChangeAspect="1" noChangeArrowheads="1"/>
          </p:cNvPicPr>
          <p:nvPr/>
        </p:nvPicPr>
        <p:blipFill>
          <a:blip r:embed="rId2" cstate="print"/>
          <a:srcRect b="2799"/>
          <a:stretch>
            <a:fillRect/>
          </a:stretch>
        </p:blipFill>
        <p:spPr bwMode="auto">
          <a:xfrm>
            <a:off x="-87756" y="0"/>
            <a:ext cx="9231755" cy="6858000"/>
          </a:xfrm>
          <a:prstGeom prst="rect">
            <a:avLst/>
          </a:prstGeom>
          <a:noFill/>
        </p:spPr>
      </p:pic>
      <p:sp>
        <p:nvSpPr>
          <p:cNvPr id="10" name="CaixaDeTexto 9"/>
          <p:cNvSpPr txBox="1"/>
          <p:nvPr/>
        </p:nvSpPr>
        <p:spPr>
          <a:xfrm>
            <a:off x="6948264" y="1772816"/>
            <a:ext cx="1944216" cy="369332"/>
          </a:xfrm>
          <a:prstGeom prst="rect">
            <a:avLst/>
          </a:prstGeom>
          <a:noFill/>
          <a:ln w="38100">
            <a:solidFill>
              <a:srgbClr val="FF0000"/>
            </a:solidFill>
          </a:ln>
        </p:spPr>
        <p:txBody>
          <a:bodyPr wrap="square" rtlCol="0">
            <a:spAutoFit/>
          </a:bodyPr>
          <a:lstStyle/>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9512" y="116632"/>
            <a:ext cx="8804939" cy="10367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m 4" descr="banner.png"/>
          <p:cNvPicPr>
            <a:picLocks noChangeAspect="1"/>
          </p:cNvPicPr>
          <p:nvPr/>
        </p:nvPicPr>
        <p:blipFill>
          <a:blip r:embed="rId3" cstate="print"/>
          <a:stretch>
            <a:fillRect/>
          </a:stretch>
        </p:blipFill>
        <p:spPr>
          <a:xfrm>
            <a:off x="323528" y="1268760"/>
            <a:ext cx="5086360" cy="1440000"/>
          </a:xfrm>
          <a:prstGeom prst="rect">
            <a:avLst/>
          </a:prstGeom>
        </p:spPr>
      </p:pic>
      <p:pic>
        <p:nvPicPr>
          <p:cNvPr id="6" name="Imagem 5" descr="Banner-site.png"/>
          <p:cNvPicPr>
            <a:picLocks noChangeAspect="1"/>
          </p:cNvPicPr>
          <p:nvPr/>
        </p:nvPicPr>
        <p:blipFill>
          <a:blip r:embed="rId4" cstate="print"/>
          <a:stretch>
            <a:fillRect/>
          </a:stretch>
        </p:blipFill>
        <p:spPr>
          <a:xfrm>
            <a:off x="3595398" y="1988840"/>
            <a:ext cx="5320880" cy="1440000"/>
          </a:xfrm>
          <a:prstGeom prst="rect">
            <a:avLst/>
          </a:prstGeom>
        </p:spPr>
      </p:pic>
      <p:pic>
        <p:nvPicPr>
          <p:cNvPr id="7" name="Imagem 6" descr="banner_curso_meteorologia_png.png"/>
          <p:cNvPicPr>
            <a:picLocks noChangeAspect="1"/>
          </p:cNvPicPr>
          <p:nvPr/>
        </p:nvPicPr>
        <p:blipFill>
          <a:blip r:embed="rId5" cstate="print"/>
          <a:stretch>
            <a:fillRect/>
          </a:stretch>
        </p:blipFill>
        <p:spPr>
          <a:xfrm>
            <a:off x="323528" y="2924944"/>
            <a:ext cx="5320920" cy="1440000"/>
          </a:xfrm>
          <a:prstGeom prst="rect">
            <a:avLst/>
          </a:prstGeom>
        </p:spPr>
      </p:pic>
      <p:pic>
        <p:nvPicPr>
          <p:cNvPr id="9" name="Imagem 8" descr="Banner-site.png"/>
          <p:cNvPicPr>
            <a:picLocks noChangeAspect="1"/>
          </p:cNvPicPr>
          <p:nvPr/>
        </p:nvPicPr>
        <p:blipFill>
          <a:blip r:embed="rId6" cstate="print"/>
          <a:stretch>
            <a:fillRect/>
          </a:stretch>
        </p:blipFill>
        <p:spPr>
          <a:xfrm>
            <a:off x="3635896" y="3861048"/>
            <a:ext cx="5320920" cy="1440000"/>
          </a:xfrm>
          <a:prstGeom prst="rect">
            <a:avLst/>
          </a:prstGeom>
        </p:spPr>
      </p:pic>
      <p:pic>
        <p:nvPicPr>
          <p:cNvPr id="8" name="Imagem 7" descr="banner_RADAR.png"/>
          <p:cNvPicPr>
            <a:picLocks noChangeAspect="1"/>
          </p:cNvPicPr>
          <p:nvPr/>
        </p:nvPicPr>
        <p:blipFill>
          <a:blip r:embed="rId7" cstate="print"/>
          <a:stretch>
            <a:fillRect/>
          </a:stretch>
        </p:blipFill>
        <p:spPr>
          <a:xfrm>
            <a:off x="355822" y="4653296"/>
            <a:ext cx="5333800" cy="1440000"/>
          </a:xfrm>
          <a:prstGeom prst="rect">
            <a:avLst/>
          </a:prstGeom>
        </p:spPr>
      </p:pic>
      <p:sp>
        <p:nvSpPr>
          <p:cNvPr id="11" name="CaixaDeTexto 10"/>
          <p:cNvSpPr txBox="1"/>
          <p:nvPr/>
        </p:nvSpPr>
        <p:spPr>
          <a:xfrm>
            <a:off x="5292080" y="404664"/>
            <a:ext cx="3456384" cy="338554"/>
          </a:xfrm>
          <a:prstGeom prst="rect">
            <a:avLst/>
          </a:prstGeom>
          <a:noFill/>
        </p:spPr>
        <p:txBody>
          <a:bodyPr wrap="square" rtlCol="0">
            <a:spAutoFit/>
          </a:bodyPr>
          <a:lstStyle/>
          <a:p>
            <a:pPr algn="ctr"/>
            <a:r>
              <a:rPr lang="pt-BR" sz="1600" b="1" dirty="0" smtClean="0">
                <a:solidFill>
                  <a:schemeClr val="bg1"/>
                </a:solidFill>
              </a:rPr>
              <a:t>http://poapem.cptec.inpe.br</a:t>
            </a:r>
            <a:endParaRPr lang="pt-BR" sz="1600" b="1" dirty="0">
              <a:solidFill>
                <a:schemeClr val="bg1"/>
              </a:solidFill>
            </a:endParaRPr>
          </a:p>
        </p:txBody>
      </p:sp>
      <p:pic>
        <p:nvPicPr>
          <p:cNvPr id="2" name="Picture 3"/>
          <p:cNvPicPr>
            <a:picLocks noChangeAspect="1" noChangeArrowheads="1"/>
          </p:cNvPicPr>
          <p:nvPr/>
        </p:nvPicPr>
        <p:blipFill>
          <a:blip r:embed="rId8" cstate="print"/>
          <a:srcRect/>
          <a:stretch>
            <a:fillRect/>
          </a:stretch>
        </p:blipFill>
        <p:spPr bwMode="auto">
          <a:xfrm>
            <a:off x="7059488" y="1556792"/>
            <a:ext cx="1905000" cy="238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9512" y="116632"/>
            <a:ext cx="8804939" cy="10367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CaixaDeTexto 10"/>
          <p:cNvSpPr txBox="1"/>
          <p:nvPr/>
        </p:nvSpPr>
        <p:spPr>
          <a:xfrm>
            <a:off x="5292080" y="404664"/>
            <a:ext cx="3456384" cy="338554"/>
          </a:xfrm>
          <a:prstGeom prst="rect">
            <a:avLst/>
          </a:prstGeom>
          <a:noFill/>
        </p:spPr>
        <p:txBody>
          <a:bodyPr wrap="square" rtlCol="0">
            <a:spAutoFit/>
          </a:bodyPr>
          <a:lstStyle/>
          <a:p>
            <a:pPr algn="ctr"/>
            <a:r>
              <a:rPr lang="pt-BR" sz="1600" b="1" dirty="0" smtClean="0">
                <a:solidFill>
                  <a:schemeClr val="bg1"/>
                </a:solidFill>
              </a:rPr>
              <a:t>http://poapem.cptec.inpe.br</a:t>
            </a:r>
            <a:endParaRPr lang="pt-BR" sz="1600" b="1" dirty="0">
              <a:solidFill>
                <a:schemeClr val="bg1"/>
              </a:solidFill>
            </a:endParaRPr>
          </a:p>
        </p:txBody>
      </p:sp>
      <p:sp>
        <p:nvSpPr>
          <p:cNvPr id="10" name="CaixaDeTexto 9"/>
          <p:cNvSpPr txBox="1"/>
          <p:nvPr/>
        </p:nvSpPr>
        <p:spPr>
          <a:xfrm>
            <a:off x="323528" y="1321604"/>
            <a:ext cx="8424936" cy="523220"/>
          </a:xfrm>
          <a:prstGeom prst="rect">
            <a:avLst/>
          </a:prstGeom>
          <a:noFill/>
        </p:spPr>
        <p:txBody>
          <a:bodyPr wrap="square" rtlCol="0">
            <a:spAutoFit/>
          </a:bodyPr>
          <a:lstStyle/>
          <a:p>
            <a:pPr algn="ctr"/>
            <a:r>
              <a:rPr lang="pt-BR" sz="2800" b="1" dirty="0" smtClean="0">
                <a:solidFill>
                  <a:srgbClr val="0070C0"/>
                </a:solidFill>
              </a:rPr>
              <a:t>MOODLE FACTS</a:t>
            </a:r>
          </a:p>
        </p:txBody>
      </p:sp>
      <p:pic>
        <p:nvPicPr>
          <p:cNvPr id="2050" name="Picture 2"/>
          <p:cNvPicPr>
            <a:picLocks noChangeAspect="1" noChangeArrowheads="1"/>
          </p:cNvPicPr>
          <p:nvPr/>
        </p:nvPicPr>
        <p:blipFill>
          <a:blip r:embed="rId3" cstate="print"/>
          <a:srcRect/>
          <a:stretch>
            <a:fillRect/>
          </a:stretch>
        </p:blipFill>
        <p:spPr bwMode="auto">
          <a:xfrm>
            <a:off x="323528" y="1772816"/>
            <a:ext cx="5616624" cy="2274969"/>
          </a:xfrm>
          <a:prstGeom prst="rect">
            <a:avLst/>
          </a:prstGeom>
          <a:noFill/>
          <a:ln w="9525">
            <a:noFill/>
            <a:miter lim="800000"/>
            <a:headEnd/>
            <a:tailEnd/>
          </a:ln>
        </p:spPr>
      </p:pic>
      <p:sp>
        <p:nvSpPr>
          <p:cNvPr id="13" name="CaixaDeTexto 12"/>
          <p:cNvSpPr txBox="1"/>
          <p:nvPr/>
        </p:nvSpPr>
        <p:spPr>
          <a:xfrm>
            <a:off x="5508104" y="2699628"/>
            <a:ext cx="3168352" cy="369332"/>
          </a:xfrm>
          <a:prstGeom prst="rect">
            <a:avLst/>
          </a:prstGeom>
          <a:noFill/>
        </p:spPr>
        <p:txBody>
          <a:bodyPr wrap="square" rtlCol="0">
            <a:spAutoFit/>
          </a:bodyPr>
          <a:lstStyle/>
          <a:p>
            <a:pPr algn="ctr">
              <a:buFont typeface="Arial" pitchFamily="34" charset="0"/>
              <a:buChar char="•"/>
            </a:pPr>
            <a:r>
              <a:rPr lang="en-US" b="1" dirty="0" smtClean="0">
                <a:solidFill>
                  <a:srgbClr val="C00000"/>
                </a:solidFill>
              </a:rPr>
              <a:t>  11 Courses in the last 2 years</a:t>
            </a:r>
            <a:endParaRPr lang="en-US" b="1" dirty="0">
              <a:solidFill>
                <a:srgbClr val="C00000"/>
              </a:solidFill>
            </a:endParaRPr>
          </a:p>
        </p:txBody>
      </p:sp>
      <p:pic>
        <p:nvPicPr>
          <p:cNvPr id="2051" name="Picture 3"/>
          <p:cNvPicPr>
            <a:picLocks noChangeAspect="1" noChangeArrowheads="1"/>
          </p:cNvPicPr>
          <p:nvPr/>
        </p:nvPicPr>
        <p:blipFill>
          <a:blip r:embed="rId4" cstate="print"/>
          <a:srcRect b="38175"/>
          <a:stretch>
            <a:fillRect/>
          </a:stretch>
        </p:blipFill>
        <p:spPr bwMode="auto">
          <a:xfrm>
            <a:off x="534615" y="4135032"/>
            <a:ext cx="4973489" cy="1166176"/>
          </a:xfrm>
          <a:prstGeom prst="rect">
            <a:avLst/>
          </a:prstGeom>
          <a:noFill/>
          <a:ln w="9525">
            <a:noFill/>
            <a:miter lim="800000"/>
            <a:headEnd/>
            <a:tailEnd/>
          </a:ln>
        </p:spPr>
      </p:pic>
      <p:sp>
        <p:nvSpPr>
          <p:cNvPr id="14" name="CaixaDeTexto 13"/>
          <p:cNvSpPr txBox="1"/>
          <p:nvPr/>
        </p:nvSpPr>
        <p:spPr>
          <a:xfrm>
            <a:off x="5652120" y="4571836"/>
            <a:ext cx="2987824" cy="923330"/>
          </a:xfrm>
          <a:prstGeom prst="rect">
            <a:avLst/>
          </a:prstGeom>
          <a:noFill/>
        </p:spPr>
        <p:txBody>
          <a:bodyPr wrap="square" rtlCol="0">
            <a:spAutoFit/>
          </a:bodyPr>
          <a:lstStyle/>
          <a:p>
            <a:pPr algn="ctr">
              <a:buFont typeface="Arial" pitchFamily="34" charset="0"/>
              <a:buChar char="•"/>
            </a:pPr>
            <a:r>
              <a:rPr lang="en-US" b="1" dirty="0" smtClean="0">
                <a:solidFill>
                  <a:srgbClr val="C00000"/>
                </a:solidFill>
              </a:rPr>
              <a:t> 60+  training material developed and additional references</a:t>
            </a:r>
            <a:endParaRPr lang="en-US" b="1" dirty="0">
              <a:solidFill>
                <a:srgbClr val="C00000"/>
              </a:solidFill>
            </a:endParaRPr>
          </a:p>
        </p:txBody>
      </p:sp>
      <p:sp>
        <p:nvSpPr>
          <p:cNvPr id="15" name="CaixaDeTexto 14"/>
          <p:cNvSpPr txBox="1"/>
          <p:nvPr/>
        </p:nvSpPr>
        <p:spPr>
          <a:xfrm>
            <a:off x="4860032" y="3598822"/>
            <a:ext cx="4032448" cy="523220"/>
          </a:xfrm>
          <a:prstGeom prst="rect">
            <a:avLst/>
          </a:prstGeom>
          <a:solidFill>
            <a:schemeClr val="accent1">
              <a:alpha val="68000"/>
            </a:schemeClr>
          </a:solidFill>
        </p:spPr>
        <p:txBody>
          <a:bodyPr wrap="square" rtlCol="0">
            <a:spAutoFit/>
          </a:bodyPr>
          <a:lstStyle/>
          <a:p>
            <a:pPr algn="ctr"/>
            <a:r>
              <a:rPr lang="en-US" sz="2800" b="1" dirty="0" smtClean="0">
                <a:solidFill>
                  <a:schemeClr val="bg1"/>
                </a:solidFill>
              </a:rPr>
              <a:t>650 + Registered Users</a:t>
            </a:r>
            <a:endParaRPr lang="en-US" sz="2800" b="1" dirty="0">
              <a:solidFill>
                <a:schemeClr val="bg1"/>
              </a:solidFill>
            </a:endParaRPr>
          </a:p>
        </p:txBody>
      </p:sp>
      <p:sp>
        <p:nvSpPr>
          <p:cNvPr id="16" name="Seta para baixo 15"/>
          <p:cNvSpPr/>
          <p:nvPr/>
        </p:nvSpPr>
        <p:spPr>
          <a:xfrm>
            <a:off x="6948264" y="3212976"/>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Seta para baixo 16"/>
          <p:cNvSpPr/>
          <p:nvPr/>
        </p:nvSpPr>
        <p:spPr>
          <a:xfrm flipV="1">
            <a:off x="6948264" y="4221088"/>
            <a:ext cx="2244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52" name="Picture 4"/>
          <p:cNvPicPr>
            <a:picLocks noChangeAspect="1" noChangeArrowheads="1"/>
          </p:cNvPicPr>
          <p:nvPr/>
        </p:nvPicPr>
        <p:blipFill>
          <a:blip r:embed="rId5" cstate="print"/>
          <a:srcRect/>
          <a:stretch>
            <a:fillRect/>
          </a:stretch>
        </p:blipFill>
        <p:spPr bwMode="auto">
          <a:xfrm>
            <a:off x="1907704" y="5195950"/>
            <a:ext cx="2057400" cy="962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 calcmode="lin" valueType="num">
                                      <p:cBhvr additive="base">
                                        <p:cTn id="17" dur="500" fill="hold"/>
                                        <p:tgtEl>
                                          <p:spTgt spid="2051"/>
                                        </p:tgtEl>
                                        <p:attrNameLst>
                                          <p:attrName>ppt_x</p:attrName>
                                        </p:attrNameLst>
                                      </p:cBhvr>
                                      <p:tavLst>
                                        <p:tav tm="0">
                                          <p:val>
                                            <p:strVal val="1+#ppt_w/2"/>
                                          </p:val>
                                        </p:tav>
                                        <p:tav tm="100000">
                                          <p:val>
                                            <p:strVal val="#ppt_x"/>
                                          </p:val>
                                        </p:tav>
                                      </p:tavLst>
                                    </p:anim>
                                    <p:anim calcmode="lin" valueType="num">
                                      <p:cBhvr additive="base">
                                        <p:cTn id="18" dur="500" fill="hold"/>
                                        <p:tgtEl>
                                          <p:spTgt spid="2051"/>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anim calcmode="lin" valueType="num">
                                      <p:cBhvr additive="base">
                                        <p:cTn id="21" dur="500" fill="hold"/>
                                        <p:tgtEl>
                                          <p:spTgt spid="2052"/>
                                        </p:tgtEl>
                                        <p:attrNameLst>
                                          <p:attrName>ppt_x</p:attrName>
                                        </p:attrNameLst>
                                      </p:cBhvr>
                                      <p:tavLst>
                                        <p:tav tm="0">
                                          <p:val>
                                            <p:strVal val="1+#ppt_w/2"/>
                                          </p:val>
                                        </p:tav>
                                        <p:tav tm="100000">
                                          <p:val>
                                            <p:strVal val="#ppt_x"/>
                                          </p:val>
                                        </p:tav>
                                      </p:tavLst>
                                    </p:anim>
                                    <p:anim calcmode="lin" valueType="num">
                                      <p:cBhvr additive="base">
                                        <p:cTn id="22" dur="500" fill="hold"/>
                                        <p:tgtEl>
                                          <p:spTgt spid="20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1+#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heckerboard(across)">
                                      <p:cBhvr>
                                        <p:cTn id="31" dur="500"/>
                                        <p:tgtEl>
                                          <p:spTgt spid="16"/>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heckerboard(across)">
                                      <p:cBhvr>
                                        <p:cTn id="34" dur="500"/>
                                        <p:tgtEl>
                                          <p:spTgt spid="15"/>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heckerboard(across)">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ixaDeTexto 10"/>
          <p:cNvSpPr txBox="1"/>
          <p:nvPr/>
        </p:nvSpPr>
        <p:spPr>
          <a:xfrm>
            <a:off x="5292080" y="404664"/>
            <a:ext cx="3456384" cy="338554"/>
          </a:xfrm>
          <a:prstGeom prst="rect">
            <a:avLst/>
          </a:prstGeom>
          <a:noFill/>
        </p:spPr>
        <p:txBody>
          <a:bodyPr wrap="square" rtlCol="0">
            <a:spAutoFit/>
          </a:bodyPr>
          <a:lstStyle/>
          <a:p>
            <a:pPr algn="ctr"/>
            <a:r>
              <a:rPr lang="pt-BR" sz="1600" b="1" dirty="0" smtClean="0">
                <a:solidFill>
                  <a:schemeClr val="bg1"/>
                </a:solidFill>
              </a:rPr>
              <a:t>http://poapem.cptec.inpe.br</a:t>
            </a:r>
            <a:endParaRPr lang="pt-BR" sz="1600" b="1" dirty="0">
              <a:solidFill>
                <a:schemeClr val="bg1"/>
              </a:solidFill>
            </a:endParaRPr>
          </a:p>
        </p:txBody>
      </p:sp>
      <p:pic>
        <p:nvPicPr>
          <p:cNvPr id="3074" name="Picture 2"/>
          <p:cNvPicPr>
            <a:picLocks noChangeAspect="1" noChangeArrowheads="1"/>
          </p:cNvPicPr>
          <p:nvPr/>
        </p:nvPicPr>
        <p:blipFill>
          <a:blip r:embed="rId2" cstate="print"/>
          <a:srcRect/>
          <a:stretch>
            <a:fillRect/>
          </a:stretch>
        </p:blipFill>
        <p:spPr bwMode="auto">
          <a:xfrm>
            <a:off x="-3262" y="1340768"/>
            <a:ext cx="9148595" cy="4824536"/>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36512" y="1"/>
            <a:ext cx="2304256" cy="1320332"/>
          </a:xfrm>
          <a:prstGeom prst="rect">
            <a:avLst/>
          </a:prstGeom>
          <a:noFill/>
          <a:ln w="9525">
            <a:solidFill>
              <a:schemeClr val="accent1">
                <a:shade val="50000"/>
              </a:schemeClr>
            </a:solid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6948264" y="0"/>
            <a:ext cx="2167358" cy="1340768"/>
          </a:xfrm>
          <a:prstGeom prst="rect">
            <a:avLst/>
          </a:prstGeom>
          <a:noFill/>
          <a:ln w="9525">
            <a:solidFill>
              <a:schemeClr val="accent1">
                <a:shade val="50000"/>
              </a:schemeClr>
            </a:solidFill>
            <a:miter lim="800000"/>
            <a:headEnd/>
            <a:tailEnd/>
          </a:ln>
        </p:spPr>
      </p:pic>
      <p:sp>
        <p:nvSpPr>
          <p:cNvPr id="19" name="Retângulo 18"/>
          <p:cNvSpPr/>
          <p:nvPr/>
        </p:nvSpPr>
        <p:spPr>
          <a:xfrm>
            <a:off x="2267744" y="0"/>
            <a:ext cx="4680520" cy="1340768"/>
          </a:xfrm>
          <a:prstGeom prst="rect">
            <a:avLst/>
          </a:prstGeom>
          <a:solidFill>
            <a:schemeClr val="accent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CaixaDeTexto 17"/>
          <p:cNvSpPr txBox="1"/>
          <p:nvPr/>
        </p:nvSpPr>
        <p:spPr>
          <a:xfrm>
            <a:off x="2267744" y="116632"/>
            <a:ext cx="4608512" cy="1138773"/>
          </a:xfrm>
          <a:prstGeom prst="rect">
            <a:avLst/>
          </a:prstGeom>
          <a:noFill/>
        </p:spPr>
        <p:txBody>
          <a:bodyPr wrap="square" rtlCol="0">
            <a:spAutoFit/>
          </a:bodyPr>
          <a:lstStyle/>
          <a:p>
            <a:pPr algn="ctr"/>
            <a:r>
              <a:rPr lang="en-US" sz="2400" b="1" dirty="0" smtClean="0">
                <a:solidFill>
                  <a:schemeClr val="bg1"/>
                </a:solidFill>
              </a:rPr>
              <a:t>NATIONAL EDUCATION AND RESEARCH NETWORK TOOL</a:t>
            </a:r>
          </a:p>
          <a:p>
            <a:pPr algn="ctr"/>
            <a:r>
              <a:rPr lang="pt-BR" sz="2000" b="1" dirty="0" smtClean="0">
                <a:solidFill>
                  <a:schemeClr val="bg1"/>
                </a:solidFill>
              </a:rPr>
              <a:t>http://webconf2.rnp.br/dsa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954</TotalTime>
  <Words>732</Words>
  <Application>Microsoft Office PowerPoint</Application>
  <PresentationFormat>Apresentação na tela (4:3)</PresentationFormat>
  <Paragraphs>117</Paragraphs>
  <Slides>15</Slides>
  <Notes>4</Notes>
  <HiddenSlides>0</HiddenSlides>
  <MMClips>0</MMClips>
  <ScaleCrop>false</ScaleCrop>
  <HeadingPairs>
    <vt:vector size="4" baseType="variant">
      <vt:variant>
        <vt:lpstr>Tema</vt:lpstr>
      </vt:variant>
      <vt:variant>
        <vt:i4>1</vt:i4>
      </vt:variant>
      <vt:variant>
        <vt:lpstr>Títulos de slides</vt:lpstr>
      </vt:variant>
      <vt:variant>
        <vt:i4>15</vt:i4>
      </vt:variant>
    </vt:vector>
  </HeadingPairs>
  <TitlesOfParts>
    <vt:vector size="16" baseType="lpstr">
      <vt:lpstr>Tema do Office</vt:lpstr>
      <vt:lpstr>Slide 1</vt:lpstr>
      <vt:lpstr>CoE in Cachoeira Paulista</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clucaccioni</dc:creator>
  <cp:lastModifiedBy>clucaccioni</cp:lastModifiedBy>
  <cp:revision>108</cp:revision>
  <dcterms:created xsi:type="dcterms:W3CDTF">2012-08-30T17:54:00Z</dcterms:created>
  <dcterms:modified xsi:type="dcterms:W3CDTF">2012-09-27T13:16:53Z</dcterms:modified>
</cp:coreProperties>
</file>