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698" r:id="rId2"/>
    <p:sldId id="715" r:id="rId3"/>
    <p:sldId id="716" r:id="rId4"/>
    <p:sldId id="717" r:id="rId5"/>
    <p:sldId id="718" r:id="rId6"/>
    <p:sldId id="719" r:id="rId7"/>
    <p:sldId id="720" r:id="rId8"/>
  </p:sldIdLst>
  <p:sldSz cx="7626350" cy="5715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112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224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336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44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5604" algn="l" defTabSz="76224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6725" algn="l" defTabSz="76224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7846" algn="l" defTabSz="76224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8967" algn="l" defTabSz="76224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8B0"/>
    <a:srgbClr val="006600"/>
    <a:srgbClr val="CC3300"/>
    <a:srgbClr val="9900CC"/>
    <a:srgbClr val="FF3300"/>
    <a:srgbClr val="FF0000"/>
    <a:srgbClr val="FFFF00"/>
    <a:srgbClr val="222268"/>
    <a:srgbClr val="CECEEF"/>
    <a:srgbClr val="2A2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4" autoAdjust="0"/>
    <p:restoredTop sz="86221" autoAdjust="0"/>
  </p:normalViewPr>
  <p:slideViewPr>
    <p:cSldViewPr snapToGrid="0">
      <p:cViewPr varScale="1">
        <p:scale>
          <a:sx n="95" d="100"/>
          <a:sy n="95" d="100"/>
        </p:scale>
        <p:origin x="-768" y="-104"/>
      </p:cViewPr>
      <p:guideLst>
        <p:guide orient="horz" pos="880"/>
        <p:guide pos="24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1413" y="685800"/>
            <a:ext cx="45751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6ED3FC2-261A-4D47-BCB1-F096AFAD9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30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8112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76224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14336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5244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905604" algn="l" defTabSz="76224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6725" algn="l" defTabSz="76224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7846" algn="l" defTabSz="76224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8967" algn="l" defTabSz="76224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ED3FC2-261A-4D47-BCB1-F096AFAD997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ED3FC2-261A-4D47-BCB1-F096AFAD997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ED3FC2-261A-4D47-BCB1-F096AFAD997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ED3FC2-261A-4D47-BCB1-F096AFAD997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ED3FC2-261A-4D47-BCB1-F096AFAD997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ED3FC2-261A-4D47-BCB1-F096AFAD997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ED3FC2-261A-4D47-BCB1-F096AFAD997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976" y="1775355"/>
            <a:ext cx="6482398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953" y="3238500"/>
            <a:ext cx="5338445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81121" indent="0" algn="ctr">
              <a:buNone/>
              <a:defRPr/>
            </a:lvl2pPr>
            <a:lvl3pPr marL="762242" indent="0" algn="ctr">
              <a:buNone/>
              <a:defRPr/>
            </a:lvl3pPr>
            <a:lvl4pPr marL="1143362" indent="0" algn="ctr">
              <a:buNone/>
              <a:defRPr/>
            </a:lvl4pPr>
            <a:lvl5pPr marL="1524483" indent="0" algn="ctr">
              <a:buNone/>
              <a:defRPr/>
            </a:lvl5pPr>
            <a:lvl6pPr marL="1905604" indent="0" algn="ctr">
              <a:buNone/>
              <a:defRPr/>
            </a:lvl6pPr>
            <a:lvl7pPr marL="2286725" indent="0" algn="ctr">
              <a:buNone/>
              <a:defRPr/>
            </a:lvl7pPr>
            <a:lvl8pPr marL="2667846" indent="0" algn="ctr">
              <a:buNone/>
              <a:defRPr/>
            </a:lvl8pPr>
            <a:lvl9pPr marL="304896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1734-1C84-446D-BA1C-D312EBC94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C60A6-DC1A-43FD-B134-CB848E208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29104" y="228866"/>
            <a:ext cx="1715928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318" y="228866"/>
            <a:ext cx="502068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38C47-99EE-4B2F-B2AF-A14DA6A5D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318" y="228865"/>
            <a:ext cx="6863715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318" y="1333500"/>
            <a:ext cx="3368304" cy="37716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76728" y="1333500"/>
            <a:ext cx="3368304" cy="37716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7294D-0F19-488F-9F3D-9FE0D5AC1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318" y="228865"/>
            <a:ext cx="6863715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318" y="1333500"/>
            <a:ext cx="6863715" cy="3771636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5FE65-2C58-4EF1-B38A-2CCFE9F69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55948-7705-47EE-A8DB-54F783715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429" y="3672417"/>
            <a:ext cx="6482398" cy="1135063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429" y="2422262"/>
            <a:ext cx="6482398" cy="1250155"/>
          </a:xfrm>
        </p:spPr>
        <p:txBody>
          <a:bodyPr anchor="b"/>
          <a:lstStyle>
            <a:lvl1pPr marL="0" indent="0">
              <a:buNone/>
              <a:defRPr sz="1600"/>
            </a:lvl1pPr>
            <a:lvl2pPr marL="381121" indent="0">
              <a:buNone/>
              <a:defRPr sz="1500"/>
            </a:lvl2pPr>
            <a:lvl3pPr marL="762242" indent="0">
              <a:buNone/>
              <a:defRPr sz="1300"/>
            </a:lvl3pPr>
            <a:lvl4pPr marL="1143362" indent="0">
              <a:buNone/>
              <a:defRPr sz="1200"/>
            </a:lvl4pPr>
            <a:lvl5pPr marL="1524483" indent="0">
              <a:buNone/>
              <a:defRPr sz="1200"/>
            </a:lvl5pPr>
            <a:lvl6pPr marL="1905604" indent="0">
              <a:buNone/>
              <a:defRPr sz="1200"/>
            </a:lvl6pPr>
            <a:lvl7pPr marL="2286725" indent="0">
              <a:buNone/>
              <a:defRPr sz="1200"/>
            </a:lvl7pPr>
            <a:lvl8pPr marL="2667846" indent="0">
              <a:buNone/>
              <a:defRPr sz="1200"/>
            </a:lvl8pPr>
            <a:lvl9pPr marL="304896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62573-C4E6-4060-BE18-F4C3D4D91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318" y="1333500"/>
            <a:ext cx="3368304" cy="377163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76728" y="1333500"/>
            <a:ext cx="3368304" cy="377163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318" y="1279261"/>
            <a:ext cx="3369629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121" indent="0">
              <a:buNone/>
              <a:defRPr sz="1600" b="1"/>
            </a:lvl2pPr>
            <a:lvl3pPr marL="762242" indent="0">
              <a:buNone/>
              <a:defRPr sz="1500" b="1"/>
            </a:lvl3pPr>
            <a:lvl4pPr marL="1143362" indent="0">
              <a:buNone/>
              <a:defRPr sz="1300" b="1"/>
            </a:lvl4pPr>
            <a:lvl5pPr marL="1524483" indent="0">
              <a:buNone/>
              <a:defRPr sz="1300" b="1"/>
            </a:lvl5pPr>
            <a:lvl6pPr marL="1905604" indent="0">
              <a:buNone/>
              <a:defRPr sz="1300" b="1"/>
            </a:lvl6pPr>
            <a:lvl7pPr marL="2286725" indent="0">
              <a:buNone/>
              <a:defRPr sz="1300" b="1"/>
            </a:lvl7pPr>
            <a:lvl8pPr marL="2667846" indent="0">
              <a:buNone/>
              <a:defRPr sz="1300" b="1"/>
            </a:lvl8pPr>
            <a:lvl9pPr marL="3048967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318" y="1812396"/>
            <a:ext cx="3369629" cy="329274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4080" y="1279261"/>
            <a:ext cx="3370953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121" indent="0">
              <a:buNone/>
              <a:defRPr sz="1600" b="1"/>
            </a:lvl2pPr>
            <a:lvl3pPr marL="762242" indent="0">
              <a:buNone/>
              <a:defRPr sz="1500" b="1"/>
            </a:lvl3pPr>
            <a:lvl4pPr marL="1143362" indent="0">
              <a:buNone/>
              <a:defRPr sz="1300" b="1"/>
            </a:lvl4pPr>
            <a:lvl5pPr marL="1524483" indent="0">
              <a:buNone/>
              <a:defRPr sz="1300" b="1"/>
            </a:lvl5pPr>
            <a:lvl6pPr marL="1905604" indent="0">
              <a:buNone/>
              <a:defRPr sz="1300" b="1"/>
            </a:lvl6pPr>
            <a:lvl7pPr marL="2286725" indent="0">
              <a:buNone/>
              <a:defRPr sz="1300" b="1"/>
            </a:lvl7pPr>
            <a:lvl8pPr marL="2667846" indent="0">
              <a:buNone/>
              <a:defRPr sz="1300" b="1"/>
            </a:lvl8pPr>
            <a:lvl9pPr marL="3048967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74080" y="1812396"/>
            <a:ext cx="3370953" cy="329274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26B2F-B044-4330-B226-A072D620B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97464-508F-444A-8F4B-8A78073F6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0000">
              <a:schemeClr val="accent2">
                <a:lumMod val="75000"/>
              </a:schemeClr>
            </a:gs>
            <a:gs pos="100000">
              <a:schemeClr val="accent2">
                <a:lumMod val="50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318" y="227541"/>
            <a:ext cx="2509017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1691" y="227542"/>
            <a:ext cx="4263341" cy="487759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318" y="1195917"/>
            <a:ext cx="2509017" cy="3909220"/>
          </a:xfrm>
        </p:spPr>
        <p:txBody>
          <a:bodyPr/>
          <a:lstStyle>
            <a:lvl1pPr marL="0" indent="0">
              <a:buNone/>
              <a:defRPr sz="1200"/>
            </a:lvl1pPr>
            <a:lvl2pPr marL="381121" indent="0">
              <a:buNone/>
              <a:defRPr sz="1000"/>
            </a:lvl2pPr>
            <a:lvl3pPr marL="762242" indent="0">
              <a:buNone/>
              <a:defRPr sz="900"/>
            </a:lvl3pPr>
            <a:lvl4pPr marL="1143362" indent="0">
              <a:buNone/>
              <a:defRPr sz="800"/>
            </a:lvl4pPr>
            <a:lvl5pPr marL="1524483" indent="0">
              <a:buNone/>
              <a:defRPr sz="800"/>
            </a:lvl5pPr>
            <a:lvl6pPr marL="1905604" indent="0">
              <a:buNone/>
              <a:defRPr sz="800"/>
            </a:lvl6pPr>
            <a:lvl7pPr marL="2286725" indent="0">
              <a:buNone/>
              <a:defRPr sz="800"/>
            </a:lvl7pPr>
            <a:lvl8pPr marL="2667846" indent="0">
              <a:buNone/>
              <a:defRPr sz="800"/>
            </a:lvl8pPr>
            <a:lvl9pPr marL="304896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25A8-12A8-4E9E-9D10-6B1464DBD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818" y="4000500"/>
            <a:ext cx="4575810" cy="47228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94818" y="510646"/>
            <a:ext cx="4575810" cy="3429000"/>
          </a:xfrm>
        </p:spPr>
        <p:txBody>
          <a:bodyPr/>
          <a:lstStyle>
            <a:lvl1pPr marL="0" indent="0">
              <a:buNone/>
              <a:defRPr sz="2700"/>
            </a:lvl1pPr>
            <a:lvl2pPr marL="381121" indent="0">
              <a:buNone/>
              <a:defRPr sz="2300"/>
            </a:lvl2pPr>
            <a:lvl3pPr marL="762242" indent="0">
              <a:buNone/>
              <a:defRPr sz="2000"/>
            </a:lvl3pPr>
            <a:lvl4pPr marL="1143362" indent="0">
              <a:buNone/>
              <a:defRPr sz="1600"/>
            </a:lvl4pPr>
            <a:lvl5pPr marL="1524483" indent="0">
              <a:buNone/>
              <a:defRPr sz="1600"/>
            </a:lvl5pPr>
            <a:lvl6pPr marL="1905604" indent="0">
              <a:buNone/>
              <a:defRPr sz="1600"/>
            </a:lvl6pPr>
            <a:lvl7pPr marL="2286725" indent="0">
              <a:buNone/>
              <a:defRPr sz="1600"/>
            </a:lvl7pPr>
            <a:lvl8pPr marL="2667846" indent="0">
              <a:buNone/>
              <a:defRPr sz="1600"/>
            </a:lvl8pPr>
            <a:lvl9pPr marL="3048967" indent="0">
              <a:buNone/>
              <a:defRPr sz="16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4818" y="4472782"/>
            <a:ext cx="4575810" cy="670718"/>
          </a:xfrm>
        </p:spPr>
        <p:txBody>
          <a:bodyPr/>
          <a:lstStyle>
            <a:lvl1pPr marL="0" indent="0">
              <a:buNone/>
              <a:defRPr sz="1200"/>
            </a:lvl1pPr>
            <a:lvl2pPr marL="381121" indent="0">
              <a:buNone/>
              <a:defRPr sz="1000"/>
            </a:lvl2pPr>
            <a:lvl3pPr marL="762242" indent="0">
              <a:buNone/>
              <a:defRPr sz="900"/>
            </a:lvl3pPr>
            <a:lvl4pPr marL="1143362" indent="0">
              <a:buNone/>
              <a:defRPr sz="800"/>
            </a:lvl4pPr>
            <a:lvl5pPr marL="1524483" indent="0">
              <a:buNone/>
              <a:defRPr sz="800"/>
            </a:lvl5pPr>
            <a:lvl6pPr marL="1905604" indent="0">
              <a:buNone/>
              <a:defRPr sz="800"/>
            </a:lvl6pPr>
            <a:lvl7pPr marL="2286725" indent="0">
              <a:buNone/>
              <a:defRPr sz="800"/>
            </a:lvl7pPr>
            <a:lvl8pPr marL="2667846" indent="0">
              <a:buNone/>
              <a:defRPr sz="800"/>
            </a:lvl8pPr>
            <a:lvl9pPr marL="304896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82399-DD87-4B61-974E-BE579B93A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318" y="228865"/>
            <a:ext cx="686371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224" tIns="38112" rIns="76224" bIns="381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318" y="1333500"/>
            <a:ext cx="6863715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224" tIns="38112" rIns="76224" bIns="381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318" y="5204354"/>
            <a:ext cx="177948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224" tIns="38112" rIns="76224" bIns="3811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5670" y="5204354"/>
            <a:ext cx="241501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224" tIns="38112" rIns="76224" bIns="38112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5551" y="5204354"/>
            <a:ext cx="177948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224" tIns="38112" rIns="76224" bIns="381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96D9A22-6F8E-49B0-B7E9-48A8EC3A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5pPr>
      <a:lvl6pPr marL="381121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6pPr>
      <a:lvl7pPr marL="762242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7pPr>
      <a:lvl8pPr marL="1143362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8pPr>
      <a:lvl9pPr marL="1524483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9pPr>
    </p:titleStyle>
    <p:bodyStyle>
      <a:lvl1pPr marL="285841" indent="-285841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19321" indent="-238200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952802" indent="-19056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333922" indent="-19056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15043" indent="-19056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96164" indent="-19056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77285" indent="-19056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58406" indent="-19056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239527" indent="-19056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2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121" algn="l" defTabSz="762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242" algn="l" defTabSz="762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362" algn="l" defTabSz="762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483" algn="l" defTabSz="762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604" algn="l" defTabSz="762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725" algn="l" defTabSz="762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846" algn="l" defTabSz="762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967" algn="l" defTabSz="762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9110" y="0"/>
            <a:ext cx="840864" cy="121297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42311" y="1960678"/>
            <a:ext cx="6482398" cy="1225021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</a:rPr>
              <a:t>REGIONAL FOCUS GROUP  WEST AFRICA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1143953" y="3238500"/>
            <a:ext cx="5338445" cy="682869"/>
          </a:xfrm>
        </p:spPr>
        <p:txBody>
          <a:bodyPr/>
          <a:lstStyle/>
          <a:p>
            <a:r>
              <a:rPr lang="fr-FR" b="1" dirty="0" smtClean="0">
                <a:solidFill>
                  <a:srgbClr val="9900CC"/>
                </a:solidFill>
              </a:rPr>
              <a:t>EAMAC ACTIVITIES</a:t>
            </a:r>
            <a:endParaRPr lang="fr-FR" b="1" dirty="0">
              <a:solidFill>
                <a:srgbClr val="99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55948-7705-47EE-A8DB-54F78371593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04" y="274205"/>
            <a:ext cx="1262370" cy="91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0" y="1283677"/>
            <a:ext cx="762635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-5856" y="1339365"/>
            <a:ext cx="762635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872" y="1386261"/>
            <a:ext cx="762635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-8776" y="1441949"/>
            <a:ext cx="7626350" cy="1588"/>
          </a:xfrm>
          <a:prstGeom prst="line">
            <a:avLst/>
          </a:prstGeom>
          <a:ln w="38100">
            <a:solidFill>
              <a:srgbClr val="1018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-5840" y="1488845"/>
            <a:ext cx="7626350" cy="1588"/>
          </a:xfrm>
          <a:prstGeom prst="line">
            <a:avLst/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"/>
          <p:cNvSpPr txBox="1">
            <a:spLocks noChangeArrowheads="1"/>
          </p:cNvSpPr>
          <p:nvPr/>
        </p:nvSpPr>
        <p:spPr bwMode="auto">
          <a:xfrm>
            <a:off x="812295" y="187630"/>
            <a:ext cx="6482398" cy="122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224" tIns="38112" rIns="76224" bIns="3811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Virtual Laboratory Management Group</a:t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Sixth Meeting - VLMG-6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/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São José dos Campos, Brazil – 8 to 11 October 2012</a:t>
            </a:r>
          </a:p>
        </p:txBody>
      </p:sp>
    </p:spTree>
    <p:extLst>
      <p:ext uri="{BB962C8B-B14F-4D97-AF65-F5344CB8AC3E}">
        <p14:creationId xmlns:p14="http://schemas.microsoft.com/office/powerpoint/2010/main" val="23961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9110" y="0"/>
            <a:ext cx="840864" cy="121297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55948-7705-47EE-A8DB-54F78371593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19538" y="6366"/>
            <a:ext cx="6539988" cy="1574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</a:rPr>
              <a:t>Virtual Laboratory Management Group</a:t>
            </a:r>
            <a:br>
              <a:rPr lang="en-US" sz="1800" b="1" dirty="0" smtClean="0">
                <a:solidFill>
                  <a:srgbClr val="0070C0"/>
                </a:solidFill>
                <a:latin typeface="Arial" pitchFamily="34" charset="0"/>
              </a:rPr>
            </a:b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</a:rPr>
              <a:t>Sixth Meeting - VLMG-6</a:t>
            </a:r>
            <a:r>
              <a:rPr lang="en-US" sz="1800" dirty="0" smtClean="0">
                <a:solidFill>
                  <a:srgbClr val="0070C0"/>
                </a:solidFill>
                <a:latin typeface="Arial" pitchFamily="34" charset="0"/>
              </a:rPr>
              <a:t/>
            </a:r>
            <a:br>
              <a:rPr lang="en-US" sz="1800" dirty="0" smtClean="0">
                <a:solidFill>
                  <a:srgbClr val="0070C0"/>
                </a:solidFill>
                <a:latin typeface="Arial" pitchFamily="34" charset="0"/>
              </a:rPr>
            </a:br>
            <a:r>
              <a:rPr lang="en-US" sz="1800" dirty="0" smtClean="0">
                <a:solidFill>
                  <a:srgbClr val="CC3300"/>
                </a:solidFill>
                <a:latin typeface="Arial" pitchFamily="34" charset="0"/>
              </a:rPr>
              <a:t>São José dos Campos, Brazil – 8 to 11 October 2012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04" y="274205"/>
            <a:ext cx="1262370" cy="91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0" y="1283677"/>
            <a:ext cx="762635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-5856" y="1339365"/>
            <a:ext cx="762635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872" y="1386261"/>
            <a:ext cx="762635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-8776" y="1441949"/>
            <a:ext cx="7626350" cy="1588"/>
          </a:xfrm>
          <a:prstGeom prst="line">
            <a:avLst/>
          </a:prstGeom>
          <a:ln w="38100">
            <a:solidFill>
              <a:srgbClr val="1018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-5840" y="1488845"/>
            <a:ext cx="7626350" cy="1588"/>
          </a:xfrm>
          <a:prstGeom prst="line">
            <a:avLst/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785764" y="2716807"/>
            <a:ext cx="6388759" cy="2136531"/>
          </a:xfrm>
        </p:spPr>
        <p:txBody>
          <a:bodyPr/>
          <a:lstStyle/>
          <a:p>
            <a:r>
              <a:rPr lang="en-US" sz="2000" b="1" dirty="0" err="1" smtClean="0">
                <a:solidFill>
                  <a:srgbClr val="1018B0"/>
                </a:solidFill>
              </a:rPr>
              <a:t>VISITview</a:t>
            </a:r>
            <a:r>
              <a:rPr lang="en-US" sz="2000" b="1" dirty="0" smtClean="0">
                <a:solidFill>
                  <a:srgbClr val="1018B0"/>
                </a:solidFill>
              </a:rPr>
              <a:t> + voice from Skype</a:t>
            </a:r>
          </a:p>
          <a:p>
            <a:r>
              <a:rPr lang="en-US" sz="2000" b="1" dirty="0" err="1" smtClean="0">
                <a:solidFill>
                  <a:srgbClr val="1018B0"/>
                </a:solidFill>
              </a:rPr>
              <a:t>Moodle</a:t>
            </a:r>
            <a:endParaRPr lang="en-US" sz="2000" b="1" dirty="0" smtClean="0">
              <a:solidFill>
                <a:srgbClr val="1018B0"/>
              </a:solidFill>
            </a:endParaRPr>
          </a:p>
          <a:p>
            <a:r>
              <a:rPr lang="en-US" sz="2000" b="1" dirty="0" err="1" smtClean="0">
                <a:solidFill>
                  <a:srgbClr val="1018B0"/>
                </a:solidFill>
              </a:rPr>
              <a:t>Centra</a:t>
            </a:r>
            <a:endParaRPr lang="en-US" sz="2000" b="1" dirty="0" smtClean="0">
              <a:solidFill>
                <a:srgbClr val="1018B0"/>
              </a:solidFill>
            </a:endParaRPr>
          </a:p>
          <a:p>
            <a:pPr lvl="1"/>
            <a:r>
              <a:rPr lang="en-US" sz="1800" dirty="0" err="1" smtClean="0">
                <a:solidFill>
                  <a:srgbClr val="1018B0"/>
                </a:solidFill>
              </a:rPr>
              <a:t>VISITview</a:t>
            </a:r>
            <a:r>
              <a:rPr lang="en-US" sz="1800" smtClean="0">
                <a:solidFill>
                  <a:srgbClr val="1018B0"/>
                </a:solidFill>
              </a:rPr>
              <a:t> , </a:t>
            </a:r>
            <a:r>
              <a:rPr lang="en-US" sz="1800" dirty="0" err="1" smtClean="0">
                <a:solidFill>
                  <a:srgbClr val="1018B0"/>
                </a:solidFill>
              </a:rPr>
              <a:t>Moodle</a:t>
            </a:r>
            <a:r>
              <a:rPr lang="en-US" sz="1800" dirty="0" smtClean="0">
                <a:solidFill>
                  <a:srgbClr val="1018B0"/>
                </a:solidFill>
              </a:rPr>
              <a:t> and Skype are “freely” available. </a:t>
            </a:r>
          </a:p>
          <a:p>
            <a:pPr lvl="1"/>
            <a:r>
              <a:rPr lang="en-US" sz="1800" dirty="0" err="1" smtClean="0">
                <a:solidFill>
                  <a:srgbClr val="1018B0"/>
                </a:solidFill>
              </a:rPr>
              <a:t>Centra</a:t>
            </a:r>
            <a:r>
              <a:rPr lang="en-US" sz="1800" dirty="0" smtClean="0">
                <a:solidFill>
                  <a:srgbClr val="1018B0"/>
                </a:solidFill>
              </a:rPr>
              <a:t> is supported by EUMETSAT.</a:t>
            </a:r>
          </a:p>
          <a:p>
            <a:endParaRPr lang="fr-FR" b="1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204546" y="1749881"/>
            <a:ext cx="4317023" cy="9525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Tools Used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9110" y="0"/>
            <a:ext cx="840864" cy="121297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55948-7705-47EE-A8DB-54F78371593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04" y="274205"/>
            <a:ext cx="1262370" cy="91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0" y="1283677"/>
            <a:ext cx="762635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-5856" y="1339365"/>
            <a:ext cx="762635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872" y="1386261"/>
            <a:ext cx="762635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-8776" y="1441949"/>
            <a:ext cx="7626350" cy="1588"/>
          </a:xfrm>
          <a:prstGeom prst="line">
            <a:avLst/>
          </a:prstGeom>
          <a:ln w="38100">
            <a:solidFill>
              <a:srgbClr val="1018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-5840" y="1488845"/>
            <a:ext cx="7626350" cy="1588"/>
          </a:xfrm>
          <a:prstGeom prst="line">
            <a:avLst/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1477107" y="1635628"/>
            <a:ext cx="4809381" cy="465728"/>
          </a:xfrm>
        </p:spPr>
        <p:txBody>
          <a:bodyPr/>
          <a:lstStyle/>
          <a:p>
            <a:r>
              <a:rPr lang="en-US" sz="32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  <a:t/>
            </a:r>
            <a:br>
              <a:rPr lang="en-US" sz="32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</a:br>
            <a:r>
              <a:rPr lang="en-US" sz="32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  <a:t>1- Main achievements </a:t>
            </a:r>
            <a:r>
              <a:rPr lang="en-US" sz="36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  <a:t/>
            </a:r>
            <a:br>
              <a:rPr lang="en-US" sz="36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</a:br>
            <a:endParaRPr lang="fr-FR" sz="3600" dirty="0"/>
          </a:p>
        </p:txBody>
      </p:sp>
      <p:sp>
        <p:nvSpPr>
          <p:cNvPr id="16" name="Espace réservé du contenu 15"/>
          <p:cNvSpPr>
            <a:spLocks noGrp="1"/>
          </p:cNvSpPr>
          <p:nvPr>
            <p:ph idx="1"/>
          </p:nvPr>
        </p:nvSpPr>
        <p:spPr>
          <a:xfrm>
            <a:off x="263769" y="2573230"/>
            <a:ext cx="7253824" cy="314177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1018B0"/>
                </a:solidFill>
              </a:rPr>
              <a:t>RFG WORKSHOP  ON VOLCANIC ASH</a:t>
            </a:r>
          </a:p>
          <a:p>
            <a:r>
              <a:rPr lang="fr-FR" dirty="0" smtClean="0">
                <a:solidFill>
                  <a:srgbClr val="1018B0"/>
                </a:solidFill>
              </a:rPr>
              <a:t>Participants </a:t>
            </a:r>
            <a:r>
              <a:rPr lang="fr-FR" dirty="0" err="1" smtClean="0">
                <a:solidFill>
                  <a:srgbClr val="1018B0"/>
                </a:solidFill>
              </a:rPr>
              <a:t>from</a:t>
            </a:r>
            <a:r>
              <a:rPr lang="fr-FR" dirty="0" smtClean="0">
                <a:solidFill>
                  <a:srgbClr val="1018B0"/>
                </a:solidFill>
              </a:rPr>
              <a:t> 12 countries +EAMAC </a:t>
            </a:r>
            <a:r>
              <a:rPr lang="fr-FR" dirty="0" err="1" smtClean="0">
                <a:solidFill>
                  <a:srgbClr val="1018B0"/>
                </a:solidFill>
              </a:rPr>
              <a:t>trainers</a:t>
            </a:r>
            <a:endParaRPr lang="fr-FR" dirty="0" smtClean="0">
              <a:solidFill>
                <a:srgbClr val="1018B0"/>
              </a:solidFill>
            </a:endParaRPr>
          </a:p>
          <a:p>
            <a:r>
              <a:rPr lang="fr-FR" dirty="0" smtClean="0">
                <a:solidFill>
                  <a:srgbClr val="1018B0"/>
                </a:solidFill>
              </a:rPr>
              <a:t>Training the participants to </a:t>
            </a:r>
            <a:r>
              <a:rPr lang="fr-FR" dirty="0" err="1" smtClean="0">
                <a:solidFill>
                  <a:srgbClr val="1018B0"/>
                </a:solidFill>
              </a:rPr>
              <a:t>Moodle</a:t>
            </a:r>
            <a:r>
              <a:rPr lang="fr-FR" dirty="0" smtClean="0">
                <a:solidFill>
                  <a:srgbClr val="1018B0"/>
                </a:solidFill>
              </a:rPr>
              <a:t> software</a:t>
            </a:r>
          </a:p>
          <a:p>
            <a:r>
              <a:rPr lang="fr-FR" dirty="0" smtClean="0">
                <a:solidFill>
                  <a:srgbClr val="1018B0"/>
                </a:solidFill>
              </a:rPr>
              <a:t>Training to Centra </a:t>
            </a:r>
            <a:r>
              <a:rPr lang="fr-FR" dirty="0" err="1" smtClean="0">
                <a:solidFill>
                  <a:srgbClr val="1018B0"/>
                </a:solidFill>
              </a:rPr>
              <a:t>presentations</a:t>
            </a:r>
            <a:r>
              <a:rPr lang="fr-FR" dirty="0" smtClean="0">
                <a:solidFill>
                  <a:srgbClr val="1018B0"/>
                </a:solidFill>
              </a:rPr>
              <a:t> techniques</a:t>
            </a:r>
          </a:p>
          <a:p>
            <a:r>
              <a:rPr lang="fr-FR" dirty="0" smtClean="0">
                <a:solidFill>
                  <a:srgbClr val="1018B0"/>
                </a:solidFill>
              </a:rPr>
              <a:t>Planning a </a:t>
            </a:r>
            <a:r>
              <a:rPr lang="fr-FR" dirty="0" err="1" smtClean="0">
                <a:solidFill>
                  <a:srgbClr val="1018B0"/>
                </a:solidFill>
              </a:rPr>
              <a:t>week</a:t>
            </a:r>
            <a:r>
              <a:rPr lang="fr-FR" dirty="0" smtClean="0">
                <a:solidFill>
                  <a:srgbClr val="1018B0"/>
                </a:solidFill>
              </a:rPr>
              <a:t> </a:t>
            </a:r>
            <a:r>
              <a:rPr lang="fr-FR" dirty="0" err="1" smtClean="0">
                <a:solidFill>
                  <a:srgbClr val="1018B0"/>
                </a:solidFill>
              </a:rPr>
              <a:t>event</a:t>
            </a:r>
            <a:r>
              <a:rPr lang="fr-FR" dirty="0" smtClean="0">
                <a:solidFill>
                  <a:srgbClr val="1018B0"/>
                </a:solidFill>
              </a:rPr>
              <a:t> on the </a:t>
            </a:r>
            <a:r>
              <a:rPr lang="fr-FR" dirty="0" err="1" smtClean="0">
                <a:solidFill>
                  <a:srgbClr val="1018B0"/>
                </a:solidFill>
              </a:rPr>
              <a:t>same</a:t>
            </a:r>
            <a:r>
              <a:rPr lang="fr-FR" dirty="0" smtClean="0">
                <a:solidFill>
                  <a:srgbClr val="1018B0"/>
                </a:solidFill>
              </a:rPr>
              <a:t> </a:t>
            </a:r>
            <a:r>
              <a:rPr lang="fr-FR" dirty="0" err="1" smtClean="0">
                <a:solidFill>
                  <a:srgbClr val="1018B0"/>
                </a:solidFill>
              </a:rPr>
              <a:t>topic</a:t>
            </a:r>
            <a:endParaRPr lang="fr-FR" dirty="0" smtClean="0">
              <a:solidFill>
                <a:srgbClr val="1018B0"/>
              </a:solidFill>
            </a:endParaRPr>
          </a:p>
          <a:p>
            <a:endParaRPr lang="fr-FR" dirty="0" smtClean="0">
              <a:solidFill>
                <a:srgbClr val="1018B0"/>
              </a:solidFill>
            </a:endParaRPr>
          </a:p>
        </p:txBody>
      </p:sp>
      <p:sp>
        <p:nvSpPr>
          <p:cNvPr id="13" name="Rectangle 1"/>
          <p:cNvSpPr txBox="1">
            <a:spLocks noChangeArrowheads="1"/>
          </p:cNvSpPr>
          <p:nvPr/>
        </p:nvSpPr>
        <p:spPr bwMode="auto">
          <a:xfrm>
            <a:off x="719538" y="6366"/>
            <a:ext cx="6539988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224" tIns="38112" rIns="76224" bIns="3811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Virtual Laboratory Management Group</a:t>
            </a:r>
            <a:b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Sixth Meeting - VLMG-6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/>
            </a:r>
            <a:b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São José dos Campos, Brazil – 8 to 11 October 2012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61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9110" y="0"/>
            <a:ext cx="840864" cy="121297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55948-7705-47EE-A8DB-54F78371593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04" y="274205"/>
            <a:ext cx="1262370" cy="91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0" y="1283677"/>
            <a:ext cx="762635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-5856" y="1339365"/>
            <a:ext cx="762635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872" y="1386261"/>
            <a:ext cx="762635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-8776" y="1441949"/>
            <a:ext cx="7626350" cy="1588"/>
          </a:xfrm>
          <a:prstGeom prst="line">
            <a:avLst/>
          </a:prstGeom>
          <a:ln w="38100">
            <a:solidFill>
              <a:srgbClr val="1018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-5840" y="1488845"/>
            <a:ext cx="7626350" cy="1588"/>
          </a:xfrm>
          <a:prstGeom prst="line">
            <a:avLst/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1301261" y="1837851"/>
            <a:ext cx="4809381" cy="465728"/>
          </a:xfrm>
        </p:spPr>
        <p:txBody>
          <a:bodyPr/>
          <a:lstStyle/>
          <a:p>
            <a:r>
              <a:rPr lang="en-US" sz="32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  <a:t/>
            </a:r>
            <a:br>
              <a:rPr lang="en-US" sz="32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</a:br>
            <a:r>
              <a:rPr lang="en-US" sz="32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  <a:t>1- Main achievements </a:t>
            </a:r>
            <a:r>
              <a:rPr lang="en-US" sz="36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  <a:t/>
            </a:r>
            <a:br>
              <a:rPr lang="en-US" sz="36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</a:br>
            <a:endParaRPr lang="fr-FR" sz="3600" dirty="0"/>
          </a:p>
        </p:txBody>
      </p:sp>
      <p:sp>
        <p:nvSpPr>
          <p:cNvPr id="16" name="Espace réservé du contenu 15"/>
          <p:cNvSpPr>
            <a:spLocks noGrp="1"/>
          </p:cNvSpPr>
          <p:nvPr>
            <p:ph idx="1"/>
          </p:nvPr>
        </p:nvSpPr>
        <p:spPr>
          <a:xfrm>
            <a:off x="140677" y="2502892"/>
            <a:ext cx="7262617" cy="3036261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b="1" dirty="0" smtClean="0">
              <a:solidFill>
                <a:srgbClr val="1018B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400" b="1" dirty="0" smtClean="0">
                <a:solidFill>
                  <a:srgbClr val="1018B0"/>
                </a:solidFill>
              </a:rPr>
              <a:t>ONLINE WEEK EVENT  ON VOLCANIC ASH</a:t>
            </a:r>
          </a:p>
          <a:p>
            <a:pPr>
              <a:buNone/>
            </a:pPr>
            <a:endParaRPr lang="fr-FR" sz="2400" dirty="0" smtClean="0">
              <a:solidFill>
                <a:srgbClr val="1018B0"/>
              </a:solidFill>
            </a:endParaRPr>
          </a:p>
          <a:p>
            <a:r>
              <a:rPr lang="fr-FR" sz="2400" b="1" dirty="0" smtClean="0">
                <a:solidFill>
                  <a:srgbClr val="1018B0"/>
                </a:solidFill>
              </a:rPr>
              <a:t>ONLINE WEEK EVENT  ON WEST AFRICA FLOODINDS 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1018B0"/>
                </a:solidFill>
              </a:rPr>
              <a:t>    </a:t>
            </a:r>
            <a:r>
              <a:rPr lang="fr-FR" sz="2400" b="1" dirty="0" smtClean="0">
                <a:solidFill>
                  <a:srgbClr val="FF0000"/>
                </a:solidFill>
              </a:rPr>
              <a:t>Participants </a:t>
            </a:r>
            <a:r>
              <a:rPr lang="fr-FR" sz="2400" b="1" dirty="0" err="1" smtClean="0">
                <a:solidFill>
                  <a:srgbClr val="FF0000"/>
                </a:solidFill>
              </a:rPr>
              <a:t>from</a:t>
            </a:r>
            <a:r>
              <a:rPr lang="fr-FR" sz="2400" b="1" dirty="0" smtClean="0">
                <a:solidFill>
                  <a:srgbClr val="FF0000"/>
                </a:solidFill>
              </a:rPr>
              <a:t>:  </a:t>
            </a:r>
            <a:r>
              <a:rPr lang="fr-FR" sz="2400" b="1" dirty="0" err="1" smtClean="0">
                <a:solidFill>
                  <a:srgbClr val="FF0000"/>
                </a:solidFill>
              </a:rPr>
              <a:t>Ivory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Coast</a:t>
            </a:r>
            <a:r>
              <a:rPr lang="fr-FR" sz="2400" b="1" dirty="0" smtClean="0">
                <a:solidFill>
                  <a:srgbClr val="FF0000"/>
                </a:solidFill>
              </a:rPr>
              <a:t> Mali, </a:t>
            </a:r>
            <a:r>
              <a:rPr lang="fr-FR" sz="2400" b="1" dirty="0" err="1" smtClean="0">
                <a:solidFill>
                  <a:srgbClr val="FF0000"/>
                </a:solidFill>
              </a:rPr>
              <a:t>Morroco</a:t>
            </a:r>
            <a:r>
              <a:rPr lang="fr-FR" sz="2400" b="1" dirty="0" smtClean="0">
                <a:solidFill>
                  <a:srgbClr val="FF0000"/>
                </a:solidFill>
              </a:rPr>
              <a:t>, Niger  </a:t>
            </a:r>
            <a:endParaRPr lang="fr-FR" sz="2400" dirty="0" smtClean="0">
              <a:solidFill>
                <a:srgbClr val="FF0000"/>
              </a:solidFill>
            </a:endParaRPr>
          </a:p>
        </p:txBody>
      </p:sp>
      <p:sp>
        <p:nvSpPr>
          <p:cNvPr id="13" name="Rectangle 1"/>
          <p:cNvSpPr txBox="1">
            <a:spLocks noChangeArrowheads="1"/>
          </p:cNvSpPr>
          <p:nvPr/>
        </p:nvSpPr>
        <p:spPr bwMode="auto">
          <a:xfrm>
            <a:off x="719538" y="6366"/>
            <a:ext cx="6539988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224" tIns="38112" rIns="76224" bIns="3811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Virtual Laboratory Management Group</a:t>
            </a:r>
            <a:b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Sixth Meeting - VLMG-6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/>
            </a:r>
            <a:b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São José dos Campos, Brazil – 8 to 11 October 2012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61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9110" y="0"/>
            <a:ext cx="840864" cy="121297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55948-7705-47EE-A8DB-54F78371593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04" y="274205"/>
            <a:ext cx="1262370" cy="91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0" y="1283677"/>
            <a:ext cx="762635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-5856" y="1339365"/>
            <a:ext cx="762635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872" y="1386261"/>
            <a:ext cx="762635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-8776" y="1441949"/>
            <a:ext cx="7626350" cy="1588"/>
          </a:xfrm>
          <a:prstGeom prst="line">
            <a:avLst/>
          </a:prstGeom>
          <a:ln w="38100">
            <a:solidFill>
              <a:srgbClr val="1018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-5840" y="1488845"/>
            <a:ext cx="7626350" cy="1588"/>
          </a:xfrm>
          <a:prstGeom prst="line">
            <a:avLst/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1283677" y="1679590"/>
            <a:ext cx="4809381" cy="465728"/>
          </a:xfrm>
        </p:spPr>
        <p:txBody>
          <a:bodyPr/>
          <a:lstStyle/>
          <a:p>
            <a:r>
              <a:rPr lang="en-US" sz="32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  <a:t/>
            </a:r>
            <a:br>
              <a:rPr lang="en-US" sz="32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</a:br>
            <a:r>
              <a:rPr lang="en-US" sz="32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  <a:t>2- Difficulties faced </a:t>
            </a:r>
            <a:r>
              <a:rPr lang="en-US" sz="36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  <a:t/>
            </a:r>
            <a:br>
              <a:rPr lang="en-US" sz="36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</a:br>
            <a:endParaRPr lang="fr-FR" sz="3600" dirty="0"/>
          </a:p>
        </p:txBody>
      </p:sp>
      <p:sp>
        <p:nvSpPr>
          <p:cNvPr id="16" name="Espace réservé du contenu 15"/>
          <p:cNvSpPr>
            <a:spLocks noGrp="1"/>
          </p:cNvSpPr>
          <p:nvPr>
            <p:ph idx="1"/>
          </p:nvPr>
        </p:nvSpPr>
        <p:spPr>
          <a:xfrm>
            <a:off x="114300" y="1861054"/>
            <a:ext cx="7262617" cy="303626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sz="2400" b="1" dirty="0" smtClean="0">
              <a:solidFill>
                <a:srgbClr val="1018B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400" b="1" u="sng" dirty="0" smtClean="0">
                <a:solidFill>
                  <a:srgbClr val="1018B0"/>
                </a:solidFill>
              </a:rPr>
              <a:t>Internet </a:t>
            </a:r>
            <a:r>
              <a:rPr lang="fr-FR" sz="2400" b="1" u="sng" dirty="0" err="1" smtClean="0">
                <a:solidFill>
                  <a:srgbClr val="1018B0"/>
                </a:solidFill>
              </a:rPr>
              <a:t>connection</a:t>
            </a:r>
            <a:r>
              <a:rPr lang="fr-FR" sz="2400" b="1" u="sng" dirty="0" smtClean="0">
                <a:solidFill>
                  <a:srgbClr val="1018B0"/>
                </a:solidFill>
              </a:rPr>
              <a:t> </a:t>
            </a:r>
            <a:r>
              <a:rPr lang="fr-FR" sz="2400" b="1" dirty="0" smtClean="0">
                <a:solidFill>
                  <a:srgbClr val="1018B0"/>
                </a:solidFill>
              </a:rPr>
              <a:t>: </a:t>
            </a:r>
            <a:r>
              <a:rPr lang="fr-FR" sz="2400" dirty="0" err="1" smtClean="0">
                <a:solidFill>
                  <a:srgbClr val="1018B0"/>
                </a:solidFill>
              </a:rPr>
              <a:t>Lack</a:t>
            </a:r>
            <a:r>
              <a:rPr lang="fr-FR" sz="2400" dirty="0" smtClean="0">
                <a:solidFill>
                  <a:srgbClr val="1018B0"/>
                </a:solidFill>
              </a:rPr>
              <a:t> of, or </a:t>
            </a:r>
            <a:r>
              <a:rPr lang="fr-FR" sz="2400" dirty="0" err="1" smtClean="0">
                <a:solidFill>
                  <a:srgbClr val="1018B0"/>
                </a:solidFill>
              </a:rPr>
              <a:t>low</a:t>
            </a:r>
            <a:r>
              <a:rPr lang="fr-FR" sz="2400" dirty="0" smtClean="0">
                <a:solidFill>
                  <a:srgbClr val="1018B0"/>
                </a:solidFill>
              </a:rPr>
              <a:t> speed internet  </a:t>
            </a:r>
            <a:r>
              <a:rPr lang="fr-FR" sz="2400" dirty="0" err="1" smtClean="0">
                <a:solidFill>
                  <a:srgbClr val="1018B0"/>
                </a:solidFill>
              </a:rPr>
              <a:t>connection</a:t>
            </a:r>
            <a:r>
              <a:rPr lang="fr-FR" sz="2400" dirty="0" smtClean="0">
                <a:solidFill>
                  <a:srgbClr val="1018B0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fr-FR" sz="2400" b="1" u="sng" dirty="0" err="1" smtClean="0">
                <a:solidFill>
                  <a:srgbClr val="1018B0"/>
                </a:solidFill>
              </a:rPr>
              <a:t>Weak</a:t>
            </a:r>
            <a:r>
              <a:rPr lang="fr-FR" sz="2400" b="1" u="sng" dirty="0" smtClean="0">
                <a:solidFill>
                  <a:srgbClr val="1018B0"/>
                </a:solidFill>
              </a:rPr>
              <a:t> online </a:t>
            </a:r>
            <a:r>
              <a:rPr lang="fr-FR" sz="2400" b="1" u="sng" dirty="0" err="1" smtClean="0">
                <a:solidFill>
                  <a:srgbClr val="1018B0"/>
                </a:solidFill>
              </a:rPr>
              <a:t>presence</a:t>
            </a:r>
            <a:r>
              <a:rPr lang="fr-FR" sz="2400" b="1" u="sng" dirty="0" smtClean="0">
                <a:solidFill>
                  <a:srgbClr val="1018B0"/>
                </a:solidFill>
              </a:rPr>
              <a:t> </a:t>
            </a:r>
            <a:r>
              <a:rPr lang="fr-FR" sz="2400" b="1" dirty="0" smtClean="0">
                <a:solidFill>
                  <a:srgbClr val="1018B0"/>
                </a:solidFill>
              </a:rPr>
              <a:t>: </a:t>
            </a:r>
            <a:r>
              <a:rPr lang="fr-FR" sz="2400" dirty="0" smtClean="0">
                <a:solidFill>
                  <a:srgbClr val="1018B0"/>
                </a:solidFill>
              </a:rPr>
              <a:t>Participants are </a:t>
            </a:r>
            <a:r>
              <a:rPr lang="fr-FR" sz="2400" dirty="0" err="1" smtClean="0">
                <a:solidFill>
                  <a:srgbClr val="1018B0"/>
                </a:solidFill>
              </a:rPr>
              <a:t>demotivated</a:t>
            </a:r>
            <a:r>
              <a:rPr lang="fr-FR" sz="2400" dirty="0" smtClean="0">
                <a:solidFill>
                  <a:srgbClr val="1018B0"/>
                </a:solidFill>
              </a:rPr>
              <a:t>; 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BUT: EAMAC </a:t>
            </a:r>
            <a:r>
              <a:rPr lang="en-US" sz="2400" dirty="0" smtClean="0">
                <a:solidFill>
                  <a:srgbClr val="FF0000"/>
                </a:solidFill>
              </a:rPr>
              <a:t>has requested and obtained during July 2012 financial support for setting up an internet high speed connection from EUMETSAT</a:t>
            </a:r>
            <a:endParaRPr lang="fr-FR" sz="2400" b="1" dirty="0" smtClean="0">
              <a:solidFill>
                <a:srgbClr val="FF0000"/>
              </a:solidFill>
            </a:endParaRPr>
          </a:p>
        </p:txBody>
      </p:sp>
      <p:sp>
        <p:nvSpPr>
          <p:cNvPr id="13" name="Rectangle 1"/>
          <p:cNvSpPr txBox="1">
            <a:spLocks noChangeArrowheads="1"/>
          </p:cNvSpPr>
          <p:nvPr/>
        </p:nvSpPr>
        <p:spPr bwMode="auto">
          <a:xfrm>
            <a:off x="719538" y="6366"/>
            <a:ext cx="6539988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224" tIns="38112" rIns="76224" bIns="3811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Virtual Laboratory Management Group</a:t>
            </a:r>
            <a:b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Sixth Meeting - VLMG-6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/>
            </a:r>
            <a:b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São José dos Campos, Brazil – 8 to 11 October 2012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61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9110" y="0"/>
            <a:ext cx="840864" cy="121297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55948-7705-47EE-A8DB-54F78371593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04" y="274205"/>
            <a:ext cx="1262370" cy="91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0" y="1283677"/>
            <a:ext cx="762635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-5856" y="1339365"/>
            <a:ext cx="762635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872" y="1386261"/>
            <a:ext cx="762635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-8776" y="1441949"/>
            <a:ext cx="7626350" cy="1588"/>
          </a:xfrm>
          <a:prstGeom prst="line">
            <a:avLst/>
          </a:prstGeom>
          <a:ln w="38100">
            <a:solidFill>
              <a:srgbClr val="1018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-5840" y="1488845"/>
            <a:ext cx="7626350" cy="1588"/>
          </a:xfrm>
          <a:prstGeom prst="line">
            <a:avLst/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1556238" y="1697181"/>
            <a:ext cx="4809381" cy="465728"/>
          </a:xfrm>
        </p:spPr>
        <p:txBody>
          <a:bodyPr/>
          <a:lstStyle/>
          <a:p>
            <a:r>
              <a:rPr lang="en-US" sz="32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  <a:t/>
            </a:r>
            <a:br>
              <a:rPr lang="en-US" sz="32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</a:br>
            <a:r>
              <a:rPr lang="en-US" sz="2000" b="1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  <a:t>3-</a:t>
            </a:r>
            <a:r>
              <a:rPr lang="en-US" sz="20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  <a:t>Expectations, wishes and plans for future activities </a:t>
            </a:r>
            <a:r>
              <a:rPr lang="en-US" sz="36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  <a:t/>
            </a:r>
            <a:br>
              <a:rPr lang="en-US" sz="3600" dirty="0" smtClean="0">
                <a:solidFill>
                  <a:schemeClr val="bg2"/>
                </a:solidFill>
                <a:latin typeface="Chalkboard"/>
                <a:ea typeface="ヒラギノ明朝 ProN W3" charset="0"/>
                <a:cs typeface="Chalkboard"/>
              </a:rPr>
            </a:br>
            <a:endParaRPr lang="fr-FR" sz="3600" dirty="0"/>
          </a:p>
        </p:txBody>
      </p:sp>
      <p:sp>
        <p:nvSpPr>
          <p:cNvPr id="16" name="Espace réservé du contenu 15"/>
          <p:cNvSpPr>
            <a:spLocks noGrp="1"/>
          </p:cNvSpPr>
          <p:nvPr>
            <p:ph idx="1"/>
          </p:nvPr>
        </p:nvSpPr>
        <p:spPr>
          <a:xfrm>
            <a:off x="114300" y="2581998"/>
            <a:ext cx="7306408" cy="303626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6600"/>
                </a:solidFill>
              </a:rPr>
              <a:t>    </a:t>
            </a:r>
            <a:r>
              <a:rPr lang="en-US" sz="2600" b="1" dirty="0" smtClean="0">
                <a:solidFill>
                  <a:srgbClr val="006600"/>
                </a:solidFill>
              </a:rPr>
              <a:t>EAMAC VL has now possibilities to achieve several types of activities</a:t>
            </a:r>
            <a:endParaRPr lang="fr-FR" sz="2400" b="1" dirty="0" smtClean="0">
              <a:solidFill>
                <a:srgbClr val="006600"/>
              </a:solidFill>
            </a:endParaRPr>
          </a:p>
          <a:p>
            <a:pPr lvl="0"/>
            <a:r>
              <a:rPr lang="en-US" sz="2400" dirty="0" smtClean="0">
                <a:solidFill>
                  <a:srgbClr val="1018B0"/>
                </a:solidFill>
              </a:rPr>
              <a:t>The continuation of RFG WA workshops for a training to distant learning techniques; </a:t>
            </a:r>
            <a:endParaRPr lang="fr-FR" sz="2400" dirty="0" smtClean="0">
              <a:solidFill>
                <a:srgbClr val="1018B0"/>
              </a:solidFill>
            </a:endParaRPr>
          </a:p>
          <a:p>
            <a:pPr lvl="0"/>
            <a:r>
              <a:rPr lang="en-US" sz="2400" dirty="0" smtClean="0">
                <a:solidFill>
                  <a:srgbClr val="1018B0"/>
                </a:solidFill>
              </a:rPr>
              <a:t>The achievement of online events to strengthen the online presence by involving participants from several countries, forums and online discussions; </a:t>
            </a:r>
            <a:endParaRPr lang="fr-FR" sz="2400" dirty="0" smtClean="0">
              <a:solidFill>
                <a:srgbClr val="1018B0"/>
              </a:solidFill>
            </a:endParaRPr>
          </a:p>
          <a:p>
            <a:pPr lvl="0"/>
            <a:r>
              <a:rPr lang="en-US" sz="2400" dirty="0" smtClean="0">
                <a:solidFill>
                  <a:srgbClr val="1018B0"/>
                </a:solidFill>
              </a:rPr>
              <a:t>The installation of </a:t>
            </a:r>
            <a:r>
              <a:rPr lang="en-US" sz="2400" dirty="0" err="1" smtClean="0">
                <a:solidFill>
                  <a:srgbClr val="1018B0"/>
                </a:solidFill>
              </a:rPr>
              <a:t>Moodle</a:t>
            </a:r>
            <a:r>
              <a:rPr lang="en-US" sz="2400" dirty="0" smtClean="0">
                <a:solidFill>
                  <a:srgbClr val="1018B0"/>
                </a:solidFill>
              </a:rPr>
              <a:t> software on EAMAC </a:t>
            </a:r>
            <a:r>
              <a:rPr lang="en-US" sz="2400" dirty="0" err="1" smtClean="0">
                <a:solidFill>
                  <a:srgbClr val="1018B0"/>
                </a:solidFill>
              </a:rPr>
              <a:t>Moodle</a:t>
            </a:r>
            <a:r>
              <a:rPr lang="en-US" sz="2400" dirty="0" smtClean="0">
                <a:solidFill>
                  <a:srgbClr val="1018B0"/>
                </a:solidFill>
              </a:rPr>
              <a:t> online page and uploading courses made by EAMAC instructors.</a:t>
            </a:r>
            <a:endParaRPr lang="fr-FR" sz="2400" dirty="0" smtClean="0">
              <a:solidFill>
                <a:srgbClr val="1018B0"/>
              </a:solidFill>
            </a:endParaRPr>
          </a:p>
          <a:p>
            <a:pPr>
              <a:buNone/>
            </a:pPr>
            <a:endParaRPr lang="fr-FR" sz="2400" b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rgbClr val="1018B0"/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rgbClr val="1018B0"/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rgbClr val="1018B0"/>
              </a:solidFill>
            </a:endParaRPr>
          </a:p>
        </p:txBody>
      </p:sp>
      <p:sp>
        <p:nvSpPr>
          <p:cNvPr id="13" name="Rectangle 1"/>
          <p:cNvSpPr txBox="1">
            <a:spLocks noChangeArrowheads="1"/>
          </p:cNvSpPr>
          <p:nvPr/>
        </p:nvSpPr>
        <p:spPr bwMode="auto">
          <a:xfrm>
            <a:off x="719538" y="6366"/>
            <a:ext cx="6539988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224" tIns="38112" rIns="76224" bIns="3811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Virtual Laboratory Management Group</a:t>
            </a:r>
            <a:b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Sixth Meeting - VLMG-6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/>
            </a:r>
            <a:b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São José dos Campos, Brazil – 8 to 11 October 2012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61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9110" y="0"/>
            <a:ext cx="840864" cy="121297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55948-7705-47EE-A8DB-54F78371593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04" y="274205"/>
            <a:ext cx="1262370" cy="91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0" y="1283677"/>
            <a:ext cx="762635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-5856" y="1339365"/>
            <a:ext cx="762635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872" y="1386261"/>
            <a:ext cx="762635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-8776" y="1441949"/>
            <a:ext cx="7626350" cy="1588"/>
          </a:xfrm>
          <a:prstGeom prst="line">
            <a:avLst/>
          </a:prstGeom>
          <a:ln w="38100">
            <a:solidFill>
              <a:srgbClr val="1018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-12700" y="1501545"/>
            <a:ext cx="7626350" cy="1588"/>
          </a:xfrm>
          <a:prstGeom prst="line">
            <a:avLst/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"/>
          <p:cNvSpPr txBox="1">
            <a:spLocks noChangeArrowheads="1"/>
          </p:cNvSpPr>
          <p:nvPr/>
        </p:nvSpPr>
        <p:spPr bwMode="auto">
          <a:xfrm>
            <a:off x="719538" y="6366"/>
            <a:ext cx="6539988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224" tIns="38112" rIns="76224" bIns="3811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Virtual Laboratory Management Group</a:t>
            </a:r>
            <a:b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Sixth Meeting - VLMG-6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/>
            </a:r>
            <a:b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São José dos Campos, Brazil – 8 to 11 October 2012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17" name="Espace réservé du contenu 16"/>
          <p:cNvSpPr>
            <a:spLocks noGrp="1"/>
          </p:cNvSpPr>
          <p:nvPr>
            <p:ph idx="1"/>
          </p:nvPr>
        </p:nvSpPr>
        <p:spPr>
          <a:xfrm>
            <a:off x="1321119" y="2540000"/>
            <a:ext cx="4127181" cy="609600"/>
          </a:xfrm>
        </p:spPr>
        <p:txBody>
          <a:bodyPr/>
          <a:lstStyle/>
          <a:p>
            <a:pPr algn="ctr">
              <a:buNone/>
            </a:pPr>
            <a:r>
              <a:rPr lang="fr-FR" b="1" dirty="0" smtClean="0"/>
              <a:t>  </a:t>
            </a:r>
            <a:r>
              <a:rPr lang="fr-FR" sz="3200" b="1" dirty="0" smtClean="0">
                <a:solidFill>
                  <a:srgbClr val="1018B0"/>
                </a:solidFill>
              </a:rPr>
              <a:t>THANK YOU  FOR YOUR ATTENTION</a:t>
            </a:r>
            <a:endParaRPr lang="fr-FR" sz="3200" b="1" dirty="0">
              <a:solidFill>
                <a:srgbClr val="1018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24763</TotalTime>
  <Words>244</Words>
  <Application>Microsoft Macintosh PowerPoint</Application>
  <PresentationFormat>Custom</PresentationFormat>
  <Paragraphs>54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REGIONAL FOCUS GROUP  WEST AFRICA</vt:lpstr>
      <vt:lpstr>Virtual Laboratory Management Group Sixth Meeting - VLMG-6 São José dos Campos, Brazil – 8 to 11 October 2012</vt:lpstr>
      <vt:lpstr> 1- Main achievements  </vt:lpstr>
      <vt:lpstr> 1- Main achievements  </vt:lpstr>
      <vt:lpstr> 2- Difficulties faced  </vt:lpstr>
      <vt:lpstr> 3- Expectations, wishes and plans for future activities  </vt:lpstr>
      <vt:lpstr>PowerPoint Presentation</vt:lpstr>
    </vt:vector>
  </TitlesOfParts>
  <Company>SSEC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tims</dc:creator>
  <cp:lastModifiedBy>Luciane Veeck</cp:lastModifiedBy>
  <cp:revision>1970</cp:revision>
  <dcterms:created xsi:type="dcterms:W3CDTF">2008-01-11T22:43:29Z</dcterms:created>
  <dcterms:modified xsi:type="dcterms:W3CDTF">2012-10-08T02:44:29Z</dcterms:modified>
</cp:coreProperties>
</file>