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9"/>
  </p:notesMasterIdLst>
  <p:sldIdLst>
    <p:sldId id="299" r:id="rId2"/>
    <p:sldId id="311" r:id="rId3"/>
    <p:sldId id="326" r:id="rId4"/>
    <p:sldId id="313" r:id="rId5"/>
    <p:sldId id="288" r:id="rId6"/>
    <p:sldId id="327" r:id="rId7"/>
    <p:sldId id="314" r:id="rId8"/>
    <p:sldId id="315" r:id="rId9"/>
    <p:sldId id="316" r:id="rId10"/>
    <p:sldId id="317" r:id="rId11"/>
    <p:sldId id="318" r:id="rId12"/>
    <p:sldId id="268" r:id="rId13"/>
    <p:sldId id="324" r:id="rId14"/>
    <p:sldId id="329" r:id="rId15"/>
    <p:sldId id="325" r:id="rId16"/>
    <p:sldId id="328" r:id="rId17"/>
    <p:sldId id="319" r:id="rId18"/>
    <p:sldId id="320" r:id="rId19"/>
    <p:sldId id="322" r:id="rId20"/>
    <p:sldId id="323" r:id="rId21"/>
    <p:sldId id="330" r:id="rId22"/>
    <p:sldId id="331" r:id="rId23"/>
    <p:sldId id="300" r:id="rId24"/>
    <p:sldId id="301" r:id="rId25"/>
    <p:sldId id="296" r:id="rId26"/>
    <p:sldId id="332" r:id="rId27"/>
    <p:sldId id="283" r:id="rId2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98A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-11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My%20Documents\02%20Task\&#21016;&#20581;\20110801_&#29256;&#25253;&#32032;&#26448;\Archive_statistic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US"/>
            </a:pPr>
            <a:r>
              <a:rPr lang="en-US" altLang="zh-CN" dirty="0" smtClean="0"/>
              <a:t>daily archived data amount </a:t>
            </a:r>
          </a:p>
          <a:p>
            <a:pPr>
              <a:defRPr lang="en-US"/>
            </a:pPr>
            <a:r>
              <a:rPr lang="en-US" altLang="zh-CN" dirty="0" smtClean="0"/>
              <a:t>during 1987-2011(</a:t>
            </a:r>
            <a:r>
              <a:rPr lang="en-US" altLang="en-US" dirty="0" smtClean="0"/>
              <a:t>GB</a:t>
            </a:r>
            <a:r>
              <a:rPr lang="en-US" altLang="en-US" dirty="0"/>
              <a:t>)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'[20110802_统计.xlsx]Archive1987-2009'!$B$1</c:f>
              <c:strCache>
                <c:ptCount val="1"/>
                <c:pt idx="0">
                  <c:v>日存档数据量(GB)</c:v>
                </c:pt>
              </c:strCache>
            </c:strRef>
          </c:tx>
          <c:dLbls>
            <c:txPr>
              <a:bodyPr/>
              <a:lstStyle/>
              <a:p>
                <a:pPr>
                  <a:defRPr lang="en-US"/>
                </a:pPr>
                <a:endParaRPr lang="zh-CN"/>
              </a:p>
            </c:txPr>
            <c:showVal val="1"/>
          </c:dLbls>
          <c:cat>
            <c:numRef>
              <c:f>'[20110802_统计.xlsx]Archive1987-2009'!$A$2:$A$26</c:f>
              <c:numCache>
                <c:formatCode>General</c:formatCode>
                <c:ptCount val="25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</c:numCache>
            </c:numRef>
          </c:cat>
          <c:val>
            <c:numRef>
              <c:f>'[20110802_统计.xlsx]Archive1987-2009'!$B$2:$B$26</c:f>
              <c:numCache>
                <c:formatCode>0.0_ </c:formatCode>
                <c:ptCount val="25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2.7</c:v>
                </c:pt>
                <c:pt idx="6">
                  <c:v>2.9</c:v>
                </c:pt>
                <c:pt idx="7">
                  <c:v>3</c:v>
                </c:pt>
                <c:pt idx="8">
                  <c:v>5.3</c:v>
                </c:pt>
                <c:pt idx="9">
                  <c:v>5.5</c:v>
                </c:pt>
                <c:pt idx="10">
                  <c:v>8.8000000000000007</c:v>
                </c:pt>
                <c:pt idx="11">
                  <c:v>8.9</c:v>
                </c:pt>
                <c:pt idx="12">
                  <c:v>11.8</c:v>
                </c:pt>
                <c:pt idx="13">
                  <c:v>18</c:v>
                </c:pt>
                <c:pt idx="14">
                  <c:v>25</c:v>
                </c:pt>
                <c:pt idx="15">
                  <c:v>38</c:v>
                </c:pt>
                <c:pt idx="16">
                  <c:v>42</c:v>
                </c:pt>
                <c:pt idx="17">
                  <c:v>55</c:v>
                </c:pt>
                <c:pt idx="18">
                  <c:v>212.11172690033393</c:v>
                </c:pt>
                <c:pt idx="19">
                  <c:v>235.45126594126219</c:v>
                </c:pt>
                <c:pt idx="20">
                  <c:v>281.18682688760725</c:v>
                </c:pt>
                <c:pt idx="21">
                  <c:v>860.43409988744247</c:v>
                </c:pt>
                <c:pt idx="22">
                  <c:v>1385.6180445330046</c:v>
                </c:pt>
                <c:pt idx="23">
                  <c:v>1627.1</c:v>
                </c:pt>
                <c:pt idx="24">
                  <c:v>3200</c:v>
                </c:pt>
              </c:numCache>
            </c:numRef>
          </c:val>
          <c:shape val="cylinder"/>
        </c:ser>
        <c:gapWidth val="108"/>
        <c:gapDepth val="201"/>
        <c:shape val="box"/>
        <c:axId val="73984640"/>
        <c:axId val="74420608"/>
        <c:axId val="0"/>
      </c:bar3DChart>
      <c:catAx>
        <c:axId val="739846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zh-CN"/>
          </a:p>
        </c:txPr>
        <c:crossAx val="74420608"/>
        <c:crosses val="autoZero"/>
        <c:auto val="1"/>
        <c:lblAlgn val="ctr"/>
        <c:lblOffset val="100"/>
      </c:catAx>
      <c:valAx>
        <c:axId val="74420608"/>
        <c:scaling>
          <c:orientation val="minMax"/>
        </c:scaling>
        <c:axPos val="l"/>
        <c:majorGridlines/>
        <c:numFmt formatCode="0.0_ " sourceLinked="1"/>
        <c:tickLblPos val="nextTo"/>
        <c:txPr>
          <a:bodyPr/>
          <a:lstStyle/>
          <a:p>
            <a:pPr>
              <a:defRPr lang="en-US"/>
            </a:pPr>
            <a:endParaRPr lang="zh-CN"/>
          </a:p>
        </c:txPr>
        <c:crossAx val="73984640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96BA4-67D2-49B1-B10D-C22EE416C619}" type="datetimeFigureOut">
              <a:rPr lang="zh-CN" altLang="en-US" smtClean="0"/>
              <a:pPr/>
              <a:t>2012-9-26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04F43-30D2-40B3-B981-12BBA0E0AE7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161526-272C-4975-A077-2E0AE76214B1}" type="slidenum">
              <a:rPr lang="zh-CN" altLang="en-US" smtClean="0"/>
              <a:pPr/>
              <a:t>18</a:t>
            </a:fld>
            <a:endParaRPr lang="en-US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1C9A-ADFA-44E2-B21E-6EAD68692834}" type="datetimeFigureOut">
              <a:rPr lang="zh-CN" altLang="en-US" smtClean="0"/>
              <a:pPr/>
              <a:t>2012-9-26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C0D8-7FD0-4D78-B656-5C7C423FE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1C9A-ADFA-44E2-B21E-6EAD68692834}" type="datetimeFigureOut">
              <a:rPr lang="zh-CN" altLang="en-US" smtClean="0"/>
              <a:pPr/>
              <a:t>2012-9-26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C0D8-7FD0-4D78-B656-5C7C423FE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1C9A-ADFA-44E2-B21E-6EAD68692834}" type="datetimeFigureOut">
              <a:rPr lang="zh-CN" altLang="en-US" smtClean="0"/>
              <a:pPr/>
              <a:t>2012-9-26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C0D8-7FD0-4D78-B656-5C7C423FE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1C9A-ADFA-44E2-B21E-6EAD68692834}" type="datetimeFigureOut">
              <a:rPr lang="zh-CN" altLang="en-US" smtClean="0"/>
              <a:pPr/>
              <a:t>2012-9-26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C0D8-7FD0-4D78-B656-5C7C423FE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1C9A-ADFA-44E2-B21E-6EAD68692834}" type="datetimeFigureOut">
              <a:rPr lang="zh-CN" altLang="en-US" smtClean="0"/>
              <a:pPr/>
              <a:t>2012-9-26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C0D8-7FD0-4D78-B656-5C7C423FE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1C9A-ADFA-44E2-B21E-6EAD68692834}" type="datetimeFigureOut">
              <a:rPr lang="zh-CN" altLang="en-US" smtClean="0"/>
              <a:pPr/>
              <a:t>2012-9-26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C0D8-7FD0-4D78-B656-5C7C423FE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1C9A-ADFA-44E2-B21E-6EAD68692834}" type="datetimeFigureOut">
              <a:rPr lang="zh-CN" altLang="en-US" smtClean="0"/>
              <a:pPr/>
              <a:t>2012-9-26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C0D8-7FD0-4D78-B656-5C7C423FE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1C9A-ADFA-44E2-B21E-6EAD68692834}" type="datetimeFigureOut">
              <a:rPr lang="zh-CN" altLang="en-US" smtClean="0"/>
              <a:pPr/>
              <a:t>2012-9-26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C0D8-7FD0-4D78-B656-5C7C423FE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1C9A-ADFA-44E2-B21E-6EAD68692834}" type="datetimeFigureOut">
              <a:rPr lang="zh-CN" altLang="en-US" smtClean="0"/>
              <a:pPr/>
              <a:t>2012-9-26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C0D8-7FD0-4D78-B656-5C7C423FE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1C9A-ADFA-44E2-B21E-6EAD68692834}" type="datetimeFigureOut">
              <a:rPr lang="zh-CN" altLang="en-US" smtClean="0"/>
              <a:pPr/>
              <a:t>2012-9-26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C0D8-7FD0-4D78-B656-5C7C423FE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单圆角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1C9A-ADFA-44E2-B21E-6EAD68692834}" type="datetimeFigureOut">
              <a:rPr lang="zh-CN" altLang="en-US" smtClean="0"/>
              <a:pPr/>
              <a:t>2012-9-26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13C0D8-7FD0-4D78-B656-5C7C423FE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10" name="任意多边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5081C9A-ADFA-44E2-B21E-6EAD68692834}" type="datetimeFigureOut">
              <a:rPr lang="zh-CN" altLang="en-US" smtClean="0"/>
              <a:pPr/>
              <a:t>2012-9-26</a:t>
            </a:fld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13C0D8-7FD0-4D78-B656-5C7C423FE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任意多边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任意多边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6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6.jpe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5.jpeg"/><Relationship Id="rId4" Type="http://schemas.openxmlformats.org/officeDocument/2006/relationships/oleObject" Target="../embeddings/oleObject4.bin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ChangeArrowheads="1"/>
          </p:cNvSpPr>
          <p:nvPr/>
        </p:nvSpPr>
        <p:spPr bwMode="auto">
          <a:xfrm>
            <a:off x="0" y="3733800"/>
            <a:ext cx="9144000" cy="3124200"/>
          </a:xfrm>
          <a:prstGeom prst="rect">
            <a:avLst/>
          </a:prstGeom>
          <a:gradFill>
            <a:gsLst>
              <a:gs pos="0">
                <a:srgbClr val="4598A3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97152"/>
            <a:ext cx="7239000" cy="1298848"/>
          </a:xfrm>
        </p:spPr>
        <p:txBody>
          <a:bodyPr/>
          <a:lstStyle/>
          <a:p>
            <a:pPr defTabSz="1152525">
              <a:lnSpc>
                <a:spcPts val="2400"/>
              </a:lnSpc>
              <a:defRPr/>
            </a:pPr>
            <a:r>
              <a:rPr lang="en-US" altLang="zh-CN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itchFamily="2" charset="-122"/>
                <a:ea typeface="华文楷体" pitchFamily="2" charset="-122"/>
                <a:cs typeface="Arial" pitchFamily="34" charset="0"/>
              </a:rPr>
              <a:t>LIU </a:t>
            </a:r>
            <a:r>
              <a:rPr lang="en-US" altLang="zh-CN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itchFamily="2" charset="-122"/>
                <a:ea typeface="华文楷体" pitchFamily="2" charset="-122"/>
                <a:cs typeface="Arial" pitchFamily="34" charset="0"/>
              </a:rPr>
              <a:t>Jian</a:t>
            </a:r>
            <a:endParaRPr lang="en-US" altLang="zh-CN" sz="18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楷体" pitchFamily="2" charset="-122"/>
              <a:ea typeface="华文楷体" pitchFamily="2" charset="-122"/>
              <a:cs typeface="Arial" pitchFamily="34" charset="0"/>
            </a:endParaRPr>
          </a:p>
          <a:p>
            <a:pPr defTabSz="1152525">
              <a:lnSpc>
                <a:spcPts val="2400"/>
              </a:lnSpc>
              <a:defRPr/>
            </a:pPr>
            <a:endParaRPr lang="en-US" altLang="zh-CN" sz="24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楷体" pitchFamily="2" charset="-122"/>
              <a:ea typeface="华文楷体" pitchFamily="2" charset="-122"/>
              <a:cs typeface="Arial" pitchFamily="34" charset="0"/>
            </a:endParaRPr>
          </a:p>
          <a:p>
            <a:pPr defTabSz="1152525">
              <a:lnSpc>
                <a:spcPts val="2400"/>
              </a:lnSpc>
              <a:defRPr/>
            </a:pPr>
            <a:r>
              <a: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itchFamily="2" charset="-122"/>
                <a:ea typeface="华文楷体" pitchFamily="2" charset="-122"/>
                <a:cs typeface="Arial" pitchFamily="34" charset="0"/>
              </a:rPr>
              <a:t>National Satellite Meteorological Center, CMA</a:t>
            </a:r>
            <a:endParaRPr lang="zh-CN" alt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楷体" pitchFamily="2" charset="-122"/>
              <a:ea typeface="华文楷体" pitchFamily="2" charset="-122"/>
              <a:cs typeface="Arial" pitchFamily="34" charset="0"/>
            </a:endParaRPr>
          </a:p>
          <a:p>
            <a:pPr>
              <a:lnSpc>
                <a:spcPts val="1900"/>
              </a:lnSpc>
              <a:defRPr/>
            </a:pPr>
            <a:endParaRPr lang="zh-CN" altLang="en-US" sz="2400" dirty="0" smtClean="0">
              <a:solidFill>
                <a:schemeClr val="bg1"/>
              </a:solidFill>
            </a:endParaRPr>
          </a:p>
          <a:p>
            <a:pPr>
              <a:lnSpc>
                <a:spcPts val="1900"/>
              </a:lnSpc>
              <a:defRPr/>
            </a:pPr>
            <a:endParaRPr lang="en-US" altLang="zh-CN" sz="2000" i="1" dirty="0" smtClean="0">
              <a:solidFill>
                <a:schemeClr val="bg1"/>
              </a:solidFill>
            </a:endParaRPr>
          </a:p>
        </p:txBody>
      </p:sp>
      <p:pic>
        <p:nvPicPr>
          <p:cNvPr id="3076" name="Picture 5" descr="E:\文档\局徽0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1" y="5932489"/>
            <a:ext cx="795704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1957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8" name="Picture 9" descr="F:\logo\国家卫星气象中心标-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5943600"/>
            <a:ext cx="5715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0" y="1752600"/>
            <a:ext cx="9144000" cy="18288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080" name="图片 14" descr="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44824"/>
            <a:ext cx="91440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标题 15"/>
          <p:cNvSpPr>
            <a:spLocks noGrp="1"/>
          </p:cNvSpPr>
          <p:nvPr>
            <p:ph type="ctrTitle"/>
          </p:nvPr>
        </p:nvSpPr>
        <p:spPr>
          <a:xfrm>
            <a:off x="179512" y="1700808"/>
            <a:ext cx="8858374" cy="2016224"/>
          </a:xfrm>
        </p:spPr>
        <p:txBody>
          <a:bodyPr rIns="0"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Satellite data Sharing and </a:t>
            </a:r>
            <a:r>
              <a:rPr lang="en-US" altLang="zh-CN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Service in NSMC/ CMA</a:t>
            </a:r>
            <a:endParaRPr lang="zh-CN" alt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686800" cy="1143000"/>
          </a:xfrm>
        </p:spPr>
        <p:txBody>
          <a:bodyPr>
            <a:normAutofit/>
          </a:bodyPr>
          <a:lstStyle/>
          <a:p>
            <a:pPr marL="450850" indent="-450850" eaLnBrk="1" hangingPunct="1">
              <a:defRPr/>
            </a:pPr>
            <a:r>
              <a:rPr kumimoji="1" lang="en-US" altLang="zh-C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1  Satellite Data Service and Sharing in  NSMC/CMA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22531" name="内容占位符 2"/>
          <p:cNvSpPr>
            <a:spLocks noGrp="1"/>
          </p:cNvSpPr>
          <p:nvPr>
            <p:ph idx="1"/>
          </p:nvPr>
        </p:nvSpPr>
        <p:spPr>
          <a:xfrm>
            <a:off x="395288" y="1557338"/>
            <a:ext cx="8229600" cy="300037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zh-CN" sz="1800" smtClean="0"/>
              <a:t>CMA data provided to EUMETSAT – FY-2E, FY-3A/3B</a:t>
            </a:r>
            <a:endParaRPr lang="zh-CN" altLang="en-US" sz="1800" smtClean="0"/>
          </a:p>
        </p:txBody>
      </p:sp>
      <p:sp>
        <p:nvSpPr>
          <p:cNvPr id="5" name="TextBox 4"/>
          <p:cNvSpPr txBox="1"/>
          <p:nvPr/>
        </p:nvSpPr>
        <p:spPr>
          <a:xfrm>
            <a:off x="6019800" y="632460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22534" name="Picture 9" descr="F:\logo\国家卫星气象中心标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Group 3"/>
          <p:cNvGraphicFramePr>
            <a:graphicFrameLocks/>
          </p:cNvGraphicFramePr>
          <p:nvPr/>
        </p:nvGraphicFramePr>
        <p:xfrm>
          <a:off x="468313" y="1844675"/>
          <a:ext cx="8358187" cy="435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0425"/>
                <a:gridCol w="7497762"/>
              </a:tblGrid>
              <a:tr h="3358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1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Products</a:t>
                      </a:r>
                      <a:endParaRPr kumimoji="1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1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9525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FY-2E nominal data (hourly data)</a:t>
                      </a:r>
                      <a:endParaRPr kumimoji="1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1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9525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FY-2E atmospheric Motion Vectors (</a:t>
                      </a:r>
                      <a:r>
                        <a:rPr kumimoji="1" lang="en-US" altLang="zh-CN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infrared,water</a:t>
                      </a: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zh-CN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vapour</a:t>
                      </a: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6 hourly data)</a:t>
                      </a:r>
                      <a:endParaRPr kumimoji="1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1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9525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FY-2E precipitation estimate (6 hourly, 24 hourly data)</a:t>
                      </a:r>
                      <a:endParaRPr kumimoji="1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1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9525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FY-2E black </a:t>
                      </a:r>
                      <a:r>
                        <a:rPr kumimoji="1" lang="en-US" altLang="zh-CN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boday</a:t>
                      </a: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brightness temperature (hourly, daily, 5 days, 10 days, monthly data)</a:t>
                      </a:r>
                      <a:endParaRPr kumimoji="1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1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9525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FY-2E total cloud cover (hourly data)</a:t>
                      </a:r>
                      <a:endParaRPr kumimoji="1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1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9525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FY-2E </a:t>
                      </a:r>
                      <a:r>
                        <a:rPr kumimoji="1" lang="en-US" altLang="zh-CN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precipitable</a:t>
                      </a: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water from a clear sky (3 hourly data)</a:t>
                      </a:r>
                      <a:endParaRPr kumimoji="1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1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9525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FY-2E surface incidence solar radiation (daily data)</a:t>
                      </a:r>
                      <a:endParaRPr kumimoji="1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1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9525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FY-2E cloud land moisture profile (3 hourly data)</a:t>
                      </a:r>
                      <a:endParaRPr kumimoji="1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1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9525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FY-2E could type(hourly data)</a:t>
                      </a:r>
                      <a:endParaRPr kumimoji="1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1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9525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FY-2E snow cover(daily data)</a:t>
                      </a:r>
                      <a:endParaRPr kumimoji="1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1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9525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FY-2E outgoing </a:t>
                      </a:r>
                      <a:r>
                        <a:rPr kumimoji="1" lang="en-US" altLang="zh-CN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longwave</a:t>
                      </a: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radiation (3 hourly, daily, 5 days, 10 days, monthly data)</a:t>
                      </a:r>
                      <a:endParaRPr kumimoji="1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1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FY-3A/3B MWTS 1b data</a:t>
                      </a:r>
                      <a:endParaRPr kumimoji="1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1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FY-3A/3B  MWHS 1b data</a:t>
                      </a:r>
                      <a:endParaRPr kumimoji="1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93626"/>
          </a:xfrm>
        </p:spPr>
        <p:txBody>
          <a:bodyPr>
            <a:normAutofit/>
          </a:bodyPr>
          <a:lstStyle/>
          <a:p>
            <a:pPr marL="449263" indent="-449263" eaLnBrk="1" hangingPunct="1">
              <a:defRPr/>
            </a:pPr>
            <a:r>
              <a:rPr kumimoji="1" lang="en-US" altLang="zh-C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1  Satellite Data Service and Sharing in NSMC/CMA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936625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EUMETSAT data received via RMDCN and Internet– METOP-A, METEOSAT-7/9,  NOAA16/17/18/19 ,GOES-11/12/15</a:t>
            </a:r>
            <a:endParaRPr lang="zh-CN" alt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19800" y="632460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23558" name="Picture 9" descr="F:\logo\国家卫星气象中心标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Group 3"/>
          <p:cNvGraphicFramePr>
            <a:graphicFrameLocks/>
          </p:cNvGraphicFramePr>
          <p:nvPr/>
        </p:nvGraphicFramePr>
        <p:xfrm>
          <a:off x="755650" y="2781300"/>
          <a:ext cx="7453312" cy="3157712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773112"/>
                <a:gridCol w="6680200"/>
              </a:tblGrid>
              <a:tr h="4678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8F0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Products</a:t>
                      </a:r>
                      <a:endParaRPr kumimoji="1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8F0FC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1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8F0F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METEOSAT 7 (VIS, WV, IR) , hourly data</a:t>
                      </a:r>
                      <a:endParaRPr kumimoji="1" lang="en-U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8F0FC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1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8F0F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METEOSAT 7 (VIS, WV, IR) , half-hourly data</a:t>
                      </a:r>
                      <a:endParaRPr kumimoji="1" lang="en-U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8F0F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1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8F0F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METEOSAT9 (VIS,HRV,WV,IR) HRIT, hourly data</a:t>
                      </a:r>
                      <a:endParaRPr kumimoji="1" lang="en-U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8F0F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1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8F0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METEOSAT 9 MPEF (CLM, GII, AMV, CLA, CLAI, CTH, TH, TOZ, CRM)</a:t>
                      </a:r>
                      <a:endParaRPr kumimoji="1" lang="en-U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8F0FC"/>
                    </a:solidFill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1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8F0F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Foreign Satellite Data (GOES 11, 12,and 15) , hourly data</a:t>
                      </a:r>
                      <a:endParaRPr kumimoji="1" lang="en-U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8F0FC"/>
                    </a:solidFill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1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8F0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METOP A (AMSU-A, GRAS, HIRS, IASI, MHS, ASCAT)</a:t>
                      </a:r>
                      <a:endParaRPr kumimoji="1" lang="en-U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8F0FC"/>
                    </a:solidFill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1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NOAA 16, 17,18, 19 (AMSU-A, AMSU-B, HIRS, MHS), regional and global data</a:t>
                      </a:r>
                      <a:endParaRPr kumimoji="1" lang="en-U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Box 6"/>
          <p:cNvSpPr txBox="1">
            <a:spLocks noChangeArrowheads="1"/>
          </p:cNvSpPr>
          <p:nvPr/>
        </p:nvSpPr>
        <p:spPr bwMode="auto">
          <a:xfrm>
            <a:off x="467544" y="2852936"/>
            <a:ext cx="27900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tx2"/>
                </a:solidFill>
                <a:latin typeface="黑体" pitchFamily="2" charset="-122"/>
                <a:ea typeface="黑体" pitchFamily="2" charset="-122"/>
              </a:rPr>
              <a:t>FY satellite images pe</a:t>
            </a:r>
            <a:r>
              <a:rPr lang="en-US" altLang="zh-CN" sz="1400" b="1" dirty="0" smtClean="0">
                <a:solidFill>
                  <a:schemeClr val="tx2"/>
                </a:solidFill>
                <a:latin typeface="黑体" pitchFamily="2" charset="-122"/>
                <a:ea typeface="黑体" pitchFamily="2" charset="-122"/>
              </a:rPr>
              <a:t>r month</a:t>
            </a:r>
            <a:endParaRPr lang="zh-CN" altLang="en-US" sz="1400" b="1" dirty="0">
              <a:solidFill>
                <a:schemeClr val="tx2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4103" name="Picture 5" descr="C:\Users\xiandi\Desktop\未标题-5.jpg"/>
          <p:cNvPicPr>
            <a:picLocks noChangeAspect="1" noChangeArrowheads="1"/>
          </p:cNvPicPr>
          <p:nvPr/>
        </p:nvPicPr>
        <p:blipFill>
          <a:blip r:embed="rId2" cstate="print"/>
          <a:srcRect l="6152" r="4921"/>
          <a:stretch>
            <a:fillRect/>
          </a:stretch>
        </p:blipFill>
        <p:spPr bwMode="auto">
          <a:xfrm>
            <a:off x="3779912" y="1628800"/>
            <a:ext cx="277991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图片 4" descr="6光盘盒面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3389312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4" descr="C:\Users\xiandi\Desktop\未标题-4.jpg"/>
          <p:cNvPicPr>
            <a:picLocks noChangeAspect="1" noChangeArrowheads="1"/>
          </p:cNvPicPr>
          <p:nvPr/>
        </p:nvPicPr>
        <p:blipFill>
          <a:blip r:embed="rId4" cstate="print"/>
          <a:srcRect t="3550" r="5439" b="2367"/>
          <a:stretch>
            <a:fillRect/>
          </a:stretch>
        </p:blipFill>
        <p:spPr bwMode="auto">
          <a:xfrm>
            <a:off x="6425777" y="2996952"/>
            <a:ext cx="2718223" cy="310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19800" y="632460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9" name="Picture 9" descr="F:\logo\国家卫星气象中心标-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23528" y="191683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User </a:t>
            </a:r>
            <a:r>
              <a:rPr lang="en-US" altLang="zh-CN" dirty="0" err="1" smtClean="0"/>
              <a:t>mannual</a:t>
            </a:r>
            <a:r>
              <a:rPr lang="en-US" altLang="zh-CN" dirty="0" smtClean="0"/>
              <a:t>  for satellite data</a:t>
            </a:r>
            <a:endParaRPr lang="zh-CN" altLang="en-US" dirty="0"/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57200" y="836712"/>
            <a:ext cx="8229600" cy="5936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6088" marR="0" lvl="0" indent="-446088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宋体" charset="-122"/>
                <a:cs typeface="Times New Roman" pitchFamily="18" charset="0"/>
              </a:rPr>
              <a:t>1  Satellite Data Service and Sharing in NSMC/CMA</a:t>
            </a:r>
            <a:endParaRPr kumimoji="0" lang="zh-CN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892480" cy="852704"/>
          </a:xfrm>
        </p:spPr>
        <p:txBody>
          <a:bodyPr tIns="0">
            <a:normAutofit/>
          </a:bodyPr>
          <a:lstStyle/>
          <a:p>
            <a:r>
              <a:rPr lang="en-US" altLang="zh-CN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Satellite Data Sharing and Service</a:t>
            </a:r>
            <a:endParaRPr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 smtClean="0">
                <a:solidFill>
                  <a:srgbClr val="00B0F0"/>
                </a:solidFill>
              </a:rPr>
              <a:t>Satellite data sharing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 smtClean="0">
                <a:solidFill>
                  <a:srgbClr val="FF0000"/>
                </a:solidFill>
              </a:rPr>
              <a:t>Satellite data application </a:t>
            </a:r>
            <a:r>
              <a:rPr lang="en-US" altLang="zh-CN" dirty="0" smtClean="0">
                <a:solidFill>
                  <a:srgbClr val="FF0000"/>
                </a:solidFill>
              </a:rPr>
              <a:t>tools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dirty="0" smtClean="0"/>
              <a:t>Support for training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19800" y="632460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5" name="Picture 9" descr="F:\logo\国家卫星气象中心标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892480" cy="852704"/>
          </a:xfrm>
        </p:spPr>
        <p:txBody>
          <a:bodyPr tIns="0">
            <a:normAutofit/>
          </a:bodyPr>
          <a:lstStyle/>
          <a:p>
            <a:r>
              <a:rPr lang="en-US" altLang="zh-CN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Satellite Data Sharing and Service</a:t>
            </a:r>
            <a:endParaRPr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 smtClean="0">
                <a:solidFill>
                  <a:srgbClr val="00B0F0"/>
                </a:solidFill>
              </a:rPr>
              <a:t>Satellite data sharing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 smtClean="0">
                <a:solidFill>
                  <a:srgbClr val="FF0000"/>
                </a:solidFill>
              </a:rPr>
              <a:t>Satellite data application </a:t>
            </a:r>
            <a:r>
              <a:rPr lang="en-US" altLang="zh-CN" dirty="0" smtClean="0">
                <a:solidFill>
                  <a:srgbClr val="FF0000"/>
                </a:solidFill>
              </a:rPr>
              <a:t>tools</a:t>
            </a:r>
          </a:p>
          <a:p>
            <a:pPr marL="514350" indent="-514350"/>
            <a:r>
              <a:rPr lang="en-US" altLang="zh-CN" dirty="0" err="1" smtClean="0">
                <a:solidFill>
                  <a:srgbClr val="7030A0"/>
                </a:solidFill>
              </a:rPr>
              <a:t>FengYun</a:t>
            </a:r>
            <a:r>
              <a:rPr lang="en-US" altLang="zh-CN" dirty="0" smtClean="0">
                <a:solidFill>
                  <a:srgbClr val="7030A0"/>
                </a:solidFill>
              </a:rPr>
              <a:t> Tool kit</a:t>
            </a:r>
          </a:p>
          <a:p>
            <a:pPr marL="514350" indent="-514350"/>
            <a:r>
              <a:rPr lang="en-US" altLang="zh-CN" dirty="0" smtClean="0">
                <a:solidFill>
                  <a:srgbClr val="7030A0"/>
                </a:solidFill>
              </a:rPr>
              <a:t>FY-2Satellite Weather Application platform</a:t>
            </a:r>
            <a:r>
              <a:rPr lang="zh-CN" altLang="en-US" dirty="0" smtClean="0">
                <a:solidFill>
                  <a:srgbClr val="7030A0"/>
                </a:solidFill>
              </a:rPr>
              <a:t>（</a:t>
            </a:r>
            <a:r>
              <a:rPr lang="en-US" altLang="zh-CN" dirty="0" smtClean="0">
                <a:solidFill>
                  <a:srgbClr val="7030A0"/>
                </a:solidFill>
              </a:rPr>
              <a:t>SWAP)</a:t>
            </a:r>
          </a:p>
          <a:p>
            <a:pPr marL="514350" indent="-514350"/>
            <a:r>
              <a:rPr lang="en-US" altLang="zh-CN" dirty="0" smtClean="0">
                <a:solidFill>
                  <a:srgbClr val="7030A0"/>
                </a:solidFill>
              </a:rPr>
              <a:t>FY-3 Satellite Monitoring Analysis &amp; remote sensing Toolkit(SMART)</a:t>
            </a:r>
            <a:endParaRPr lang="zh-CN" altLang="en-US" dirty="0" smtClean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en-US" altLang="zh-CN" dirty="0" smtClean="0"/>
              <a:t>Support </a:t>
            </a:r>
            <a:r>
              <a:rPr lang="en-US" altLang="zh-CN" dirty="0" smtClean="0"/>
              <a:t>for training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19800" y="632460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5" name="Picture 9" descr="F:\logo\国家卫星气象中心标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305800" cy="578328"/>
          </a:xfrm>
        </p:spPr>
        <p:txBody>
          <a:bodyPr>
            <a:normAutofit fontScale="90000"/>
          </a:bodyPr>
          <a:lstStyle/>
          <a:p>
            <a:r>
              <a:rPr lang="en-US" altLang="zh-CN" sz="4000" dirty="0" smtClean="0">
                <a:solidFill>
                  <a:schemeClr val="tx1"/>
                </a:solidFill>
              </a:rPr>
              <a:t>2 Satellite data application </a:t>
            </a:r>
            <a:r>
              <a:rPr lang="en-US" altLang="zh-CN" sz="4000" dirty="0" smtClean="0">
                <a:solidFill>
                  <a:schemeClr val="tx1"/>
                </a:solidFill>
              </a:rPr>
              <a:t>tools</a:t>
            </a:r>
            <a:endParaRPr lang="zh-CN" altLang="en-US" sz="4000" dirty="0">
              <a:solidFill>
                <a:schemeClr val="tx1"/>
              </a:solidFill>
            </a:endParaRPr>
          </a:p>
        </p:txBody>
      </p:sp>
      <p:pic>
        <p:nvPicPr>
          <p:cNvPr id="3" name="图片 2" descr="fengyun toolk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060848"/>
            <a:ext cx="4572000" cy="3429000"/>
          </a:xfrm>
          <a:prstGeom prst="rect">
            <a:avLst/>
          </a:prstGeom>
        </p:spPr>
      </p:pic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1628800"/>
            <a:ext cx="4000496" cy="455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19800" y="632460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6" name="Picture 9" descr="F:\logo\国家卫星气象中心标-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35200"/>
            <a:ext cx="8305800" cy="577576"/>
          </a:xfrm>
        </p:spPr>
        <p:txBody>
          <a:bodyPr>
            <a:normAutofit fontScale="90000"/>
          </a:bodyPr>
          <a:lstStyle/>
          <a:p>
            <a:r>
              <a:rPr lang="en-US" altLang="zh-CN" sz="4000" dirty="0" smtClean="0">
                <a:solidFill>
                  <a:schemeClr val="tx1"/>
                </a:solidFill>
              </a:rPr>
              <a:t>2 Satellite data application tools</a:t>
            </a:r>
            <a:endParaRPr lang="zh-CN" altLang="en-US" sz="4000" dirty="0"/>
          </a:p>
        </p:txBody>
      </p:sp>
      <p:pic>
        <p:nvPicPr>
          <p:cNvPr id="98306" name="图片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824" y="4365104"/>
            <a:ext cx="2052543" cy="225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80" y="4725144"/>
            <a:ext cx="2768571" cy="184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4365104"/>
            <a:ext cx="2042857" cy="225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99592" y="1772816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FENGYUN Tool Kit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Function:</a:t>
            </a:r>
          </a:p>
          <a:p>
            <a:pPr>
              <a:buBlip>
                <a:blip r:embed="rId5"/>
              </a:buBlip>
            </a:pPr>
            <a:r>
              <a:rPr lang="en-US" altLang="zh-CN" dirty="0" smtClean="0"/>
              <a:t> read data (HDF4, HDF 5)</a:t>
            </a:r>
          </a:p>
          <a:p>
            <a:pPr>
              <a:buBlip>
                <a:blip r:embed="rId5"/>
              </a:buBlip>
            </a:pPr>
            <a:r>
              <a:rPr lang="en-US" altLang="zh-CN" dirty="0" smtClean="0"/>
              <a:t> </a:t>
            </a:r>
            <a:r>
              <a:rPr lang="en-US" altLang="zh-CN" dirty="0" smtClean="0"/>
              <a:t>transfer projection </a:t>
            </a:r>
          </a:p>
          <a:p>
            <a:pPr>
              <a:buBlip>
                <a:blip r:embed="rId5"/>
              </a:buBlip>
            </a:pPr>
            <a:r>
              <a:rPr lang="en-US" altLang="zh-CN" dirty="0" smtClean="0"/>
              <a:t> </a:t>
            </a:r>
            <a:r>
              <a:rPr lang="en-US" altLang="zh-CN" dirty="0" smtClean="0"/>
              <a:t>save data as RAW format &amp; JPEG image</a:t>
            </a:r>
          </a:p>
          <a:p>
            <a:pPr>
              <a:buBlip>
                <a:blip r:embed="rId5"/>
              </a:buBlip>
            </a:pPr>
            <a:r>
              <a:rPr lang="en-US" altLang="zh-CN" dirty="0" smtClean="0"/>
              <a:t> </a:t>
            </a:r>
            <a:r>
              <a:rPr lang="en-US" altLang="zh-CN" dirty="0" smtClean="0"/>
              <a:t>simple statistic &amp; calculation</a:t>
            </a:r>
          </a:p>
          <a:p>
            <a:pPr>
              <a:buBlip>
                <a:blip r:embed="rId5"/>
              </a:buBlip>
            </a:pPr>
            <a:r>
              <a:rPr lang="en-US" altLang="zh-CN" dirty="0" smtClean="0"/>
              <a:t> </a:t>
            </a:r>
            <a:r>
              <a:rPr lang="en-US" altLang="zh-CN" dirty="0" smtClean="0"/>
              <a:t>review data properties</a:t>
            </a:r>
            <a:endParaRPr lang="zh-CN" altLang="en-US" dirty="0"/>
          </a:p>
        </p:txBody>
      </p:sp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152" y="2852936"/>
            <a:ext cx="2130564" cy="171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7504" y="1844824"/>
            <a:ext cx="4679950" cy="4607793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1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flexible basic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 framework</a:t>
            </a:r>
            <a:endParaRPr kumimoji="0" lang="zh-CN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640080" marR="0" lvl="1" indent="-22066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Component  development</a:t>
            </a:r>
            <a:r>
              <a:rPr kumimoji="0" lang="en-US" altLang="zh-CN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 &amp; modular deployment</a:t>
            </a:r>
            <a:endParaRPr kumimoji="0" lang="zh-CN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640080" marR="0" lvl="1" indent="-22066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Simply &amp; open framework</a:t>
            </a:r>
            <a:endParaRPr kumimoji="0" lang="zh-CN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2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enhanced data processing</a:t>
            </a:r>
            <a:endParaRPr kumimoji="0" lang="zh-CN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640080" lvl="1" indent="-220663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lang="en-US" altLang="zh-CN" sz="1600" dirty="0" smtClean="0">
                <a:latin typeface="Calibri" pitchFamily="34" charset="0"/>
                <a:ea typeface="宋体" pitchFamily="2" charset="-122"/>
              </a:rPr>
              <a:t>Multi source spatial data uniform </a:t>
            </a:r>
            <a:r>
              <a:rPr lang="en-US" altLang="zh-CN" sz="1600" dirty="0" smtClean="0">
                <a:latin typeface="Calibri" pitchFamily="34" charset="0"/>
                <a:ea typeface="宋体" pitchFamily="2" charset="-122"/>
              </a:rPr>
              <a:t>loading</a:t>
            </a:r>
            <a:endParaRPr kumimoji="0" lang="zh-CN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640080" lvl="1" indent="-220663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lang="en-US" altLang="zh-CN" sz="1600" dirty="0" smtClean="0">
                <a:latin typeface="Calibri" pitchFamily="34" charset="0"/>
                <a:ea typeface="宋体" pitchFamily="2" charset="-122"/>
              </a:rPr>
              <a:t>Massive, multi-source and  </a:t>
            </a:r>
            <a:r>
              <a:rPr lang="en-US" altLang="zh-CN" sz="1600" dirty="0" smtClean="0">
                <a:latin typeface="Calibri" pitchFamily="34" charset="0"/>
                <a:ea typeface="宋体" pitchFamily="2" charset="-122"/>
              </a:rPr>
              <a:t>multi-format data processing and </a:t>
            </a:r>
            <a:r>
              <a:rPr lang="en-US" altLang="zh-CN" sz="1600" dirty="0" smtClean="0">
                <a:latin typeface="Calibri" pitchFamily="34" charset="0"/>
                <a:ea typeface="宋体" pitchFamily="2" charset="-122"/>
              </a:rPr>
              <a:t>display</a:t>
            </a:r>
            <a:endParaRPr kumimoji="0" lang="zh-CN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640080" lvl="1" indent="-220663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lang="en-US" altLang="zh-CN" sz="1600" dirty="0" smtClean="0">
                <a:latin typeface="Calibri" pitchFamily="34" charset="0"/>
                <a:ea typeface="宋体" pitchFamily="2" charset="-122"/>
              </a:rPr>
              <a:t>image </a:t>
            </a:r>
            <a:r>
              <a:rPr lang="en-US" altLang="zh-CN" sz="1600" dirty="0" smtClean="0">
                <a:latin typeface="Calibri" pitchFamily="34" charset="0"/>
                <a:ea typeface="宋体" pitchFamily="2" charset="-122"/>
              </a:rPr>
              <a:t>enhancement, </a:t>
            </a:r>
            <a:r>
              <a:rPr lang="en-US" altLang="zh-CN" sz="1600" dirty="0" smtClean="0">
                <a:latin typeface="Calibri" pitchFamily="34" charset="0"/>
                <a:ea typeface="宋体" pitchFamily="2" charset="-122"/>
              </a:rPr>
              <a:t>animation and </a:t>
            </a:r>
            <a:r>
              <a:rPr lang="en-US" altLang="zh-CN" sz="1600" dirty="0" smtClean="0">
                <a:latin typeface="Calibri" pitchFamily="34" charset="0"/>
                <a:ea typeface="宋体" pitchFamily="2" charset="-122"/>
              </a:rPr>
              <a:t>correlation </a:t>
            </a:r>
            <a:r>
              <a:rPr lang="en-US" altLang="zh-CN" sz="1600" dirty="0" smtClean="0">
                <a:latin typeface="Calibri" pitchFamily="34" charset="0"/>
                <a:ea typeface="宋体" pitchFamily="2" charset="-122"/>
              </a:rPr>
              <a:t>analysis for huge data</a:t>
            </a:r>
            <a:endParaRPr kumimoji="0" lang="zh-CN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274320" lvl="0" indent="-274320">
              <a:lnSpc>
                <a:spcPct val="12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3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、</a:t>
            </a:r>
            <a:r>
              <a:rPr lang="en-US" altLang="zh-CN" dirty="0" smtClean="0">
                <a:latin typeface="Calibri" pitchFamily="34" charset="0"/>
                <a:ea typeface="宋体" pitchFamily="2" charset="-122"/>
              </a:rPr>
              <a:t> Expansion of professional tools</a:t>
            </a:r>
            <a:endParaRPr kumimoji="0" lang="zh-CN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640080" marR="0" lvl="1" indent="-22066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Tropical cyclone analysis tool</a:t>
            </a:r>
            <a:endParaRPr kumimoji="0" lang="zh-CN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640080" lvl="1" indent="-220663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lang="en-US" altLang="zh-CN" sz="1600" dirty="0" smtClean="0">
                <a:latin typeface="Calibri" pitchFamily="34" charset="0"/>
                <a:ea typeface="宋体" pitchFamily="2" charset="-122"/>
              </a:rPr>
              <a:t>Rain Storm tracking </a:t>
            </a:r>
            <a:r>
              <a:rPr lang="en-US" altLang="zh-CN" sz="1600" dirty="0" smtClean="0">
                <a:latin typeface="Calibri" pitchFamily="34" charset="0"/>
                <a:ea typeface="宋体" pitchFamily="2" charset="-122"/>
              </a:rPr>
              <a:t>and </a:t>
            </a:r>
            <a:r>
              <a:rPr lang="en-US" altLang="zh-CN" sz="1600" dirty="0" smtClean="0">
                <a:latin typeface="Calibri" pitchFamily="34" charset="0"/>
                <a:ea typeface="宋体" pitchFamily="2" charset="-122"/>
              </a:rPr>
              <a:t>extrapolation</a:t>
            </a:r>
            <a:endParaRPr kumimoji="0" lang="zh-CN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5580112" y="1988840"/>
          <a:ext cx="2984823" cy="1667365"/>
        </p:xfrm>
        <a:graphic>
          <a:graphicData uri="http://schemas.openxmlformats.org/presentationml/2006/ole">
            <p:oleObj spid="_x0000_s66562" name="Visio" r:id="rId3" imgW="4929293" imgH="2752090" progId="Visio.Drawing.11">
              <p:embed/>
            </p:oleObj>
          </a:graphicData>
        </a:graphic>
      </p:graphicFrame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5364088" y="4437112"/>
          <a:ext cx="3453457" cy="2319820"/>
        </p:xfrm>
        <a:graphic>
          <a:graphicData uri="http://schemas.openxmlformats.org/presentationml/2006/ole">
            <p:oleObj spid="_x0000_s66563" name="Visio" r:id="rId4" imgW="8827770" imgH="5929884" progId="Visio.Drawing.11">
              <p:embed/>
            </p:oleObj>
          </a:graphicData>
        </a:graphic>
      </p:graphicFrame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6876256" y="3717032"/>
            <a:ext cx="574675" cy="647700"/>
          </a:xfrm>
          <a:prstGeom prst="downArrow">
            <a:avLst>
              <a:gd name="adj1" fmla="val 50000"/>
              <a:gd name="adj2" fmla="val 2817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1340768"/>
            <a:ext cx="8715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000099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en-US" altLang="zh-CN" sz="2800" b="1" dirty="0" smtClean="0">
                <a:solidFill>
                  <a:srgbClr val="000099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FY-2Satellite </a:t>
            </a:r>
            <a:r>
              <a:rPr lang="en-US" altLang="zh-CN" sz="2800" b="1" dirty="0" smtClean="0">
                <a:solidFill>
                  <a:srgbClr val="000099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Weather Application platform</a:t>
            </a:r>
            <a:r>
              <a:rPr lang="zh-CN" altLang="en-US" sz="2800" b="1" dirty="0" smtClean="0">
                <a:solidFill>
                  <a:srgbClr val="000099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（</a:t>
            </a:r>
            <a:r>
              <a:rPr lang="en-US" altLang="zh-CN" sz="2800" b="1" dirty="0" smtClean="0">
                <a:solidFill>
                  <a:srgbClr val="000099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SWAP)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57200" y="835200"/>
            <a:ext cx="8305800" cy="577576"/>
          </a:xfrm>
        </p:spPr>
        <p:txBody>
          <a:bodyPr>
            <a:normAutofit fontScale="90000"/>
          </a:bodyPr>
          <a:lstStyle/>
          <a:p>
            <a:r>
              <a:rPr lang="en-US" altLang="zh-CN" sz="4000" dirty="0" smtClean="0">
                <a:solidFill>
                  <a:schemeClr val="tx1"/>
                </a:solidFill>
              </a:rPr>
              <a:t>2 Satellite data application tools</a:t>
            </a:r>
            <a:endParaRPr lang="zh-CN" altLang="en-US" sz="4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268760"/>
            <a:ext cx="7772400" cy="57150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zh-CN" sz="2400" dirty="0" smtClean="0">
                <a:ea typeface="宋体" pitchFamily="2" charset="-122"/>
              </a:rPr>
              <a:t>SWAP-Surface </a:t>
            </a:r>
            <a:r>
              <a:rPr lang="en-US" altLang="zh-CN" sz="2400" dirty="0" smtClean="0">
                <a:ea typeface="宋体" pitchFamily="2" charset="-122"/>
              </a:rPr>
              <a:t>observation data overlay the satellite image</a:t>
            </a:r>
            <a:endParaRPr lang="zh-CN" altLang="en-US" sz="2400" dirty="0" smtClean="0">
              <a:ea typeface="宋体" pitchFamily="2" charset="-122"/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201613" y="1916113"/>
            <a:ext cx="554037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bg1"/>
                </a:solidFill>
                <a:ea typeface="宋体" pitchFamily="2" charset="-122"/>
              </a:rPr>
              <a:t>中国区域叠加温度场动画</a:t>
            </a:r>
          </a:p>
        </p:txBody>
      </p:sp>
      <p:pic>
        <p:nvPicPr>
          <p:cNvPr id="4100" name="Picture 6" descr="D:\My Documents\温度场等值线动画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8015287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19800" y="632460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7" name="Picture 9" descr="F:\logo\国家卫星气象中心标-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57200" y="835200"/>
            <a:ext cx="8305800" cy="577576"/>
          </a:xfrm>
          <a:prstGeom prst="rect">
            <a:avLst/>
          </a:prstGeom>
        </p:spPr>
        <p:txBody>
          <a:bodyPr vert="horz" lIns="0" rIns="0" bIns="0" anchor="b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 Satellite data application tools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微波叠加圆盘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060848"/>
            <a:ext cx="6130557" cy="395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467544" y="1556792"/>
            <a:ext cx="5112568" cy="432048"/>
          </a:xfrm>
          <a:prstGeom prst="rect">
            <a:avLst/>
          </a:prstGeom>
        </p:spPr>
        <p:txBody>
          <a:bodyPr vert="horz" lIns="0" rIns="0" bIns="0" anchor="b">
            <a:normAutofit fontScale="62500" lnSpcReduction="20000"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+mj-cs"/>
              </a:rPr>
              <a:t> </a:t>
            </a:r>
            <a:r>
              <a:rPr lang="en-US" altLang="zh-CN" sz="3600" dirty="0" smtClean="0">
                <a:latin typeface="Times New Roman" pitchFamily="18" charset="0"/>
                <a:ea typeface="+mj-ea"/>
                <a:cs typeface="Times New Roman" pitchFamily="18" charset="0"/>
              </a:rPr>
              <a:t>SWAP-multisource data </a:t>
            </a:r>
            <a:r>
              <a:rPr lang="en-US" altLang="zh-CN" sz="3600" dirty="0" smtClean="0">
                <a:latin typeface="Times New Roman" pitchFamily="18" charset="0"/>
                <a:ea typeface="+mj-ea"/>
                <a:cs typeface="Times New Roman" pitchFamily="18" charset="0"/>
              </a:rPr>
              <a:t>overlay display</a:t>
            </a:r>
            <a:endParaRPr lang="zh-CN" altLang="en-US" sz="36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632460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7" name="Picture 9" descr="F:\logo\国家卫星气象中心标-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57200" y="835200"/>
            <a:ext cx="8305800" cy="577576"/>
          </a:xfrm>
        </p:spPr>
        <p:txBody>
          <a:bodyPr>
            <a:normAutofit fontScale="90000"/>
          </a:bodyPr>
          <a:lstStyle/>
          <a:p>
            <a:r>
              <a:rPr lang="en-US" altLang="zh-CN" sz="4000" dirty="0" smtClean="0">
                <a:solidFill>
                  <a:schemeClr val="tx1"/>
                </a:solidFill>
              </a:rPr>
              <a:t>2 Satellite data application tools</a:t>
            </a:r>
            <a:endParaRPr lang="zh-CN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892480" cy="852704"/>
          </a:xfrm>
        </p:spPr>
        <p:txBody>
          <a:bodyPr tIns="0">
            <a:normAutofit/>
          </a:bodyPr>
          <a:lstStyle/>
          <a:p>
            <a:r>
              <a:rPr lang="en-US" altLang="zh-CN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Satellite Data Sharing and Service</a:t>
            </a:r>
            <a:endParaRPr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 smtClean="0"/>
              <a:t>Satellite data sharing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 smtClean="0"/>
              <a:t>Satellite data application </a:t>
            </a:r>
            <a:r>
              <a:rPr lang="en-US" altLang="zh-CN" dirty="0" smtClean="0"/>
              <a:t>tools</a:t>
            </a:r>
            <a:endParaRPr lang="en-US" altLang="zh-CN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CN" dirty="0" smtClean="0"/>
              <a:t>Support for training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19800" y="632460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5" name="Picture 9" descr="F:\logo\国家卫星气象中心标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135"/>
          <p:cNvSpPr>
            <a:spLocks noChangeArrowheads="1"/>
          </p:cNvSpPr>
          <p:nvPr/>
        </p:nvSpPr>
        <p:spPr bwMode="auto">
          <a:xfrm>
            <a:off x="363538" y="3838575"/>
            <a:ext cx="8356600" cy="320675"/>
          </a:xfrm>
          <a:prstGeom prst="rect">
            <a:avLst/>
          </a:prstGeom>
          <a:gradFill rotWithShape="1">
            <a:gsLst>
              <a:gs pos="0">
                <a:schemeClr val="accent1">
                  <a:lumMod val="10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defRPr/>
            </a:pPr>
            <a:endParaRPr lang="en-US">
              <a:ea typeface="MS PGothic" pitchFamily="34" charset="-128"/>
            </a:endParaRPr>
          </a:p>
        </p:txBody>
      </p:sp>
      <p:sp>
        <p:nvSpPr>
          <p:cNvPr id="70659" name="Rectangle 445"/>
          <p:cNvSpPr>
            <a:spLocks noChangeArrowheads="1"/>
          </p:cNvSpPr>
          <p:nvPr/>
        </p:nvSpPr>
        <p:spPr bwMode="auto">
          <a:xfrm>
            <a:off x="233363" y="3565525"/>
            <a:ext cx="1557337" cy="457200"/>
          </a:xfrm>
          <a:prstGeom prst="rect">
            <a:avLst/>
          </a:prstGeom>
          <a:gradFill rotWithShape="1">
            <a:gsLst>
              <a:gs pos="0">
                <a:srgbClr val="C0FF4D"/>
              </a:gs>
              <a:gs pos="100000">
                <a:srgbClr val="A4D329"/>
              </a:gs>
            </a:gsLst>
            <a:lin ang="5400000" scaled="1"/>
          </a:gradFill>
          <a:ln w="19050">
            <a:solidFill>
              <a:srgbClr val="92D050"/>
            </a:solidFill>
            <a:round/>
            <a:headEnd/>
            <a:tailEnd/>
          </a:ln>
        </p:spPr>
        <p:txBody>
          <a:bodyPr anchor="ctr"/>
          <a:lstStyle/>
          <a:p>
            <a:pPr indent="-342900" algn="ctr"/>
            <a:endParaRPr lang="zh-CN" altLang="zh-CN" noProof="1">
              <a:ea typeface="MS PGothic" pitchFamily="34" charset="-128"/>
            </a:endParaRPr>
          </a:p>
        </p:txBody>
      </p:sp>
      <p:sp>
        <p:nvSpPr>
          <p:cNvPr id="84" name="Nedadgående pil 95"/>
          <p:cNvSpPr>
            <a:spLocks noChangeArrowheads="1"/>
          </p:cNvSpPr>
          <p:nvPr/>
        </p:nvSpPr>
        <p:spPr bwMode="auto">
          <a:xfrm>
            <a:off x="841375" y="3068960"/>
            <a:ext cx="250825" cy="455290"/>
          </a:xfrm>
          <a:prstGeom prst="down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indent="-342900" algn="ctr" defTabSz="457200">
              <a:buFont typeface="Calibri" pitchFamily="34" charset="0"/>
              <a:buAutoNum type="arabicPeriod"/>
              <a:defRPr/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86" name="Nedadgående pil 229"/>
          <p:cNvSpPr>
            <a:spLocks noChangeArrowheads="1"/>
          </p:cNvSpPr>
          <p:nvPr/>
        </p:nvSpPr>
        <p:spPr bwMode="auto">
          <a:xfrm>
            <a:off x="3725863" y="2986088"/>
            <a:ext cx="269875" cy="538162"/>
          </a:xfrm>
          <a:prstGeom prst="down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indent="-342900" algn="ctr" defTabSz="457200">
              <a:buFont typeface="Calibri" pitchFamily="34" charset="0"/>
              <a:buAutoNum type="arabicPeriod"/>
              <a:defRPr/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70664" name="Picture 3" descr="显示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260985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5" name="Rectangle 446"/>
          <p:cNvSpPr>
            <a:spLocks noChangeArrowheads="1"/>
          </p:cNvSpPr>
          <p:nvPr/>
        </p:nvSpPr>
        <p:spPr bwMode="auto">
          <a:xfrm>
            <a:off x="3186113" y="3565525"/>
            <a:ext cx="1414462" cy="457200"/>
          </a:xfrm>
          <a:prstGeom prst="rect">
            <a:avLst/>
          </a:prstGeom>
          <a:gradFill rotWithShape="1">
            <a:gsLst>
              <a:gs pos="0">
                <a:srgbClr val="C0FF4D"/>
              </a:gs>
              <a:gs pos="100000">
                <a:srgbClr val="A4D329"/>
              </a:gs>
            </a:gsLst>
            <a:lin ang="5400000" scaled="1"/>
          </a:gradFill>
          <a:ln w="19050">
            <a:solidFill>
              <a:srgbClr val="92D050"/>
            </a:solidFill>
            <a:round/>
            <a:headEnd/>
            <a:tailEnd/>
          </a:ln>
        </p:spPr>
        <p:txBody>
          <a:bodyPr anchor="ctr"/>
          <a:lstStyle/>
          <a:p>
            <a:pPr indent="-342900" algn="ctr"/>
            <a:endParaRPr lang="zh-CN" altLang="zh-CN" noProof="1">
              <a:ea typeface="MS PGothic" pitchFamily="34" charset="-128"/>
            </a:endParaRPr>
          </a:p>
        </p:txBody>
      </p:sp>
      <p:sp>
        <p:nvSpPr>
          <p:cNvPr id="70666" name="Rectangle 446"/>
          <p:cNvSpPr>
            <a:spLocks noChangeArrowheads="1"/>
          </p:cNvSpPr>
          <p:nvPr/>
        </p:nvSpPr>
        <p:spPr bwMode="auto">
          <a:xfrm>
            <a:off x="3203575" y="3659188"/>
            <a:ext cx="14144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1200" b="1" noProof="1" smtClean="0">
                <a:ea typeface="MS PGothic" pitchFamily="34" charset="-128"/>
              </a:rPr>
              <a:t>Remote sensing image processing</a:t>
            </a:r>
            <a:endParaRPr lang="zh-CN" altLang="en-US" sz="1200" b="1" noProof="1">
              <a:ea typeface="MS PGothic" pitchFamily="34" charset="-128"/>
            </a:endParaRPr>
          </a:p>
        </p:txBody>
      </p:sp>
      <p:grpSp>
        <p:nvGrpSpPr>
          <p:cNvPr id="2" name="组合 49"/>
          <p:cNvGrpSpPr>
            <a:grpSpLocks/>
          </p:cNvGrpSpPr>
          <p:nvPr/>
        </p:nvGrpSpPr>
        <p:grpSpPr bwMode="auto">
          <a:xfrm>
            <a:off x="2987824" y="1628800"/>
            <a:ext cx="2825750" cy="1204913"/>
            <a:chOff x="1954628" y="3861048"/>
            <a:chExt cx="3183900" cy="1357527"/>
          </a:xfrm>
        </p:grpSpPr>
        <p:graphicFrame>
          <p:nvGraphicFramePr>
            <p:cNvPr id="70670" name="Object 14" descr="11341272250248093"/>
            <p:cNvGraphicFramePr>
              <a:graphicFrameLocks noChangeAspect="1"/>
            </p:cNvGraphicFramePr>
            <p:nvPr/>
          </p:nvGraphicFramePr>
          <p:xfrm>
            <a:off x="1954628" y="3861048"/>
            <a:ext cx="1071147" cy="1064965"/>
          </p:xfrm>
          <a:graphic>
            <a:graphicData uri="http://schemas.openxmlformats.org/presentationml/2006/ole">
              <p:oleObj spid="_x0000_s67586" r:id="rId4" imgW="6755556" imgH="6717460" progId="">
                <p:embed/>
              </p:oleObj>
            </a:graphicData>
          </a:graphic>
        </p:graphicFrame>
        <p:graphicFrame>
          <p:nvGraphicFramePr>
            <p:cNvPr id="70671" name="Object 15" descr="11351272250248093"/>
            <p:cNvGraphicFramePr>
              <a:graphicFrameLocks noChangeAspect="1"/>
            </p:cNvGraphicFramePr>
            <p:nvPr/>
          </p:nvGraphicFramePr>
          <p:xfrm>
            <a:off x="2987824" y="3861048"/>
            <a:ext cx="1070584" cy="1060469"/>
          </p:xfrm>
          <a:graphic>
            <a:graphicData uri="http://schemas.openxmlformats.org/presentationml/2006/ole">
              <p:oleObj spid="_x0000_s67587" r:id="rId5" imgW="6780952" imgH="6717460" progId="">
                <p:embed/>
              </p:oleObj>
            </a:graphicData>
          </a:graphic>
        </p:graphicFrame>
        <p:graphicFrame>
          <p:nvGraphicFramePr>
            <p:cNvPr id="70672" name="Object 16" descr="11361272250248093"/>
            <p:cNvGraphicFramePr>
              <a:graphicFrameLocks noChangeAspect="1"/>
            </p:cNvGraphicFramePr>
            <p:nvPr/>
          </p:nvGraphicFramePr>
          <p:xfrm>
            <a:off x="4067944" y="3861048"/>
            <a:ext cx="1070584" cy="1070585"/>
          </p:xfrm>
          <a:graphic>
            <a:graphicData uri="http://schemas.openxmlformats.org/presentationml/2006/ole">
              <p:oleObj spid="_x0000_s67588" r:id="rId6" imgW="6755556" imgH="6755556" progId="">
                <p:embed/>
              </p:oleObj>
            </a:graphicData>
          </a:graphic>
        </p:graphicFrame>
        <p:sp>
          <p:nvSpPr>
            <p:cNvPr id="70673" name="Text Box 8"/>
            <p:cNvSpPr txBox="1">
              <a:spLocks noChangeArrowheads="1"/>
            </p:cNvSpPr>
            <p:nvPr/>
          </p:nvSpPr>
          <p:spPr bwMode="auto">
            <a:xfrm>
              <a:off x="1984070" y="4941167"/>
              <a:ext cx="777472" cy="277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66700" indent="-266700" algn="ctr"/>
              <a:r>
                <a:rPr lang="zh-CN" altLang="en-US" sz="1000" b="1">
                  <a:solidFill>
                    <a:schemeClr val="tx2"/>
                  </a:solidFill>
                  <a:latin typeface="Arial" charset="0"/>
                </a:rPr>
                <a:t>源图像</a:t>
              </a:r>
              <a:endParaRPr lang="en-US" altLang="zh-CN" sz="1000" b="1">
                <a:solidFill>
                  <a:schemeClr val="tx2"/>
                </a:solidFill>
                <a:latin typeface="Arial" charset="0"/>
              </a:endParaRPr>
            </a:p>
          </p:txBody>
        </p:sp>
        <p:sp>
          <p:nvSpPr>
            <p:cNvPr id="70674" name="Text Box 9"/>
            <p:cNvSpPr txBox="1">
              <a:spLocks noChangeArrowheads="1"/>
            </p:cNvSpPr>
            <p:nvPr/>
          </p:nvSpPr>
          <p:spPr bwMode="auto">
            <a:xfrm>
              <a:off x="3049114" y="4941167"/>
              <a:ext cx="871963" cy="277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66700" indent="-266700" algn="ctr"/>
              <a:r>
                <a:rPr lang="zh-CN" altLang="en-US" sz="1000" b="1">
                  <a:solidFill>
                    <a:schemeClr val="tx2"/>
                  </a:solidFill>
                  <a:latin typeface="Arial" charset="0"/>
                </a:rPr>
                <a:t>目标图像</a:t>
              </a:r>
              <a:endParaRPr lang="en-US" altLang="zh-CN" sz="1000" b="1">
                <a:solidFill>
                  <a:schemeClr val="tx2"/>
                </a:solidFill>
                <a:latin typeface="Arial" charset="0"/>
              </a:endParaRPr>
            </a:p>
          </p:txBody>
        </p:sp>
        <p:sp>
          <p:nvSpPr>
            <p:cNvPr id="70675" name="Text Box 10"/>
            <p:cNvSpPr txBox="1">
              <a:spLocks noChangeArrowheads="1"/>
            </p:cNvSpPr>
            <p:nvPr/>
          </p:nvSpPr>
          <p:spPr bwMode="auto">
            <a:xfrm>
              <a:off x="4067945" y="4941168"/>
              <a:ext cx="1008112" cy="277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66700" indent="-266700" algn="ctr"/>
              <a:r>
                <a:rPr lang="zh-CN" altLang="en-US" sz="1000" b="1">
                  <a:solidFill>
                    <a:schemeClr val="tx2"/>
                  </a:solidFill>
                  <a:latin typeface="Arial" charset="0"/>
                </a:rPr>
                <a:t>匹配后图像</a:t>
              </a:r>
              <a:endParaRPr lang="en-US" altLang="zh-CN" sz="1000" b="1">
                <a:solidFill>
                  <a:schemeClr val="tx2"/>
                </a:solidFill>
                <a:latin typeface="Arial" charset="0"/>
              </a:endParaRPr>
            </a:p>
          </p:txBody>
        </p:sp>
      </p:grpSp>
      <p:sp>
        <p:nvSpPr>
          <p:cNvPr id="70676" name="Rectangle 445"/>
          <p:cNvSpPr>
            <a:spLocks noChangeArrowheads="1"/>
          </p:cNvSpPr>
          <p:nvPr/>
        </p:nvSpPr>
        <p:spPr bwMode="auto">
          <a:xfrm>
            <a:off x="1771650" y="3565525"/>
            <a:ext cx="1412875" cy="457200"/>
          </a:xfrm>
          <a:prstGeom prst="rect">
            <a:avLst/>
          </a:prstGeom>
          <a:gradFill rotWithShape="1">
            <a:gsLst>
              <a:gs pos="0">
                <a:srgbClr val="C0FF4D"/>
              </a:gs>
              <a:gs pos="100000">
                <a:srgbClr val="A4D329"/>
              </a:gs>
            </a:gsLst>
            <a:lin ang="5400000" scaled="1"/>
          </a:gradFill>
          <a:ln w="19050">
            <a:solidFill>
              <a:srgbClr val="92D050"/>
            </a:solidFill>
            <a:round/>
            <a:headEnd/>
            <a:tailEnd/>
          </a:ln>
        </p:spPr>
        <p:txBody>
          <a:bodyPr anchor="ctr"/>
          <a:lstStyle/>
          <a:p>
            <a:pPr indent="-342900" algn="ctr"/>
            <a:endParaRPr lang="zh-CN" altLang="zh-CN" noProof="1">
              <a:ea typeface="MS PGothic" pitchFamily="34" charset="-128"/>
            </a:endParaRPr>
          </a:p>
        </p:txBody>
      </p:sp>
      <p:sp>
        <p:nvSpPr>
          <p:cNvPr id="70677" name="Rectangle 445"/>
          <p:cNvSpPr>
            <a:spLocks noChangeArrowheads="1"/>
          </p:cNvSpPr>
          <p:nvPr/>
        </p:nvSpPr>
        <p:spPr bwMode="auto">
          <a:xfrm>
            <a:off x="1790700" y="3660775"/>
            <a:ext cx="1412875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1200" b="1" dirty="0" smtClean="0">
                <a:ea typeface="MS PGothic" pitchFamily="34" charset="-128"/>
              </a:rPr>
              <a:t>Remote sensing data processing</a:t>
            </a:r>
            <a:endParaRPr lang="zh-CN" altLang="zh-CN" sz="1200" b="1" noProof="1">
              <a:ea typeface="MS PGothic" pitchFamily="34" charset="-128"/>
            </a:endParaRPr>
          </a:p>
        </p:txBody>
      </p:sp>
      <p:sp>
        <p:nvSpPr>
          <p:cNvPr id="6158" name="Nedadgående pil 363"/>
          <p:cNvSpPr>
            <a:spLocks noChangeArrowheads="1"/>
          </p:cNvSpPr>
          <p:nvPr/>
        </p:nvSpPr>
        <p:spPr bwMode="auto">
          <a:xfrm rot="10800000">
            <a:off x="2543175" y="4029075"/>
            <a:ext cx="249238" cy="538163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dist="38100" dir="5400000" algn="t" rotWithShape="0">
              <a:srgbClr val="000000">
                <a:alpha val="39998"/>
              </a:srgbClr>
            </a:outerShdw>
          </a:effectLst>
        </p:spPr>
        <p:txBody>
          <a:bodyPr rot="10800000" anchor="ctr"/>
          <a:lstStyle/>
          <a:p>
            <a:pPr indent="-342900" algn="ctr" defTabSz="457200">
              <a:buFont typeface="Calibri" pitchFamily="34" charset="0"/>
              <a:buAutoNum type="arabicPeriod"/>
              <a:defRPr/>
            </a:pPr>
            <a:endParaRPr lang="en-US" altLang="zh-CN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7068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581128"/>
            <a:ext cx="27432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82" name="Rectangle 447"/>
          <p:cNvSpPr>
            <a:spLocks noChangeArrowheads="1"/>
          </p:cNvSpPr>
          <p:nvPr/>
        </p:nvSpPr>
        <p:spPr bwMode="auto">
          <a:xfrm>
            <a:off x="4602163" y="3565525"/>
            <a:ext cx="1414462" cy="457200"/>
          </a:xfrm>
          <a:prstGeom prst="rect">
            <a:avLst/>
          </a:prstGeom>
          <a:gradFill rotWithShape="1">
            <a:gsLst>
              <a:gs pos="0">
                <a:srgbClr val="C0FF4D"/>
              </a:gs>
              <a:gs pos="100000">
                <a:srgbClr val="A4D329"/>
              </a:gs>
            </a:gsLst>
            <a:lin ang="5400000" scaled="1"/>
          </a:gradFill>
          <a:ln w="19050">
            <a:solidFill>
              <a:srgbClr val="92D050"/>
            </a:solidFill>
            <a:round/>
            <a:headEnd/>
            <a:tailEnd/>
          </a:ln>
        </p:spPr>
        <p:txBody>
          <a:bodyPr anchor="ctr"/>
          <a:lstStyle/>
          <a:p>
            <a:pPr indent="-342900" algn="ctr"/>
            <a:endParaRPr lang="zh-CN" altLang="zh-CN" noProof="1">
              <a:ea typeface="MS PGothic" pitchFamily="34" charset="-128"/>
            </a:endParaRPr>
          </a:p>
        </p:txBody>
      </p:sp>
      <p:sp>
        <p:nvSpPr>
          <p:cNvPr id="70683" name="Rectangle 447"/>
          <p:cNvSpPr>
            <a:spLocks noChangeArrowheads="1"/>
          </p:cNvSpPr>
          <p:nvPr/>
        </p:nvSpPr>
        <p:spPr bwMode="auto">
          <a:xfrm>
            <a:off x="4618038" y="3659188"/>
            <a:ext cx="1538287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1200" b="1" dirty="0" smtClean="0">
                <a:ea typeface="MS PGothic" pitchFamily="34" charset="-128"/>
              </a:rPr>
              <a:t>Monitoring analysis</a:t>
            </a:r>
            <a:endParaRPr lang="en-US" altLang="zh-CN" sz="1200" b="1" dirty="0">
              <a:ea typeface="MS PGothic" pitchFamily="34" charset="-128"/>
            </a:endParaRPr>
          </a:p>
        </p:txBody>
      </p:sp>
      <p:sp>
        <p:nvSpPr>
          <p:cNvPr id="6164" name="Nedadgående pil 363"/>
          <p:cNvSpPr>
            <a:spLocks noChangeArrowheads="1"/>
          </p:cNvSpPr>
          <p:nvPr/>
        </p:nvSpPr>
        <p:spPr bwMode="auto">
          <a:xfrm rot="10800000">
            <a:off x="5064125" y="4016375"/>
            <a:ext cx="249238" cy="538163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dist="38100" dir="5400000" algn="t" rotWithShape="0">
              <a:srgbClr val="000000">
                <a:alpha val="39998"/>
              </a:srgbClr>
            </a:outerShdw>
          </a:effectLst>
        </p:spPr>
        <p:txBody>
          <a:bodyPr rot="10800000" anchor="ctr"/>
          <a:lstStyle/>
          <a:p>
            <a:pPr indent="-342900" algn="ctr" defTabSz="457200">
              <a:buFont typeface="Calibri" pitchFamily="34" charset="0"/>
              <a:buAutoNum type="arabicPeriod"/>
              <a:defRPr/>
            </a:pPr>
            <a:endParaRPr lang="en-US" altLang="zh-CN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70687" name="Picture 14"/>
          <p:cNvPicPr>
            <a:picLocks noChangeAspect="1" noChangeArrowheads="1"/>
          </p:cNvPicPr>
          <p:nvPr/>
        </p:nvPicPr>
        <p:blipFill>
          <a:blip r:embed="rId8" cstate="print"/>
          <a:srcRect b="3448"/>
          <a:stretch>
            <a:fillRect/>
          </a:stretch>
        </p:blipFill>
        <p:spPr bwMode="auto">
          <a:xfrm>
            <a:off x="3131840" y="4581128"/>
            <a:ext cx="27066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88" name="Rectangle 448"/>
          <p:cNvSpPr>
            <a:spLocks noChangeArrowheads="1"/>
          </p:cNvSpPr>
          <p:nvPr/>
        </p:nvSpPr>
        <p:spPr bwMode="auto">
          <a:xfrm>
            <a:off x="6019800" y="3565525"/>
            <a:ext cx="1414463" cy="457200"/>
          </a:xfrm>
          <a:prstGeom prst="rect">
            <a:avLst/>
          </a:prstGeom>
          <a:gradFill rotWithShape="1">
            <a:gsLst>
              <a:gs pos="0">
                <a:srgbClr val="C0FF4D"/>
              </a:gs>
              <a:gs pos="100000">
                <a:srgbClr val="A4D329"/>
              </a:gs>
            </a:gsLst>
            <a:lin ang="5400000" scaled="1"/>
          </a:gradFill>
          <a:ln w="19050">
            <a:solidFill>
              <a:srgbClr val="92D050"/>
            </a:solidFill>
            <a:round/>
            <a:headEnd/>
            <a:tailEnd/>
          </a:ln>
        </p:spPr>
        <p:txBody>
          <a:bodyPr anchor="ctr"/>
          <a:lstStyle/>
          <a:p>
            <a:pPr indent="-342900" algn="ctr"/>
            <a:endParaRPr lang="zh-CN" altLang="zh-CN" noProof="1">
              <a:ea typeface="MS PGothic" pitchFamily="34" charset="-128"/>
            </a:endParaRPr>
          </a:p>
        </p:txBody>
      </p:sp>
      <p:sp>
        <p:nvSpPr>
          <p:cNvPr id="70689" name="Rectangle 448"/>
          <p:cNvSpPr>
            <a:spLocks noChangeArrowheads="1"/>
          </p:cNvSpPr>
          <p:nvPr/>
        </p:nvSpPr>
        <p:spPr bwMode="auto">
          <a:xfrm>
            <a:off x="6083300" y="3659188"/>
            <a:ext cx="14144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1200" b="1" noProof="1" smtClean="0">
                <a:ea typeface="MS PGothic" pitchFamily="34" charset="-128"/>
              </a:rPr>
              <a:t> product produced</a:t>
            </a:r>
            <a:endParaRPr lang="zh-CN" altLang="zh-CN" sz="1200" b="1" noProof="1">
              <a:ea typeface="MS PGothic" pitchFamily="34" charset="-128"/>
            </a:endParaRPr>
          </a:p>
        </p:txBody>
      </p:sp>
      <p:sp>
        <p:nvSpPr>
          <p:cNvPr id="115" name="Nedadgående pil 296"/>
          <p:cNvSpPr>
            <a:spLocks noChangeArrowheads="1"/>
          </p:cNvSpPr>
          <p:nvPr/>
        </p:nvSpPr>
        <p:spPr bwMode="auto">
          <a:xfrm>
            <a:off x="6661150" y="2987675"/>
            <a:ext cx="287338" cy="538163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indent="-342900" algn="ctr" defTabSz="457200">
              <a:buFont typeface="Calibri" pitchFamily="34" charset="0"/>
              <a:buAutoNum type="arabicPeriod"/>
              <a:defRPr/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70693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1628800"/>
            <a:ext cx="2695575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94" name="Pentagon 780"/>
          <p:cNvSpPr>
            <a:spLocks noChangeArrowheads="1"/>
          </p:cNvSpPr>
          <p:nvPr/>
        </p:nvSpPr>
        <p:spPr bwMode="auto">
          <a:xfrm>
            <a:off x="7442200" y="3565525"/>
            <a:ext cx="1457325" cy="457200"/>
          </a:xfrm>
          <a:prstGeom prst="homePlate">
            <a:avLst>
              <a:gd name="adj" fmla="val 40316"/>
            </a:avLst>
          </a:prstGeom>
          <a:gradFill rotWithShape="1">
            <a:gsLst>
              <a:gs pos="0">
                <a:srgbClr val="C0FF4D"/>
              </a:gs>
              <a:gs pos="100000">
                <a:srgbClr val="A4D329"/>
              </a:gs>
            </a:gsLst>
            <a:lin ang="5400000" scaled="1"/>
          </a:gradFill>
          <a:ln w="19050">
            <a:solidFill>
              <a:srgbClr val="92D050"/>
            </a:solidFill>
            <a:round/>
            <a:headEnd/>
            <a:tailEnd/>
          </a:ln>
        </p:spPr>
        <p:txBody>
          <a:bodyPr anchor="ctr"/>
          <a:lstStyle/>
          <a:p>
            <a:pPr indent="-342900" algn="ctr"/>
            <a:endParaRPr lang="zh-CN" altLang="zh-CN" noProof="1">
              <a:ea typeface="MS PGothic" pitchFamily="34" charset="-128"/>
            </a:endParaRPr>
          </a:p>
        </p:txBody>
      </p:sp>
      <p:sp>
        <p:nvSpPr>
          <p:cNvPr id="6175" name="Nedadgående pil 497"/>
          <p:cNvSpPr>
            <a:spLocks noChangeArrowheads="1"/>
          </p:cNvSpPr>
          <p:nvPr/>
        </p:nvSpPr>
        <p:spPr bwMode="auto">
          <a:xfrm rot="10800000">
            <a:off x="7877175" y="4030663"/>
            <a:ext cx="249238" cy="538162"/>
          </a:xfrm>
          <a:prstGeom prst="down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C000"/>
              </a:gs>
              <a:gs pos="100000">
                <a:srgbClr val="E36119"/>
              </a:gs>
            </a:gsLst>
            <a:lin ang="2700000" scaled="1"/>
          </a:gradFill>
          <a:ln w="9525">
            <a:solidFill>
              <a:srgbClr val="FC7E00"/>
            </a:solidFill>
            <a:miter lim="800000"/>
            <a:headEnd/>
            <a:tailEnd/>
          </a:ln>
          <a:effectLst>
            <a:outerShdw dist="38100" dir="5400000" algn="t" rotWithShape="0">
              <a:srgbClr val="000000">
                <a:alpha val="39998"/>
              </a:srgbClr>
            </a:outerShdw>
          </a:effectLst>
        </p:spPr>
        <p:txBody>
          <a:bodyPr rot="10800000" anchor="ctr"/>
          <a:lstStyle/>
          <a:p>
            <a:pPr indent="-342900" algn="ctr" defTabSz="457200">
              <a:buFont typeface="Calibri" pitchFamily="34" charset="0"/>
              <a:buAutoNum type="arabicPeriod"/>
              <a:defRPr/>
            </a:pPr>
            <a:endParaRPr lang="en-US" altLang="zh-CN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697" name="Rectangle 448"/>
          <p:cNvSpPr>
            <a:spLocks noChangeArrowheads="1"/>
          </p:cNvSpPr>
          <p:nvPr/>
        </p:nvSpPr>
        <p:spPr bwMode="auto">
          <a:xfrm>
            <a:off x="7405688" y="3656013"/>
            <a:ext cx="1630362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1200" b="1" noProof="1" smtClean="0">
                <a:ea typeface="MS PGothic" pitchFamily="34" charset="-128"/>
              </a:rPr>
              <a:t>Product service</a:t>
            </a:r>
            <a:endParaRPr lang="zh-CN" altLang="zh-CN" sz="1200" b="1" noProof="1">
              <a:ea typeface="MS PGothic" pitchFamily="34" charset="-128"/>
            </a:endParaRPr>
          </a:p>
        </p:txBody>
      </p:sp>
      <p:pic>
        <p:nvPicPr>
          <p:cNvPr id="70698" name="Picture 14" descr="沙尘频次统计图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60" y="4509120"/>
            <a:ext cx="157162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99" name="Picture 17" descr="泛滥历时专题图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24328" y="4509120"/>
            <a:ext cx="1271587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700" name="Picture 21"/>
          <p:cNvPicPr>
            <a:picLocks noChangeAspect="1" noChangeArrowheads="1"/>
          </p:cNvPicPr>
          <p:nvPr/>
        </p:nvPicPr>
        <p:blipFill>
          <a:blip r:embed="rId12" cstate="print"/>
          <a:srcRect l="4939" t="23357" r="50732" b="33794"/>
          <a:stretch>
            <a:fillRect/>
          </a:stretch>
        </p:blipFill>
        <p:spPr bwMode="auto">
          <a:xfrm>
            <a:off x="8050212" y="5661248"/>
            <a:ext cx="109378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702" name="Rectangle 445"/>
          <p:cNvSpPr>
            <a:spLocks noChangeArrowheads="1"/>
          </p:cNvSpPr>
          <p:nvPr/>
        </p:nvSpPr>
        <p:spPr bwMode="auto">
          <a:xfrm>
            <a:off x="173038" y="3659188"/>
            <a:ext cx="1641475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1200" b="1" noProof="1" smtClean="0">
                <a:ea typeface="MS PGothic" pitchFamily="34" charset="-128"/>
              </a:rPr>
              <a:t>Read &amp; display data</a:t>
            </a:r>
            <a:endParaRPr lang="zh-CN" altLang="zh-CN" sz="1200" b="1" noProof="1">
              <a:ea typeface="MS PGothic" pitchFamily="34" charset="-128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11560" y="1196752"/>
            <a:ext cx="78396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0099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FY-3 Satellite Monitoring Analysis &amp; remote sensing Toolkit(SMART)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40152" y="630932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50" name="Picture 9" descr="F:\logo\国家卫星气象中心标-3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标题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305800" cy="577576"/>
          </a:xfrm>
        </p:spPr>
        <p:txBody>
          <a:bodyPr>
            <a:normAutofit fontScale="90000"/>
          </a:bodyPr>
          <a:lstStyle/>
          <a:p>
            <a:r>
              <a:rPr lang="en-US" altLang="zh-CN" sz="4000" dirty="0" smtClean="0">
                <a:solidFill>
                  <a:schemeClr val="tx1"/>
                </a:solidFill>
              </a:rPr>
              <a:t>2 Satellite data application tools</a:t>
            </a:r>
            <a:endParaRPr lang="zh-CN" altLang="en-US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892480" cy="852704"/>
          </a:xfrm>
        </p:spPr>
        <p:txBody>
          <a:bodyPr tIns="0">
            <a:normAutofit/>
          </a:bodyPr>
          <a:lstStyle/>
          <a:p>
            <a:r>
              <a:rPr lang="en-US" altLang="zh-CN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Satellite Data Sharing and Service</a:t>
            </a:r>
            <a:endParaRPr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 smtClean="0">
                <a:solidFill>
                  <a:srgbClr val="00B0F0"/>
                </a:solidFill>
              </a:rPr>
              <a:t>Satellite data sharing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 smtClean="0">
                <a:solidFill>
                  <a:srgbClr val="00B0F0"/>
                </a:solidFill>
              </a:rPr>
              <a:t>Satellite data application tools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 smtClean="0">
                <a:solidFill>
                  <a:srgbClr val="FF0000"/>
                </a:solidFill>
              </a:rPr>
              <a:t>Support for training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632460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5" name="Picture 9" descr="F:\logo\国家卫星气象中心标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892480" cy="852704"/>
          </a:xfrm>
        </p:spPr>
        <p:txBody>
          <a:bodyPr tIns="0">
            <a:normAutofit/>
          </a:bodyPr>
          <a:lstStyle/>
          <a:p>
            <a:r>
              <a:rPr lang="en-US" altLang="zh-CN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Satellite Data Sharing and Service</a:t>
            </a:r>
            <a:endParaRPr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 smtClean="0">
                <a:solidFill>
                  <a:srgbClr val="00B0F0"/>
                </a:solidFill>
              </a:rPr>
              <a:t>Satellite data sharing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 smtClean="0">
                <a:solidFill>
                  <a:srgbClr val="00B0F0"/>
                </a:solidFill>
              </a:rPr>
              <a:t>Satellite data application tools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 smtClean="0">
                <a:solidFill>
                  <a:srgbClr val="FF0000"/>
                </a:solidFill>
              </a:rPr>
              <a:t>Support for </a:t>
            </a:r>
            <a:r>
              <a:rPr lang="en-US" altLang="zh-CN" dirty="0" smtClean="0">
                <a:solidFill>
                  <a:srgbClr val="FF0000"/>
                </a:solidFill>
              </a:rPr>
              <a:t>training</a:t>
            </a:r>
          </a:p>
          <a:p>
            <a:pPr marL="514350" indent="-514350"/>
            <a:r>
              <a:rPr lang="en-US" altLang="zh-CN" dirty="0" smtClean="0">
                <a:solidFill>
                  <a:srgbClr val="FF0000"/>
                </a:solidFill>
              </a:rPr>
              <a:t>Historical data re-processing and build long term data set</a:t>
            </a:r>
          </a:p>
          <a:p>
            <a:pPr marL="514350" indent="-514350"/>
            <a:r>
              <a:rPr lang="en-US" altLang="zh-CN" dirty="0" smtClean="0">
                <a:solidFill>
                  <a:srgbClr val="FF0000"/>
                </a:solidFill>
              </a:rPr>
              <a:t>Training events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632460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5" name="Picture 9" descr="F:\logo\国家卫星气象中心标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矩形 5"/>
          <p:cNvSpPr>
            <a:spLocks noChangeArrowheads="1"/>
          </p:cNvSpPr>
          <p:nvPr/>
        </p:nvSpPr>
        <p:spPr bwMode="auto">
          <a:xfrm>
            <a:off x="827584" y="1484784"/>
            <a:ext cx="360065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152525"/>
            <a:r>
              <a:rPr lang="en-US" altLang="zh-CN" sz="2500" b="1" dirty="0" smtClean="0">
                <a:solidFill>
                  <a:schemeClr val="tx2"/>
                </a:solidFill>
                <a:latin typeface="Calibri" pitchFamily="34" charset="0"/>
              </a:rPr>
              <a:t>Typical cyclone images</a:t>
            </a:r>
            <a:endParaRPr lang="zh-CN" altLang="en-US" sz="25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4825" name="图片 8" descr="光盘2006-1.png"/>
          <p:cNvPicPr>
            <a:picLocks noChangeAspect="1"/>
          </p:cNvPicPr>
          <p:nvPr/>
        </p:nvPicPr>
        <p:blipFill>
          <a:blip r:embed="rId2"/>
          <a:srcRect b="5060"/>
          <a:stretch>
            <a:fillRect/>
          </a:stretch>
        </p:blipFill>
        <p:spPr bwMode="auto">
          <a:xfrm>
            <a:off x="5339081" y="1916832"/>
            <a:ext cx="3804919" cy="410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8435" name="Group 67"/>
          <p:cNvGraphicFramePr>
            <a:graphicFrameLocks noGrp="1"/>
          </p:cNvGraphicFramePr>
          <p:nvPr/>
        </p:nvGraphicFramePr>
        <p:xfrm>
          <a:off x="827584" y="2132856"/>
          <a:ext cx="4392154" cy="4344351"/>
        </p:xfrm>
        <a:graphic>
          <a:graphicData uri="http://schemas.openxmlformats.org/drawingml/2006/table">
            <a:tbl>
              <a:tblPr/>
              <a:tblGrid>
                <a:gridCol w="1096925"/>
                <a:gridCol w="1099152"/>
                <a:gridCol w="1096925"/>
                <a:gridCol w="1099152"/>
              </a:tblGrid>
              <a:tr h="43546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台风个数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CD-</a:t>
                      </a: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年、编号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台风个数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CD-</a:t>
                      </a: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编号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3399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22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CD2008-1/-2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12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CD1998-1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3399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23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CD2007-1/-2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24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CD1997-1/-2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3546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24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CD2006-1/-2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24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CD1996-1/-2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3399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23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CD2005-1/-2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22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CD1995-1/-2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3399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CD2003-1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35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CD1994-1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3399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23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CD2002-1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28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CD1993-1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3399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25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CD2001-1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30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CD1992-1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3546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21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CD2000-1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29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CD1991-1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3399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17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CD1999-1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28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CD1990-1</a:t>
                      </a:r>
                    </a:p>
                  </a:txBody>
                  <a:tcPr marL="9525" marR="9525" marT="1270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9" descr="F:\logo\国家卫星气象中心标-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940152" y="630932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457200" y="835200"/>
            <a:ext cx="8305800" cy="577576"/>
          </a:xfrm>
          <a:prstGeom prst="rect">
            <a:avLst/>
          </a:prstGeom>
        </p:spPr>
        <p:txBody>
          <a:bodyPr vert="horz" lIns="0" rIns="0" bIns="0" anchor="b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smtClean="0">
                <a:latin typeface="+mj-lt"/>
                <a:ea typeface="+mj-ea"/>
                <a:cs typeface="+mj-cs"/>
              </a:rPr>
              <a:t>3 support for training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18860" cy="488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908720"/>
            <a:ext cx="6096000" cy="48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2" y="1301492"/>
            <a:ext cx="4168721" cy="555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 txBox="1">
            <a:spLocks/>
          </p:cNvSpPr>
          <p:nvPr/>
        </p:nvSpPr>
        <p:spPr bwMode="auto">
          <a:xfrm>
            <a:off x="539750" y="404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 sz="3600" b="1">
              <a:solidFill>
                <a:schemeClr val="tx2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10" name="Picture 3" descr="snow1997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772816"/>
            <a:ext cx="23336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snow1998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132856"/>
            <a:ext cx="23368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snow1999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492896"/>
            <a:ext cx="230505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snow20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924944"/>
            <a:ext cx="23336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snow2001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3284984"/>
            <a:ext cx="230505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snow2002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3573016"/>
            <a:ext cx="2303463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snow2003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3933056"/>
            <a:ext cx="2303462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snow2004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4221088"/>
            <a:ext cx="23336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 descr="snow2005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4048" y="4581128"/>
            <a:ext cx="22383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 descr="snow2006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8024" y="4797152"/>
            <a:ext cx="2270125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3" descr="snow20070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5085184"/>
            <a:ext cx="23336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4" descr="snow20080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55976" y="5378450"/>
            <a:ext cx="2201863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7" name="TextBox 23"/>
          <p:cNvSpPr txBox="1">
            <a:spLocks noChangeArrowheads="1"/>
          </p:cNvSpPr>
          <p:nvPr/>
        </p:nvSpPr>
        <p:spPr bwMode="auto">
          <a:xfrm>
            <a:off x="1547664" y="1484784"/>
            <a:ext cx="6643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 dirty="0" smtClean="0">
                <a:solidFill>
                  <a:schemeClr val="tx2"/>
                </a:solidFill>
                <a:latin typeface="黑体" pitchFamily="2" charset="-122"/>
                <a:ea typeface="黑体" pitchFamily="2" charset="-122"/>
              </a:rPr>
              <a:t>Long term data processed OLR (left),snow(right)</a:t>
            </a:r>
            <a:endParaRPr lang="zh-CN" altLang="en-US" sz="2000" b="1" dirty="0">
              <a:solidFill>
                <a:schemeClr val="tx2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24" name="Picture 2" descr="olr19890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5576" y="1916832"/>
            <a:ext cx="1871663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 descr="olr1990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99592" y="2060848"/>
            <a:ext cx="1843088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olr19910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43608" y="2204864"/>
            <a:ext cx="184467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 descr="olr19920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87624" y="2420888"/>
            <a:ext cx="1809750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2" descr="olr19930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331640" y="2636912"/>
            <a:ext cx="1806575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6" descr="olr19940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03648" y="2780928"/>
            <a:ext cx="1871662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7" descr="olr19950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475656" y="3140968"/>
            <a:ext cx="187325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olr19960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691680" y="3284984"/>
            <a:ext cx="1843088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9" descr="olr199701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835696" y="3501008"/>
            <a:ext cx="17780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0" descr="olr199801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979712" y="3717032"/>
            <a:ext cx="1843087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1" descr="olr199901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23728" y="4005064"/>
            <a:ext cx="1741487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2" descr="olr200001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195736" y="4221088"/>
            <a:ext cx="1806575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3" descr="olr200101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979712" y="4365104"/>
            <a:ext cx="1843088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4" descr="olr200201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763688" y="4509120"/>
            <a:ext cx="1844675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5" descr="olr200301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691680" y="4725144"/>
            <a:ext cx="1806575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6" descr="olr200401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547664" y="4941168"/>
            <a:ext cx="1806575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标题 1"/>
          <p:cNvSpPr txBox="1">
            <a:spLocks/>
          </p:cNvSpPr>
          <p:nvPr/>
        </p:nvSpPr>
        <p:spPr>
          <a:xfrm>
            <a:off x="457200" y="835200"/>
            <a:ext cx="8305800" cy="577576"/>
          </a:xfrm>
          <a:prstGeom prst="rect">
            <a:avLst/>
          </a:prstGeom>
        </p:spPr>
        <p:txBody>
          <a:bodyPr vert="horz" lIns="0" rIns="0" bIns="0" anchor="b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smtClean="0">
                <a:latin typeface="+mj-lt"/>
                <a:ea typeface="+mj-ea"/>
                <a:cs typeface="+mj-cs"/>
              </a:rPr>
              <a:t>3 support for training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April 18-29 2011, Nanjing, International Satellite Application training.</a:t>
            </a:r>
          </a:p>
          <a:p>
            <a:endParaRPr lang="zh-CN" altLang="en-US" dirty="0" smtClean="0"/>
          </a:p>
          <a:p>
            <a:r>
              <a:rPr lang="en-US" b="1" dirty="0" smtClean="0"/>
              <a:t>International Training Course on “Application of Meteorological Satellites in Disaster Mitigation and Environmental </a:t>
            </a:r>
            <a:r>
              <a:rPr lang="en-US" b="1" dirty="0" smtClean="0"/>
              <a:t>Studies,</a:t>
            </a:r>
            <a:r>
              <a:rPr lang="en-US" dirty="0" smtClean="0"/>
              <a:t> in Beijing, China, from 22 October to 2 November 2012. </a:t>
            </a:r>
            <a:endParaRPr lang="en-US" dirty="0" smtClean="0"/>
          </a:p>
          <a:p>
            <a:endParaRPr lang="en-US" dirty="0" smtClean="0"/>
          </a:p>
          <a:p>
            <a:r>
              <a:rPr lang="en-US" altLang="zh-CN" dirty="0" smtClean="0"/>
              <a:t>Satellite application in weather forecast: forecaster</a:t>
            </a:r>
            <a:endParaRPr lang="zh-CN" alt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457200" y="835200"/>
            <a:ext cx="8305800" cy="577576"/>
          </a:xfrm>
          <a:prstGeom prst="rect">
            <a:avLst/>
          </a:prstGeom>
        </p:spPr>
        <p:txBody>
          <a:bodyPr vert="horz" lIns="0" rIns="0" bIns="0" anchor="b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smtClean="0">
                <a:latin typeface="+mj-lt"/>
                <a:ea typeface="+mj-ea"/>
                <a:cs typeface="+mj-cs"/>
              </a:rPr>
              <a:t>3 support for training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4282" y="1772816"/>
            <a:ext cx="8929718" cy="3024336"/>
          </a:xfrm>
        </p:spPr>
        <p:txBody>
          <a:bodyPr>
            <a:noAutofit/>
          </a:bodyPr>
          <a:lstStyle/>
          <a:p>
            <a:pPr algn="ctr"/>
            <a:r>
              <a:rPr lang="en-US" altLang="zh-CN" sz="8800" dirty="0" smtClean="0">
                <a:solidFill>
                  <a:srgbClr val="C00000"/>
                </a:solidFill>
              </a:rPr>
              <a:t>Thanks for your Attention</a:t>
            </a:r>
            <a:endParaRPr lang="zh-CN" altLang="en-US" sz="8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892480" cy="852704"/>
          </a:xfrm>
        </p:spPr>
        <p:txBody>
          <a:bodyPr tIns="0">
            <a:normAutofit/>
          </a:bodyPr>
          <a:lstStyle/>
          <a:p>
            <a:r>
              <a:rPr lang="en-US" altLang="zh-CN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Satellite Data Sharing and Service</a:t>
            </a:r>
            <a:endParaRPr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 smtClean="0">
                <a:solidFill>
                  <a:srgbClr val="FF0000"/>
                </a:solidFill>
              </a:rPr>
              <a:t>Satellite data sharing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 smtClean="0"/>
              <a:t>Satellite data application </a:t>
            </a:r>
            <a:r>
              <a:rPr lang="en-US" altLang="zh-CN" dirty="0" smtClean="0"/>
              <a:t>tools</a:t>
            </a:r>
            <a:endParaRPr lang="en-US" altLang="zh-CN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CN" dirty="0" smtClean="0"/>
              <a:t>Support for training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19800" y="632460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5" name="Picture 9" descr="F:\logo\国家卫星气象中心标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marL="449263" indent="-449263" eaLnBrk="1" hangingPunct="1">
              <a:defRPr/>
            </a:pPr>
            <a:r>
              <a:rPr kumimoji="1" lang="en-US" altLang="zh-C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1 Satellite Data Resource in NSMC</a:t>
            </a:r>
            <a:endParaRPr kumimoji="1" lang="zh-CN" alt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9800" y="632460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6149" name="Picture 9" descr="F:\logo\国家卫星气象中心标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78" descr="磁带库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1700808"/>
            <a:ext cx="424815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标题 1"/>
          <p:cNvSpPr txBox="1">
            <a:spLocks/>
          </p:cNvSpPr>
          <p:nvPr/>
        </p:nvSpPr>
        <p:spPr bwMode="auto">
          <a:xfrm>
            <a:off x="4859338" y="1773238"/>
            <a:ext cx="388778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altLang="zh-CN" sz="2100" b="1" dirty="0">
                <a:ea typeface="微软雅黑" pitchFamily="34" charset="-122"/>
              </a:rPr>
              <a:t>Archived ability :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100" b="1" dirty="0">
                <a:ea typeface="微软雅黑" pitchFamily="34" charset="-122"/>
              </a:rPr>
              <a:t>  </a:t>
            </a:r>
            <a:r>
              <a:rPr lang="en-US" altLang="zh-CN" sz="2100" dirty="0">
                <a:ea typeface="微软雅黑" pitchFamily="34" charset="-122"/>
              </a:rPr>
              <a:t>Tape Library with</a:t>
            </a:r>
          </a:p>
          <a:p>
            <a:pPr indent="265113">
              <a:lnSpc>
                <a:spcPct val="150000"/>
              </a:lnSpc>
              <a:defRPr/>
            </a:pPr>
            <a:r>
              <a:rPr lang="en-US" altLang="zh-CN" sz="2100" b="1" dirty="0">
                <a:ea typeface="微软雅黑" pitchFamily="34" charset="-122"/>
              </a:rPr>
              <a:t>  </a:t>
            </a:r>
            <a:r>
              <a:rPr lang="en-US" altLang="zh-CN" sz="2000" dirty="0"/>
              <a:t>28 tape drivers,   5000 tapes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b="1" dirty="0"/>
              <a:t>Archived data </a:t>
            </a:r>
            <a:r>
              <a:rPr lang="en-US" altLang="zh-CN" sz="2000" dirty="0"/>
              <a:t>:  total 3.2PB</a:t>
            </a:r>
          </a:p>
        </p:txBody>
      </p:sp>
      <p:graphicFrame>
        <p:nvGraphicFramePr>
          <p:cNvPr id="11" name="图表 10"/>
          <p:cNvGraphicFramePr/>
          <p:nvPr/>
        </p:nvGraphicFramePr>
        <p:xfrm>
          <a:off x="107504" y="4077072"/>
          <a:ext cx="5076056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153" name="TextBox 4"/>
          <p:cNvSpPr txBox="1">
            <a:spLocks noChangeArrowheads="1"/>
          </p:cNvSpPr>
          <p:nvPr/>
        </p:nvSpPr>
        <p:spPr bwMode="auto">
          <a:xfrm>
            <a:off x="6443663" y="3789363"/>
            <a:ext cx="23399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Calibri" pitchFamily="34" charset="0"/>
              </a:rPr>
              <a:t>0.5GB/ day in 1987</a:t>
            </a:r>
          </a:p>
          <a:p>
            <a:pPr>
              <a:lnSpc>
                <a:spcPct val="150000"/>
              </a:lnSpc>
            </a:pPr>
            <a:r>
              <a:rPr lang="en-US" altLang="zh-CN">
                <a:latin typeface="Calibri" pitchFamily="34" charset="0"/>
              </a:rPr>
              <a:t>                        6400 </a:t>
            </a:r>
          </a:p>
          <a:p>
            <a:pPr>
              <a:lnSpc>
                <a:spcPct val="150000"/>
              </a:lnSpc>
            </a:pPr>
            <a:endParaRPr lang="en-US" altLang="zh-CN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Calibri" pitchFamily="34" charset="0"/>
              </a:rPr>
              <a:t>3200GB/ day in 2011 </a:t>
            </a:r>
          </a:p>
        </p:txBody>
      </p:sp>
      <p:sp>
        <p:nvSpPr>
          <p:cNvPr id="13" name="下箭头 12"/>
          <p:cNvSpPr/>
          <p:nvPr/>
        </p:nvSpPr>
        <p:spPr>
          <a:xfrm>
            <a:off x="7235825" y="4292600"/>
            <a:ext cx="287338" cy="719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305800" cy="561228"/>
          </a:xfrm>
        </p:spPr>
        <p:txBody>
          <a:bodyPr>
            <a:normAutofit fontScale="90000"/>
          </a:bodyPr>
          <a:lstStyle/>
          <a:p>
            <a:r>
              <a:rPr kumimoji="1" lang="en-US" altLang="zh-C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1  Satellite Data Service and Sharing in  NSMC/CMA</a:t>
            </a:r>
            <a:endParaRPr lang="zh-CN" altLang="en-US" sz="3200" dirty="0"/>
          </a:p>
        </p:txBody>
      </p:sp>
      <p:pic>
        <p:nvPicPr>
          <p:cNvPr id="4" name="图片 3" descr="网站注册人数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44824"/>
            <a:ext cx="3643313" cy="2400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632460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6" name="Picture 9" descr="F:\logo\国家卫星气象中心标-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数据下载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7" y="2060848"/>
            <a:ext cx="4164806" cy="2114550"/>
          </a:xfrm>
          <a:prstGeom prst="rect">
            <a:avLst/>
          </a:prstGeom>
        </p:spPr>
      </p:pic>
      <p:pic>
        <p:nvPicPr>
          <p:cNvPr id="8" name="图片 7" descr="order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365104"/>
            <a:ext cx="3793331" cy="2393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B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531440"/>
            <a:ext cx="9250680" cy="7642860"/>
          </a:xfrm>
          <a:prstGeom prst="rect">
            <a:avLst/>
          </a:prstGeom>
          <a:noFill/>
        </p:spPr>
      </p:pic>
      <p:sp>
        <p:nvSpPr>
          <p:cNvPr id="8" name="圆角矩形 7"/>
          <p:cNvSpPr/>
          <p:nvPr/>
        </p:nvSpPr>
        <p:spPr>
          <a:xfrm>
            <a:off x="2987108" y="5157781"/>
            <a:ext cx="3745537" cy="648503"/>
          </a:xfrm>
          <a:prstGeom prst="round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987108" y="5230023"/>
            <a:ext cx="3887901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全方位的数据共享服务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343351" y="304091"/>
            <a:ext cx="1085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bg1"/>
                </a:solidFill>
              </a:rPr>
              <a:t>CMACast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93626"/>
          </a:xfrm>
        </p:spPr>
        <p:txBody>
          <a:bodyPr>
            <a:normAutofit/>
          </a:bodyPr>
          <a:lstStyle/>
          <a:p>
            <a:pPr marL="446088" indent="-446088" eaLnBrk="1" hangingPunct="1">
              <a:defRPr/>
            </a:pPr>
            <a:r>
              <a:rPr kumimoji="1" lang="en-US" altLang="zh-C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1  Satellite Data Service and Sharing in NSMC/CMA</a:t>
            </a:r>
            <a:endParaRPr lang="zh-CN" altLang="en-US" sz="2800" dirty="0" smtClean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None/>
              <a:defRPr/>
            </a:pPr>
            <a:r>
              <a:rPr lang="en-US" altLang="zh-CN" sz="2800" b="1" dirty="0" smtClean="0">
                <a:solidFill>
                  <a:srgbClr val="00CC00"/>
                </a:solidFill>
              </a:rPr>
              <a:t>Website-based Data Service</a:t>
            </a:r>
          </a:p>
          <a:p>
            <a:pPr marL="266700" indent="-266700" eaLnBrk="1" hangingPunct="1">
              <a:defRPr/>
            </a:pPr>
            <a:r>
              <a:rPr lang="en-US" altLang="zh-CN" sz="2800" dirty="0" smtClean="0"/>
              <a:t>Web page</a:t>
            </a:r>
            <a:r>
              <a:rPr lang="zh-CN" altLang="en-US" sz="2800" dirty="0" smtClean="0"/>
              <a:t>：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http://satellite.cma.gov.cn </a:t>
            </a:r>
          </a:p>
          <a:p>
            <a:pPr marL="265113" indent="-265113" eaLnBrk="1" hangingPunct="1">
              <a:defRPr/>
            </a:pPr>
            <a:r>
              <a:rPr lang="en-US" altLang="zh-CN" sz="2800" dirty="0" smtClean="0"/>
              <a:t>users can browse, retrieve and download all available near real-time satellite data and products from NSMC archives. </a:t>
            </a:r>
          </a:p>
          <a:p>
            <a:pPr eaLnBrk="1" hangingPunct="1">
              <a:defRPr/>
            </a:pPr>
            <a:r>
              <a:rPr lang="en-US" altLang="zh-CN" sz="2800" dirty="0" smtClean="0"/>
              <a:t>25,000 </a:t>
            </a:r>
            <a:r>
              <a:rPr lang="en-US" altLang="zh-CN" sz="2800" dirty="0" smtClean="0"/>
              <a:t>users have registered the NSMC data service system, and download approximately 320TB data / year.</a:t>
            </a:r>
          </a:p>
          <a:p>
            <a:pPr eaLnBrk="1" hangingPunct="1">
              <a:defRPr/>
            </a:pP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19800" y="632460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5" name="Picture 9" descr="F:\logo\国家卫星气象中心标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19800" y="632460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17413" name="Picture 9" descr="F:\logo\国家卫星气象中心标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4500563" y="1557338"/>
            <a:ext cx="3786187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--Satellite</a:t>
            </a:r>
          </a:p>
          <a:p>
            <a:pPr>
              <a:defRPr/>
            </a:pPr>
            <a:r>
              <a:rPr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----Instrument</a:t>
            </a:r>
          </a:p>
          <a:p>
            <a:pPr>
              <a:defRPr/>
            </a:pPr>
            <a:r>
              <a:rPr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-----Product type</a:t>
            </a:r>
          </a:p>
          <a:p>
            <a:pPr>
              <a:defRPr/>
            </a:pPr>
            <a:r>
              <a:rPr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-------Date and Time</a:t>
            </a:r>
          </a:p>
          <a:p>
            <a:pPr>
              <a:defRPr/>
            </a:pPr>
            <a:r>
              <a:rPr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---------Coverage</a:t>
            </a:r>
            <a:endParaRPr lang="en-US" altLang="zh-CN" dirty="0">
              <a:latin typeface="Times New Roman" pitchFamily="18" charset="0"/>
            </a:endParaRPr>
          </a:p>
        </p:txBody>
      </p:sp>
      <p:sp>
        <p:nvSpPr>
          <p:cNvPr id="17415" name="TextBox 4"/>
          <p:cNvSpPr>
            <a:spLocks noGrp="1" noChangeArrowheads="1"/>
          </p:cNvSpPr>
          <p:nvPr>
            <p:ph idx="1"/>
          </p:nvPr>
        </p:nvSpPr>
        <p:spPr>
          <a:xfrm>
            <a:off x="4716016" y="2996952"/>
            <a:ext cx="4248150" cy="3251200"/>
          </a:xfrm>
        </p:spPr>
        <p:txBody>
          <a:bodyPr>
            <a:spAutoFit/>
          </a:bodyPr>
          <a:lstStyle/>
          <a:p>
            <a:pPr marL="269875" indent="-269875" eaLnBrk="1" hangingPunct="1"/>
            <a:r>
              <a:rPr lang="en-US" altLang="zh-CN" sz="1800" dirty="0" smtClean="0">
                <a:latin typeface="Calibri" pitchFamily="34" charset="0"/>
              </a:rPr>
              <a:t>Most satellite data available on this website can be searched without login, except for a few data. </a:t>
            </a:r>
          </a:p>
          <a:p>
            <a:pPr marL="269875" indent="-269875" eaLnBrk="1" hangingPunct="1"/>
            <a:r>
              <a:rPr lang="en-US" altLang="zh-CN" sz="1800" dirty="0" smtClean="0">
                <a:latin typeface="Calibri" pitchFamily="34" charset="0"/>
              </a:rPr>
              <a:t>Prior to data subscription and download, it is required to register on the website as a legal user and go through the login verification. </a:t>
            </a:r>
          </a:p>
          <a:p>
            <a:pPr marL="269875" indent="-269875" eaLnBrk="1" hangingPunct="1"/>
            <a:r>
              <a:rPr lang="en-US" altLang="zh-CN" sz="1800" dirty="0" smtClean="0">
                <a:latin typeface="Calibri" pitchFamily="34" charset="0"/>
              </a:rPr>
              <a:t>All data subscriptions have to be made by submitting a subscription form. Various data can be listed in each subscription form. </a:t>
            </a:r>
            <a:endParaRPr lang="zh-CN" altLang="en-US" sz="1800" dirty="0" smtClean="0">
              <a:latin typeface="Calibri" pitchFamily="34" charset="0"/>
            </a:endParaRPr>
          </a:p>
        </p:txBody>
      </p:sp>
      <p:pic>
        <p:nvPicPr>
          <p:cNvPr id="174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600" y="1390550"/>
            <a:ext cx="3763963" cy="463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TextBox 10"/>
          <p:cNvSpPr txBox="1">
            <a:spLocks noChangeArrowheads="1"/>
          </p:cNvSpPr>
          <p:nvPr/>
        </p:nvSpPr>
        <p:spPr bwMode="auto">
          <a:xfrm>
            <a:off x="179512" y="6237312"/>
            <a:ext cx="48244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http://satellite.cma.gov.cn</a:t>
            </a:r>
            <a:endParaRPr lang="zh-CN" altLang="en-US" sz="2800" dirty="0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93626"/>
          </a:xfrm>
        </p:spPr>
        <p:txBody>
          <a:bodyPr>
            <a:normAutofit/>
          </a:bodyPr>
          <a:lstStyle/>
          <a:p>
            <a:pPr marL="446088" indent="-446088" eaLnBrk="1" hangingPunct="1">
              <a:defRPr/>
            </a:pPr>
            <a:r>
              <a:rPr kumimoji="1" lang="en-US" altLang="zh-C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1  Satellite Data Service and Sharing in NSMC/CMA</a:t>
            </a:r>
            <a:endParaRPr lang="zh-CN" altLang="en-US" sz="2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内容占位符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647700"/>
          </a:xfrm>
        </p:spPr>
        <p:txBody>
          <a:bodyPr/>
          <a:lstStyle/>
          <a:p>
            <a:pPr eaLnBrk="1" hangingPunct="1"/>
            <a:r>
              <a:rPr lang="en-US" altLang="zh-CN" sz="1200" smtClean="0"/>
              <a:t>CMACast is based on </a:t>
            </a:r>
            <a:r>
              <a:rPr lang="en-US" altLang="zh-CN" sz="1200" smtClean="0">
                <a:solidFill>
                  <a:srgbClr val="C00000"/>
                </a:solidFill>
              </a:rPr>
              <a:t>DVB-S2</a:t>
            </a:r>
            <a:r>
              <a:rPr lang="en-US" altLang="zh-CN" sz="1200" smtClean="0"/>
              <a:t> technology with both file and multimedia transmission capability. It uses an entire </a:t>
            </a:r>
            <a:r>
              <a:rPr lang="en-US" altLang="zh-CN" sz="1200" smtClean="0">
                <a:solidFill>
                  <a:srgbClr val="C00000"/>
                </a:solidFill>
              </a:rPr>
              <a:t>36MHz C-band</a:t>
            </a:r>
            <a:r>
              <a:rPr lang="en-US" altLang="zh-CN" sz="1200" smtClean="0"/>
              <a:t> transponder of </a:t>
            </a:r>
            <a:r>
              <a:rPr lang="en-US" altLang="zh-CN" sz="1200" smtClean="0">
                <a:solidFill>
                  <a:srgbClr val="C00000"/>
                </a:solidFill>
              </a:rPr>
              <a:t>AsiaSat-4</a:t>
            </a:r>
            <a:r>
              <a:rPr lang="en-US" altLang="zh-CN" sz="1200" smtClean="0"/>
              <a:t> to distribute meteorological data and satellite sensing data to users in China and Asia-Pacific region at </a:t>
            </a:r>
            <a:r>
              <a:rPr lang="en-US" altLang="zh-CN" sz="1200" smtClean="0">
                <a:solidFill>
                  <a:srgbClr val="C00000"/>
                </a:solidFill>
              </a:rPr>
              <a:t>70Mbps data rate</a:t>
            </a:r>
            <a:r>
              <a:rPr lang="en-US" altLang="zh-CN" sz="1200" smtClean="0"/>
              <a:t>.</a:t>
            </a:r>
            <a:endParaRPr lang="zh-CN" altLang="en-US" sz="1200" smtClean="0"/>
          </a:p>
          <a:p>
            <a:pPr eaLnBrk="1" hangingPunct="1"/>
            <a:endParaRPr lang="zh-CN" alt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6019800" y="6324600"/>
            <a:ext cx="3124200" cy="161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050" b="1" dirty="0">
                <a:solidFill>
                  <a:srgbClr val="0066FF"/>
                </a:solidFill>
                <a:ea typeface="宋体" pitchFamily="2" charset="-122"/>
              </a:rPr>
              <a:t>National Satellite Meteorological Center ,CMA </a:t>
            </a:r>
            <a:endParaRPr lang="zh-CN" altLang="en-US" sz="1050" b="1" dirty="0">
              <a:solidFill>
                <a:srgbClr val="0066FF"/>
              </a:solidFill>
              <a:ea typeface="宋体" pitchFamily="2" charset="-122"/>
            </a:endParaRPr>
          </a:p>
        </p:txBody>
      </p:sp>
      <p:pic>
        <p:nvPicPr>
          <p:cNvPr id="1031" name="Picture 9" descr="F:\logo\国家卫星气象中心标-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5625" y="6172200"/>
            <a:ext cx="307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84213" y="2492375"/>
          <a:ext cx="7775575" cy="3657600"/>
        </p:xfrm>
        <a:graphic>
          <a:graphicData uri="http://schemas.openxmlformats.org/presentationml/2006/ole">
            <p:oleObj spid="_x0000_s65538" name="Visio" r:id="rId4" imgW="15402560" imgH="7243674" progId="Visio.Drawing.11">
              <p:embed/>
            </p:oleObj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76600" y="5661025"/>
            <a:ext cx="5867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2400" b="1" kern="0" dirty="0">
                <a:latin typeface="+mj-lt"/>
                <a:ea typeface="宋体" pitchFamily="2" charset="-122"/>
                <a:cs typeface="+mj-cs"/>
              </a:rPr>
              <a:t>Satellite Based Data Broadcast System</a:t>
            </a:r>
            <a:endParaRPr lang="zh-CN" altLang="en-US" sz="2400" b="1" kern="0" dirty="0">
              <a:latin typeface="+mj-lt"/>
              <a:ea typeface="宋体" pitchFamily="2" charset="-122"/>
              <a:cs typeface="+mj-cs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93626"/>
          </a:xfrm>
        </p:spPr>
        <p:txBody>
          <a:bodyPr>
            <a:normAutofit/>
          </a:bodyPr>
          <a:lstStyle/>
          <a:p>
            <a:pPr marL="446088" indent="-446088" eaLnBrk="1" hangingPunct="1">
              <a:defRPr/>
            </a:pPr>
            <a:r>
              <a:rPr kumimoji="1" lang="en-US" altLang="zh-C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1  Satellite Data Service and Sharing in NSMC/CMA</a:t>
            </a:r>
            <a:endParaRPr lang="zh-CN" altLang="en-US" sz="2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畅">
  <a:themeElements>
    <a:clrScheme name="顶峰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流畅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畅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771</TotalTime>
  <Words>1138</Words>
  <Application>Microsoft Office PowerPoint</Application>
  <PresentationFormat>全屏显示(4:3)</PresentationFormat>
  <Paragraphs>223</Paragraphs>
  <Slides>27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9" baseType="lpstr">
      <vt:lpstr>流畅</vt:lpstr>
      <vt:lpstr>Visio</vt:lpstr>
      <vt:lpstr>Satellite data Sharing and Service in NSMC/ CMA</vt:lpstr>
      <vt:lpstr>Satellite Data Sharing and Service</vt:lpstr>
      <vt:lpstr>Satellite Data Sharing and Service</vt:lpstr>
      <vt:lpstr>1 Satellite Data Resource in NSMC</vt:lpstr>
      <vt:lpstr>1  Satellite Data Service and Sharing in  NSMC/CMA</vt:lpstr>
      <vt:lpstr>幻灯片 6</vt:lpstr>
      <vt:lpstr>1  Satellite Data Service and Sharing in NSMC/CMA</vt:lpstr>
      <vt:lpstr>1  Satellite Data Service and Sharing in NSMC/CMA</vt:lpstr>
      <vt:lpstr>1  Satellite Data Service and Sharing in NSMC/CMA</vt:lpstr>
      <vt:lpstr>1  Satellite Data Service and Sharing in  NSMC/CMA</vt:lpstr>
      <vt:lpstr>1  Satellite Data Service and Sharing in NSMC/CMA</vt:lpstr>
      <vt:lpstr>幻灯片 12</vt:lpstr>
      <vt:lpstr>Satellite Data Sharing and Service</vt:lpstr>
      <vt:lpstr>Satellite Data Sharing and Service</vt:lpstr>
      <vt:lpstr>2 Satellite data application tools</vt:lpstr>
      <vt:lpstr>2 Satellite data application tools</vt:lpstr>
      <vt:lpstr>2 Satellite data application tools</vt:lpstr>
      <vt:lpstr>SWAP-Surface observation data overlay the satellite image</vt:lpstr>
      <vt:lpstr>2 Satellite data application tools</vt:lpstr>
      <vt:lpstr>2 Satellite data application tools</vt:lpstr>
      <vt:lpstr>Satellite Data Sharing and Service</vt:lpstr>
      <vt:lpstr>Satellite Data Sharing and Service</vt:lpstr>
      <vt:lpstr>幻灯片 23</vt:lpstr>
      <vt:lpstr>幻灯片 24</vt:lpstr>
      <vt:lpstr>幻灯片 25</vt:lpstr>
      <vt:lpstr>幻灯片 26</vt:lpstr>
      <vt:lpstr>Thanks for your Attention</vt:lpstr>
    </vt:vector>
  </TitlesOfParts>
  <Company>NSMC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《气象卫星应用发展专项规划（2010-2015年）》 中期评估会</dc:title>
  <dc:creator>Administrator</dc:creator>
  <cp:lastModifiedBy>Liu Jian</cp:lastModifiedBy>
  <cp:revision>89</cp:revision>
  <dcterms:created xsi:type="dcterms:W3CDTF">2012-08-23T06:50:37Z</dcterms:created>
  <dcterms:modified xsi:type="dcterms:W3CDTF">2012-09-26T01:33:37Z</dcterms:modified>
</cp:coreProperties>
</file>