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5" r:id="rId4"/>
    <p:sldId id="276" r:id="rId5"/>
    <p:sldId id="263" r:id="rId6"/>
    <p:sldId id="278" r:id="rId7"/>
    <p:sldId id="266" r:id="rId8"/>
  </p:sldIdLst>
  <p:sldSz cx="10693400" cy="7561263"/>
  <p:notesSz cx="6858000" cy="9144000"/>
  <p:defaultTextStyle>
    <a:defPPr>
      <a:defRPr lang="ko-KR"/>
    </a:defPPr>
    <a:lvl1pPr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20700" indent="-63500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042988" indent="-128588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563688" indent="-192088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085975" indent="-257175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1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B0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6" autoAdjust="0"/>
    <p:restoredTop sz="94660"/>
  </p:normalViewPr>
  <p:slideViewPr>
    <p:cSldViewPr>
      <p:cViewPr varScale="1">
        <p:scale>
          <a:sx n="98" d="100"/>
          <a:sy n="98" d="100"/>
        </p:scale>
        <p:origin x="-96" y="-24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15E7EC0-E3B3-4DB0-B469-3DAE799F14DA}" type="datetimeFigureOut">
              <a:rPr lang="ko-KR" altLang="en-US"/>
              <a:pPr>
                <a:defRPr/>
              </a:pPr>
              <a:t>2012-10-07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3756AE5-F01D-4735-A2D7-3DBF4C852E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2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4" descr="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1764407"/>
            <a:ext cx="9089390" cy="2205257"/>
          </a:xfrm>
          <a:prstGeom prst="rect">
            <a:avLst/>
          </a:prstGeom>
        </p:spPr>
        <p:txBody>
          <a:bodyPr/>
          <a:lstStyle>
            <a:lvl1pPr>
              <a:defRPr sz="5400" baseline="0">
                <a:effectLst/>
                <a:latin typeface="Arial" pitchFamily="34" charset="0"/>
                <a:ea typeface="Arial Unicode MS" pitchFamily="50" charset="-127"/>
                <a:cs typeface="Arial" pitchFamily="34" charset="0"/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148" y="1188343"/>
            <a:ext cx="9937104" cy="583264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6A39-D6E4-425D-86EB-38E86A67CD49}" type="datetimeFigureOut">
              <a:rPr lang="ko-KR" altLang="en-US"/>
              <a:pPr>
                <a:defRPr/>
              </a:pPr>
              <a:t>2012-10-07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pic>
        <p:nvPicPr>
          <p:cNvPr id="7" name="그림 2" descr="PT2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3"/>
          <a:stretch/>
        </p:blipFill>
        <p:spPr bwMode="auto">
          <a:xfrm>
            <a:off x="0" y="-35793"/>
            <a:ext cx="10693400" cy="7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607353" y="7158696"/>
            <a:ext cx="1086048" cy="402567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F66F79-93AE-4102-B176-C409B3A6717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1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" y="7226958"/>
            <a:ext cx="3876358" cy="28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2476" y="1575248"/>
            <a:ext cx="8771991" cy="5179131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defRPr sz="2700"/>
            </a:lvl1pPr>
            <a:lvl2pPr>
              <a:lnSpc>
                <a:spcPct val="120000"/>
              </a:lnSpc>
              <a:buClr>
                <a:schemeClr val="accent2"/>
              </a:buClr>
              <a:defRPr sz="2300"/>
            </a:lvl2pPr>
            <a:lvl3pPr>
              <a:lnSpc>
                <a:spcPct val="120000"/>
              </a:lnSpc>
              <a:buClr>
                <a:schemeClr val="accent2"/>
              </a:buClr>
              <a:defRPr sz="2100"/>
            </a:lvl3pPr>
            <a:lvl4pPr>
              <a:lnSpc>
                <a:spcPct val="120000"/>
              </a:lnSpc>
              <a:buClr>
                <a:schemeClr val="accent2"/>
              </a:buClr>
              <a:defRPr sz="1800"/>
            </a:lvl4pPr>
            <a:lvl5pPr>
              <a:lnSpc>
                <a:spcPct val="120000"/>
              </a:lnSpc>
              <a:buClr>
                <a:schemeClr val="accent2"/>
              </a:buClr>
              <a:defRPr sz="1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472556"/>
            <a:ext cx="4310773" cy="799864"/>
          </a:xfrm>
          <a:prstGeom prst="rect">
            <a:avLst/>
          </a:prstGeom>
          <a:noFill/>
        </p:spPr>
        <p:txBody>
          <a:bodyPr lIns="104306" tIns="52153" rIns="104306" bIns="52153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9607353" y="7158696"/>
            <a:ext cx="1086048" cy="4025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B6D9-AD92-4F93-8FD4-2DEA766E2D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92572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0BF8-FECF-4570-AD7D-2347EBD6AFAC}" type="datetimeFigureOut">
              <a:rPr lang="ko-KR" altLang="en-US" smtClean="0"/>
              <a:t>2012-10-07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8320-8FBB-4036-A39D-3D12F36D66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89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EB1695-0637-4646-A9EF-38D1F8EBF4B6}" type="datetimeFigureOut">
              <a:rPr lang="ko-KR" altLang="en-US"/>
              <a:pPr>
                <a:defRPr/>
              </a:pPr>
              <a:t>2012-10-07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97850" y="7159626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DD8759-5327-4636-B001-CA968C3CEA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그림 2" descr="PT22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5"/>
          <a:stretch/>
        </p:blipFill>
        <p:spPr bwMode="auto">
          <a:xfrm>
            <a:off x="0" y="-35793"/>
            <a:ext cx="10693400" cy="7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1042988" rtl="0" eaLnBrk="0" fontAlgn="base" latinLnBrk="1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itchFamily="34" charset="0"/>
          <a:ea typeface="+mj-ea"/>
          <a:cs typeface="Verdana" pitchFamily="34" charset="0"/>
        </a:defRPr>
      </a:lvl1pPr>
      <a:lvl2pPr algn="ctr" defTabSz="1042988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1042988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1042988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1042988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90525" indent="-390525" algn="l" defTabSz="1042988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4" descr="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2284" y="2268463"/>
            <a:ext cx="753427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Y강B" pitchFamily="18" charset="-127"/>
                <a:cs typeface="Tahoma" pitchFamily="34" charset="0"/>
              </a:rPr>
              <a:t>KMA’s Training Activities</a:t>
            </a:r>
            <a:endParaRPr kumimoji="0" lang="ko-KR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HY강B" pitchFamily="18" charset="-127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346804"/>
            <a:ext cx="75342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 smtClean="0">
                <a:solidFill>
                  <a:schemeClr val="bg1"/>
                </a:solidFill>
                <a:latin typeface="Tahoma" pitchFamily="34" charset="0"/>
                <a:ea typeface="HY강B" pitchFamily="18" charset="-127"/>
                <a:cs typeface="Tahoma" pitchFamily="34" charset="0"/>
              </a:rPr>
              <a:t>Korea Meteorological Administration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 smtClean="0">
                <a:solidFill>
                  <a:schemeClr val="bg1"/>
                </a:solidFill>
                <a:latin typeface="Tahoma" pitchFamily="34" charset="0"/>
                <a:ea typeface="HY강B" pitchFamily="18" charset="-127"/>
                <a:cs typeface="Tahoma" pitchFamily="34" charset="0"/>
              </a:rPr>
              <a:t>National Meteorological Satellite Center</a:t>
            </a:r>
            <a:endParaRPr kumimoji="0" lang="ko-KR" altLang="en-US" sz="2800" dirty="0">
              <a:solidFill>
                <a:schemeClr val="bg1"/>
              </a:solidFill>
              <a:latin typeface="Tahoma" pitchFamily="34" charset="0"/>
              <a:ea typeface="HY강B" pitchFamily="18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38188" y="1116335"/>
            <a:ext cx="9145016" cy="59046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Expert training program for forecasters</a:t>
            </a:r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Satellite image analysis, remote sensing </a:t>
            </a:r>
            <a:r>
              <a:rPr lang="en-US" altLang="ko-KR" sz="2400" dirty="0" err="1" smtClean="0">
                <a:latin typeface="Arial" pitchFamily="34" charset="0"/>
                <a:ea typeface="+mj-ea"/>
                <a:cs typeface="Arial" pitchFamily="34" charset="0"/>
              </a:rPr>
              <a:t>etc</a:t>
            </a:r>
            <a:endParaRPr lang="ko-KR" alt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Operation </a:t>
            </a:r>
            <a:r>
              <a:rPr lang="en-US" altLang="ko-KR" sz="2800" dirty="0">
                <a:latin typeface="Arial" pitchFamily="34" charset="0"/>
                <a:ea typeface="+mj-ea"/>
                <a:cs typeface="Arial" pitchFamily="34" charset="0"/>
              </a:rPr>
              <a:t>of cyber lecture </a:t>
            </a: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course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Satellite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meteorology for KMA staff</a:t>
            </a:r>
            <a:endParaRPr lang="ko-KR" altLang="en-U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Specialized </a:t>
            </a:r>
            <a:r>
              <a:rPr lang="en-US" altLang="ko-KR" sz="2800" dirty="0">
                <a:latin typeface="Arial" pitchFamily="34" charset="0"/>
                <a:ea typeface="+mj-ea"/>
                <a:cs typeface="Arial" pitchFamily="34" charset="0"/>
              </a:rPr>
              <a:t>education on </a:t>
            </a: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Satellite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General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course on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Satellite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Satellite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image analysis for weather forecast</a:t>
            </a:r>
            <a:endParaRPr lang="ko-KR" altLang="en-US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Publishing </a:t>
            </a:r>
            <a:r>
              <a:rPr lang="en-US" altLang="ko-KR" sz="2800" dirty="0">
                <a:latin typeface="Arial" pitchFamily="34" charset="0"/>
                <a:ea typeface="+mj-ea"/>
                <a:cs typeface="Arial" pitchFamily="34" charset="0"/>
              </a:rPr>
              <a:t>the teaching </a:t>
            </a: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materials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Standardization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text for the level of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forecaster</a:t>
            </a: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spc="-114" dirty="0" smtClean="0">
                <a:latin typeface="Arial" pitchFamily="34" charset="0"/>
                <a:cs typeface="Arial" pitchFamily="34" charset="0"/>
              </a:rPr>
              <a:t>Domestic </a:t>
            </a:r>
            <a:r>
              <a:rPr lang="en-US" altLang="ko-KR" sz="2800" spc="-114" dirty="0">
                <a:latin typeface="Arial" pitchFamily="34" charset="0"/>
                <a:cs typeface="Arial" pitchFamily="34" charset="0"/>
              </a:rPr>
              <a:t>user group </a:t>
            </a:r>
            <a:r>
              <a:rPr lang="en-US" altLang="ko-KR" sz="2800" spc="-114" dirty="0" smtClean="0">
                <a:latin typeface="Arial" pitchFamily="34" charset="0"/>
                <a:cs typeface="Arial" pitchFamily="34" charset="0"/>
              </a:rPr>
              <a:t>workshop for </a:t>
            </a:r>
            <a:r>
              <a:rPr lang="en-US" altLang="ko-KR" sz="2800" spc="-114" dirty="0">
                <a:latin typeface="Arial" pitchFamily="34" charset="0"/>
                <a:cs typeface="Arial" pitchFamily="34" charset="0"/>
              </a:rPr>
              <a:t>COMS data </a:t>
            </a:r>
            <a:r>
              <a:rPr lang="en-US" altLang="ko-KR" sz="2800" spc="-114" dirty="0" smtClean="0">
                <a:latin typeface="Arial" pitchFamily="34" charset="0"/>
                <a:cs typeface="Arial" pitchFamily="34" charset="0"/>
              </a:rPr>
              <a:t>utilization since 2006</a:t>
            </a:r>
            <a:endParaRPr lang="en-US" altLang="ko-KR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ko-KR" altLang="en-US" sz="2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116" y="36215"/>
            <a:ext cx="9683468" cy="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04306" tIns="52153" rIns="104306" bIns="52153" anchor="ctr"/>
          <a:lstStyle/>
          <a:p>
            <a:pPr latinLnBrk="1">
              <a:defRPr/>
            </a:pP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Domestic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11870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2124" y="36215"/>
            <a:ext cx="9683468" cy="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04306" tIns="52153" rIns="104306" bIns="52153" anchor="ctr"/>
          <a:lstStyle/>
          <a:p>
            <a:pPr latinLnBrk="1">
              <a:defRPr/>
            </a:pP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Training </a:t>
            </a:r>
            <a:r>
              <a:rPr lang="en-US" altLang="ko-KR" sz="3900" b="1" spc="-11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Program(I</a:t>
            </a: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9700" y="1056981"/>
            <a:ext cx="9273183" cy="54522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Objectives</a:t>
            </a:r>
            <a:endParaRPr lang="en-US" altLang="ko-KR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Contribution </a:t>
            </a:r>
            <a:r>
              <a:rPr lang="en-US" altLang="ko-KR" sz="2200" dirty="0">
                <a:latin typeface="Arial" pitchFamily="34" charset="0"/>
                <a:cs typeface="Arial" pitchFamily="34" charset="0"/>
              </a:rPr>
              <a:t>to increase the use of COMS data for weather </a:t>
            </a: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forecast</a:t>
            </a:r>
            <a:endParaRPr lang="en-US" altLang="ko-KR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Contribution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to reduction of meteorological disasters obtaining satellite related technique and application</a:t>
            </a:r>
          </a:p>
          <a:p>
            <a:pPr marL="342900" indent="-3429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500" dirty="0" smtClean="0">
                <a:latin typeface="Arial" pitchFamily="34" charset="0"/>
                <a:ea typeface="+mj-ea"/>
                <a:cs typeface="Arial" pitchFamily="34" charset="0"/>
              </a:rPr>
              <a:t>Participants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Asian-Pacific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region countries</a:t>
            </a:r>
          </a:p>
          <a:p>
            <a:pPr marL="342900" indent="-3429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500" dirty="0" smtClean="0">
                <a:latin typeface="Arial" pitchFamily="34" charset="0"/>
                <a:ea typeface="+mj-ea"/>
                <a:cs typeface="Arial" pitchFamily="34" charset="0"/>
              </a:rPr>
              <a:t>Training courses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COMS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image data and products </a:t>
            </a:r>
            <a:endParaRPr lang="en-US" altLang="ko-KR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COMS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data processing system and </a:t>
            </a: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utilization</a:t>
            </a: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COMS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data service and user stations </a:t>
            </a:r>
            <a:endParaRPr lang="en-US" altLang="ko-KR" sz="2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2" indent="-504000">
              <a:lnSpc>
                <a:spcPts val="3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COMS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system, COMS program progress</a:t>
            </a:r>
          </a:p>
        </p:txBody>
      </p:sp>
    </p:spTree>
    <p:extLst>
      <p:ext uri="{BB962C8B-B14F-4D97-AF65-F5344CB8AC3E}">
        <p14:creationId xmlns:p14="http://schemas.microsoft.com/office/powerpoint/2010/main" val="258803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2124" y="36215"/>
            <a:ext cx="9683468" cy="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04306" tIns="52153" rIns="104306" bIns="52153" anchor="ctr"/>
          <a:lstStyle/>
          <a:p>
            <a:pPr latinLnBrk="1">
              <a:defRPr/>
            </a:pP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Training </a:t>
            </a:r>
            <a:r>
              <a:rPr lang="en-US" altLang="ko-KR" sz="3900" b="1" spc="-11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Program(II</a:t>
            </a: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96296" y="911271"/>
            <a:ext cx="9730924" cy="22212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marL="391146" indent="-391146">
              <a:lnSpc>
                <a:spcPts val="33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en-US" altLang="ko-KR" sz="2400" baseline="30000" dirty="0" smtClean="0"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: Sep. 2 - 17, 2007 (13 participants/Asia-Pacific 13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countries)</a:t>
            </a:r>
          </a:p>
          <a:p>
            <a:pPr marL="391146" indent="-391146">
              <a:lnSpc>
                <a:spcPts val="33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US" altLang="ko-KR" sz="2400" baseline="30000" dirty="0" smtClean="0">
                <a:latin typeface="Arial" pitchFamily="34" charset="0"/>
                <a:ea typeface="+mj-ea"/>
                <a:cs typeface="Arial" pitchFamily="34" charset="0"/>
              </a:rPr>
              <a:t>nd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: Sep. 18 - Oct. 9, 2008 (13 participants/12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countries)</a:t>
            </a:r>
          </a:p>
          <a:p>
            <a:pPr marL="391146" indent="-391146">
              <a:lnSpc>
                <a:spcPts val="33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lang="en-US" altLang="ko-KR" sz="2400" baseline="30000" dirty="0" smtClean="0">
                <a:latin typeface="Arial" pitchFamily="34" charset="0"/>
                <a:ea typeface="+mj-ea"/>
                <a:cs typeface="Arial" pitchFamily="34" charset="0"/>
              </a:rPr>
              <a:t>rd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: Sep. 3 – 24, 2009 (14 participants/14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countries)</a:t>
            </a:r>
          </a:p>
          <a:p>
            <a:pPr marL="391146" indent="-391146">
              <a:lnSpc>
                <a:spcPts val="33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en-US" altLang="ko-KR" sz="2400" baseline="30000" dirty="0" smtClean="0"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: Aug. 26 – Sep. 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18, </a:t>
            </a:r>
            <a:r>
              <a:rPr lang="en-US" altLang="ko-KR" sz="2400" dirty="0">
                <a:latin typeface="Arial" pitchFamily="34" charset="0"/>
                <a:ea typeface="+mj-ea"/>
                <a:cs typeface="Arial" pitchFamily="34" charset="0"/>
              </a:rPr>
              <a:t>2010 (19 participants/11 countries</a:t>
            </a:r>
            <a:r>
              <a:rPr lang="en-US" altLang="ko-KR" sz="2400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  <a:p>
            <a:pPr marL="391146" lvl="1" indent="-391146">
              <a:lnSpc>
                <a:spcPts val="33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en-US" altLang="ko-KR" sz="24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: Sep. 2 – Sep. 22, 2012 (19 participants/13 countries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28" y="3633496"/>
            <a:ext cx="4011589" cy="28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_x66177008" descr="EMB00000ad0bc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230" y="4517298"/>
            <a:ext cx="4026704" cy="27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87506" y="6129412"/>
            <a:ext cx="1017358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en-US" altLang="ko-KR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endParaRPr lang="ko-KR" altLang="en-US" sz="1800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425231" y="6917044"/>
            <a:ext cx="1019214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en-US" altLang="ko-KR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2008</a:t>
            </a:r>
            <a:endParaRPr lang="ko-KR" altLang="en-US" sz="1800" i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10" descr="크기변환_크기변환_DSCN06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905" y="3554103"/>
            <a:ext cx="3594566" cy="254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9778150" y="5751706"/>
            <a:ext cx="723610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en-US" altLang="ko-KR" sz="1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2009</a:t>
            </a:r>
            <a:endParaRPr lang="ko-KR" altLang="en-US" sz="18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2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34132" y="1044327"/>
            <a:ext cx="9684076" cy="58750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5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Support for COMS ground system and data processing system and </a:t>
            </a:r>
            <a:r>
              <a:rPr lang="en-US" altLang="ko-KR" sz="2800" b="1" dirty="0" smtClean="0">
                <a:latin typeface="Arial" pitchFamily="34" charset="0"/>
                <a:ea typeface="+mj-ea"/>
                <a:cs typeface="Arial" pitchFamily="34" charset="0"/>
              </a:rPr>
              <a:t>training</a:t>
            </a:r>
            <a:r>
              <a:rPr lang="en-US" altLang="ko-KR" sz="2800" dirty="0" smtClean="0">
                <a:latin typeface="Arial" pitchFamily="34" charset="0"/>
                <a:ea typeface="+mj-ea"/>
                <a:cs typeface="Arial" pitchFamily="34" charset="0"/>
              </a:rPr>
              <a:t> (2010-2012)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COMS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data </a:t>
            </a: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receiving and processing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for L2 </a:t>
            </a: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products</a:t>
            </a:r>
            <a:endParaRPr lang="en-US" altLang="ko-K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Modification </a:t>
            </a:r>
            <a:r>
              <a:rPr lang="en-US" altLang="ko-KR" sz="2200" dirty="0">
                <a:latin typeface="Arial" pitchFamily="34" charset="0"/>
                <a:ea typeface="+mj-ea"/>
                <a:cs typeface="Arial" pitchFamily="34" charset="0"/>
              </a:rPr>
              <a:t>of the algorithm and application via off-line and </a:t>
            </a:r>
            <a:r>
              <a:rPr lang="en-US" altLang="ko-KR" sz="2200" dirty="0" smtClean="0">
                <a:latin typeface="Arial" pitchFamily="34" charset="0"/>
                <a:ea typeface="+mj-ea"/>
                <a:cs typeface="Arial" pitchFamily="34" charset="0"/>
              </a:rPr>
              <a:t>on-line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ko-KR" sz="2200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Off-line training </a:t>
            </a:r>
            <a:r>
              <a:rPr lang="en-US" altLang="ko-KR" sz="2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of H/W system and S/W algorithm </a:t>
            </a:r>
            <a:r>
              <a:rPr lang="en-US" altLang="ko-KR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(1</a:t>
            </a:r>
            <a:r>
              <a:rPr lang="en-US" altLang="ko-KR" sz="2200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st</a:t>
            </a:r>
            <a:r>
              <a:rPr lang="en-US" altLang="ko-KR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: 2011.11.20-12.3,  2</a:t>
            </a:r>
            <a:r>
              <a:rPr lang="en-US" altLang="ko-KR" sz="2200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nd</a:t>
            </a:r>
            <a:r>
              <a:rPr lang="en-US" altLang="ko-KR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: </a:t>
            </a:r>
            <a:r>
              <a:rPr lang="en-US" altLang="ko-KR" sz="2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2012.6.10-23</a:t>
            </a:r>
            <a:r>
              <a:rPr lang="en-US" altLang="ko-KR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)</a:t>
            </a:r>
            <a:endParaRPr lang="en-US" altLang="ko-KR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000" dirty="0" smtClean="0"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    </a:t>
            </a:r>
            <a:r>
              <a:rPr lang="en-US" altLang="ko-KR" sz="2000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i="1" dirty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 First country is </a:t>
            </a:r>
            <a:r>
              <a:rPr lang="en-US" altLang="ko-KR" sz="2000" i="1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Sri-Lanka, and </a:t>
            </a:r>
            <a:r>
              <a:rPr lang="en-US" altLang="ko-KR" sz="2000" i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Arial" pitchFamily="34" charset="0"/>
                <a:sym typeface="Wingdings" pitchFamily="2" charset="2"/>
              </a:rPr>
              <a:t>e</a:t>
            </a:r>
            <a:r>
              <a:rPr lang="en-US" altLang="ko-KR" sz="2000" i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xpand </a:t>
            </a:r>
            <a:r>
              <a:rPr lang="en-US" altLang="ko-KR" sz="2000" i="1" dirty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 Asia-Pacific </a:t>
            </a:r>
            <a:r>
              <a:rPr lang="en-US" altLang="ko-KR" sz="2000" i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countries </a:t>
            </a:r>
            <a:r>
              <a:rPr lang="en-US" altLang="ko-KR" sz="2000" i="1" dirty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such as Fiji, Philippines, etc. </a:t>
            </a:r>
            <a:endParaRPr lang="ko-KR" altLang="en-US" sz="2000" i="1" dirty="0">
              <a:solidFill>
                <a:srgbClr val="7030A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Contribution to WMO 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VLab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(2012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)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WMO </a:t>
            </a:r>
            <a:r>
              <a:rPr lang="en-US" altLang="ko-KR" sz="2200" dirty="0" err="1">
                <a:latin typeface="Arial" pitchFamily="34" charset="0"/>
                <a:ea typeface="굴림" pitchFamily="34" charset="-127"/>
                <a:cs typeface="Arial" pitchFamily="34" charset="0"/>
              </a:rPr>
              <a:t>VLab</a:t>
            </a:r>
            <a:r>
              <a:rPr lang="en-US" altLang="ko-KR" sz="2200" dirty="0">
                <a:latin typeface="Arial" pitchFamily="34" charset="0"/>
                <a:ea typeface="굴림" pitchFamily="34" charset="-127"/>
                <a:cs typeface="Arial" pitchFamily="34" charset="0"/>
              </a:rPr>
              <a:t> Technical Support Office as WMO Trust Fund</a:t>
            </a:r>
            <a:endParaRPr lang="en-US" altLang="ko-KR" sz="2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4152"/>
              </a:lnSpc>
              <a:buNone/>
            </a:pPr>
            <a:endParaRPr lang="en-US" altLang="ko-KR" sz="2500" b="1" i="1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2124" y="36215"/>
            <a:ext cx="9683468" cy="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04306" tIns="52153" rIns="104306" bIns="52153" anchor="ctr"/>
          <a:lstStyle/>
          <a:p>
            <a:pPr latinLnBrk="1">
              <a:defRPr/>
            </a:pPr>
            <a:r>
              <a:rPr lang="en-US" altLang="ko-KR" sz="3900" b="1" spc="-11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 and contribution</a:t>
            </a:r>
            <a:endParaRPr lang="en-US" altLang="ko-KR" sz="3900" b="1" spc="-114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116" y="144156"/>
            <a:ext cx="10105123" cy="1260211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dirty="0">
                <a:solidFill>
                  <a:schemeClr val="bg1"/>
                </a:solidFill>
              </a:rPr>
              <a:t>WMO-KMA RA II </a:t>
            </a:r>
            <a:r>
              <a:rPr lang="en-US" altLang="ko-KR" sz="3200" b="1" dirty="0" err="1">
                <a:solidFill>
                  <a:schemeClr val="bg1"/>
                </a:solidFill>
              </a:rPr>
              <a:t>VLab</a:t>
            </a:r>
            <a:r>
              <a:rPr lang="en-US" altLang="ko-KR" sz="3200" b="1" dirty="0">
                <a:solidFill>
                  <a:schemeClr val="bg1"/>
                </a:solidFill>
              </a:rPr>
              <a:t> High Profile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/>
            </a:r>
            <a:br>
              <a:rPr lang="en-US" altLang="ko-KR" sz="3200" b="1" dirty="0" smtClean="0">
                <a:solidFill>
                  <a:schemeClr val="bg1"/>
                </a:solidFill>
              </a:rPr>
            </a:br>
            <a:r>
              <a:rPr lang="en-US" altLang="ko-KR" sz="3200" b="1" dirty="0" smtClean="0"/>
              <a:t>Training </a:t>
            </a:r>
            <a:r>
              <a:rPr lang="en-US" altLang="ko-KR" sz="3200" b="1" dirty="0"/>
              <a:t>Event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976" y="1233999"/>
            <a:ext cx="9431448" cy="269064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Date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2012. 10. 4~6 (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3 days) / NMSC, KMA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325955" indent="-325955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Contents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WMO SP/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VLab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NPP &amp; Exercise, Real Time Weather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Interpreting Satellite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ImageryExercise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/Analysis, 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Satellite &amp; their Orbit, COMS Data/Products(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KMA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COMS Applications(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Nowcasting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/Tropical Storm),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Rainfall(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IPWG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)*, Data(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CMA/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ROSHYDROMET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JMA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EUMETSAT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)*</a:t>
            </a:r>
          </a:p>
          <a:p>
            <a:pPr marL="325955" indent="-325955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Lecturers : James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Purdom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Paul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Menzel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IPWG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CMA,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ROSHYDROMET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JMA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EUMETSAT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KMA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" y="3943901"/>
            <a:ext cx="9263029" cy="364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976" y="7252117"/>
            <a:ext cx="2273653" cy="351546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altLang="ko-KR" sz="1600" b="1" i="1" dirty="0">
                <a:latin typeface="Arial" pitchFamily="34" charset="0"/>
                <a:cs typeface="Arial" pitchFamily="34" charset="0"/>
              </a:rPr>
              <a:t>* On-Line Lecture </a:t>
            </a:r>
            <a:endParaRPr lang="ko-KR" alt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47667" y="1319721"/>
            <a:ext cx="9598967" cy="5091305"/>
          </a:xfrm>
          <a:prstGeom prst="rect">
            <a:avLst/>
          </a:prstGeom>
          <a:noFill/>
        </p:spPr>
        <p:txBody>
          <a:bodyPr wrap="square" lIns="104306" tIns="52153" rIns="104306" bIns="52153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up the dedicated web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pages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indent="-504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Share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the previous training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materials(Korean to English)</a:t>
            </a:r>
          </a:p>
          <a:p>
            <a:pPr lvl="2" indent="-504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Organize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the discussion on the training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activities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with 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the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COMS data 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Establishing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online learning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indent="-504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Utilize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the existing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methodology</a:t>
            </a:r>
          </a:p>
          <a:p>
            <a:pPr lvl="2" indent="-504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Utilizing/delivering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the contents provided by other 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CoEs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Cooperation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with 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indent="-5040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RAII Pilot Project, Asia/Oceania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Satellite User Groups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4132" y="36215"/>
            <a:ext cx="9683468" cy="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04306" tIns="52153" rIns="104306" bIns="52153" anchor="ctr"/>
          <a:lstStyle/>
          <a:p>
            <a:pPr latinLnBrk="1">
              <a:defRPr/>
            </a:pPr>
            <a:r>
              <a:rPr lang="en-US" altLang="ko-KR" sz="3900" b="1" spc="-11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Plan</a:t>
            </a:r>
          </a:p>
        </p:txBody>
      </p:sp>
    </p:spTree>
    <p:extLst>
      <p:ext uri="{BB962C8B-B14F-4D97-AF65-F5344CB8AC3E}">
        <p14:creationId xmlns:p14="http://schemas.microsoft.com/office/powerpoint/2010/main" val="23438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431</Words>
  <Application>Microsoft Office PowerPoint</Application>
  <PresentationFormat>사용자 지정</PresentationFormat>
  <Paragraphs>61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WMO-KMA RA II VLab High Profile  Training Event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kma</dc:creator>
  <cp:lastModifiedBy>Dohy</cp:lastModifiedBy>
  <cp:revision>109</cp:revision>
  <dcterms:created xsi:type="dcterms:W3CDTF">2011-02-16T05:28:27Z</dcterms:created>
  <dcterms:modified xsi:type="dcterms:W3CDTF">2012-10-07T10:28:11Z</dcterms:modified>
</cp:coreProperties>
</file>