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98" r:id="rId2"/>
    <p:sldId id="686" r:id="rId3"/>
    <p:sldId id="699" r:id="rId4"/>
    <p:sldId id="700" r:id="rId5"/>
    <p:sldId id="687" r:id="rId6"/>
    <p:sldId id="701" r:id="rId7"/>
    <p:sldId id="702" r:id="rId8"/>
    <p:sldId id="703" r:id="rId9"/>
    <p:sldId id="704" r:id="rId10"/>
    <p:sldId id="710" r:id="rId11"/>
    <p:sldId id="719" r:id="rId12"/>
    <p:sldId id="715" r:id="rId13"/>
    <p:sldId id="714" r:id="rId14"/>
    <p:sldId id="718" r:id="rId15"/>
    <p:sldId id="711" r:id="rId16"/>
    <p:sldId id="716" r:id="rId17"/>
    <p:sldId id="717" r:id="rId18"/>
    <p:sldId id="706" r:id="rId19"/>
    <p:sldId id="712" r:id="rId20"/>
    <p:sldId id="713" r:id="rId21"/>
    <p:sldId id="705" r:id="rId22"/>
    <p:sldId id="707" r:id="rId23"/>
    <p:sldId id="708" r:id="rId24"/>
    <p:sldId id="709" r:id="rId25"/>
  </p:sldIdLst>
  <p:sldSz cx="762635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11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22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33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44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5604" algn="l" defTabSz="7622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6725" algn="l" defTabSz="7622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7846" algn="l" defTabSz="7622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8967" algn="l" defTabSz="7622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18B0"/>
    <a:srgbClr val="222268"/>
    <a:srgbClr val="CECEEF"/>
    <a:srgbClr val="2A2A82"/>
    <a:srgbClr val="0E15A2"/>
    <a:srgbClr val="FF0000"/>
    <a:srgbClr val="FF3300"/>
    <a:srgbClr val="E3BBDE"/>
    <a:srgbClr val="800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4" autoAdjust="0"/>
    <p:restoredTop sz="86221" autoAdjust="0"/>
  </p:normalViewPr>
  <p:slideViewPr>
    <p:cSldViewPr snapToGrid="0">
      <p:cViewPr varScale="1">
        <p:scale>
          <a:sx n="63" d="100"/>
          <a:sy n="63" d="100"/>
        </p:scale>
        <p:origin x="-164" y="-68"/>
      </p:cViewPr>
      <p:guideLst>
        <p:guide orient="horz" pos="880"/>
        <p:guide pos="2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ED3FC2-261A-4D47-BCB1-F096AFAD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8112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6224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14336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5244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905604" algn="l" defTabSz="7622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6725" algn="l" defTabSz="7622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7846" algn="l" defTabSz="7622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8967" algn="l" defTabSz="76224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information that</a:t>
            </a:r>
            <a:r>
              <a:rPr lang="en-US" baseline="0" dirty="0" smtClean="0"/>
              <a:t> I am presenting </a:t>
            </a:r>
            <a:r>
              <a:rPr lang="en-US" baseline="0" dirty="0" smtClean="0"/>
              <a:t>is </a:t>
            </a:r>
            <a:r>
              <a:rPr lang="en-US" baseline="0" dirty="0" smtClean="0"/>
              <a:t>readily available – and I am pointing you to this link to get updated information should you need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3FC2-261A-4D47-BCB1-F096AFAD99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- geostationary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are in 2012, the next satellite won’t be launched until late 2015 or early 2016.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3FC2-261A-4D47-BCB1-F096AFAD99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Polar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3FC2-261A-4D47-BCB1-F096AFAD99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97930-9B82-4286-9A59-54DFD6F5448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5579" y="8688049"/>
            <a:ext cx="2972421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5" tIns="44857" rIns="89715" bIns="44857" anchor="b"/>
          <a:lstStyle/>
          <a:p>
            <a:pPr algn="r" defTabSz="895743" eaLnBrk="0" hangingPunct="0"/>
            <a:fld id="{789A985A-A053-4E1A-B41E-DF47F53930FB}" type="slidenum">
              <a:rPr lang="en-US" sz="1200">
                <a:latin typeface="Times" pitchFamily="18" charset="0"/>
              </a:rPr>
              <a:pPr algn="r" defTabSz="895743" eaLnBrk="0" hangingPunct="0"/>
              <a:t>5</a:t>
            </a:fld>
            <a:endParaRPr lang="en-US" sz="1200" dirty="0">
              <a:latin typeface="Times" pitchFamily="18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0588"/>
          </a:xfrm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4" y="4344025"/>
            <a:ext cx="5025473" cy="4114488"/>
          </a:xfrm>
          <a:noFill/>
          <a:ln/>
        </p:spPr>
        <p:txBody>
          <a:bodyPr lIns="89715" tIns="44857" rIns="89715" bIns="44857"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Non-operational missions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Organizanizing</a:t>
            </a:r>
            <a:r>
              <a:rPr lang="en-US" dirty="0" smtClean="0"/>
              <a:t>:</a:t>
            </a:r>
            <a:r>
              <a:rPr lang="en-US" baseline="0" dirty="0" smtClean="0"/>
              <a:t>  CIRA  </a:t>
            </a:r>
          </a:p>
          <a:p>
            <a:r>
              <a:rPr lang="en-US" baseline="0" dirty="0" smtClean="0"/>
              <a:t>Images for session:  CIRA</a:t>
            </a:r>
          </a:p>
          <a:p>
            <a:r>
              <a:rPr lang="en-US" baseline="0" dirty="0" smtClean="0"/>
              <a:t>Lead – Mike Davison; Active organizer participant: Kathy-Ann Cesar and </a:t>
            </a:r>
            <a:r>
              <a:rPr lang="en-US" baseline="0" dirty="0" err="1" smtClean="0"/>
              <a:t>Vilma</a:t>
            </a:r>
            <a:r>
              <a:rPr lang="en-US" baseline="0" dirty="0" smtClean="0"/>
              <a:t> Castro</a:t>
            </a:r>
          </a:p>
          <a:p>
            <a:r>
              <a:rPr lang="en-US" baseline="0" dirty="0" smtClean="0"/>
              <a:t>Recordings:  CIRA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3FC2-261A-4D47-BCB1-F096AFAD99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2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3FC2-261A-4D47-BCB1-F096AFAD997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976" y="1775355"/>
            <a:ext cx="6482398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953" y="3238500"/>
            <a:ext cx="533844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1121" indent="0" algn="ctr">
              <a:buNone/>
              <a:defRPr/>
            </a:lvl2pPr>
            <a:lvl3pPr marL="762242" indent="0" algn="ctr">
              <a:buNone/>
              <a:defRPr/>
            </a:lvl3pPr>
            <a:lvl4pPr marL="1143362" indent="0" algn="ctr">
              <a:buNone/>
              <a:defRPr/>
            </a:lvl4pPr>
            <a:lvl5pPr marL="1524483" indent="0" algn="ctr">
              <a:buNone/>
              <a:defRPr/>
            </a:lvl5pPr>
            <a:lvl6pPr marL="1905604" indent="0" algn="ctr">
              <a:buNone/>
              <a:defRPr/>
            </a:lvl6pPr>
            <a:lvl7pPr marL="2286725" indent="0" algn="ctr">
              <a:buNone/>
              <a:defRPr/>
            </a:lvl7pPr>
            <a:lvl8pPr marL="2667846" indent="0" algn="ctr">
              <a:buNone/>
              <a:defRPr/>
            </a:lvl8pPr>
            <a:lvl9pPr marL="304896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1734-1C84-446D-BA1C-D312EBC9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60A6-DC1A-43FD-B134-CB848E208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9104" y="228866"/>
            <a:ext cx="1715928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318" y="228866"/>
            <a:ext cx="502068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8C47-99EE-4B2F-B2AF-A14DA6A5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8" y="228865"/>
            <a:ext cx="6863715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318" y="1333500"/>
            <a:ext cx="3368304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6728" y="1333500"/>
            <a:ext cx="3368304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294D-0F19-488F-9F3D-9FE0D5AC1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8" y="228865"/>
            <a:ext cx="6863715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318" y="1333500"/>
            <a:ext cx="6863715" cy="3771636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FE65-2C58-4EF1-B38A-2CCFE9F69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5948-7705-47EE-A8DB-54F783715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29" y="3672417"/>
            <a:ext cx="6482398" cy="113506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29" y="2422262"/>
            <a:ext cx="6482398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81121" indent="0">
              <a:buNone/>
              <a:defRPr sz="1500"/>
            </a:lvl2pPr>
            <a:lvl3pPr marL="762242" indent="0">
              <a:buNone/>
              <a:defRPr sz="1300"/>
            </a:lvl3pPr>
            <a:lvl4pPr marL="1143362" indent="0">
              <a:buNone/>
              <a:defRPr sz="1200"/>
            </a:lvl4pPr>
            <a:lvl5pPr marL="1524483" indent="0">
              <a:buNone/>
              <a:defRPr sz="1200"/>
            </a:lvl5pPr>
            <a:lvl6pPr marL="1905604" indent="0">
              <a:buNone/>
              <a:defRPr sz="1200"/>
            </a:lvl6pPr>
            <a:lvl7pPr marL="2286725" indent="0">
              <a:buNone/>
              <a:defRPr sz="1200"/>
            </a:lvl7pPr>
            <a:lvl8pPr marL="2667846" indent="0">
              <a:buNone/>
              <a:defRPr sz="1200"/>
            </a:lvl8pPr>
            <a:lvl9pPr marL="304896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2573-C4E6-4060-BE18-F4C3D4D91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318" y="1333500"/>
            <a:ext cx="3368304" cy="377163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6728" y="1333500"/>
            <a:ext cx="3368304" cy="377163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318" y="1279261"/>
            <a:ext cx="3369629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121" indent="0">
              <a:buNone/>
              <a:defRPr sz="1600" b="1"/>
            </a:lvl2pPr>
            <a:lvl3pPr marL="762242" indent="0">
              <a:buNone/>
              <a:defRPr sz="1500" b="1"/>
            </a:lvl3pPr>
            <a:lvl4pPr marL="1143362" indent="0">
              <a:buNone/>
              <a:defRPr sz="1300" b="1"/>
            </a:lvl4pPr>
            <a:lvl5pPr marL="1524483" indent="0">
              <a:buNone/>
              <a:defRPr sz="1300" b="1"/>
            </a:lvl5pPr>
            <a:lvl6pPr marL="1905604" indent="0">
              <a:buNone/>
              <a:defRPr sz="1300" b="1"/>
            </a:lvl6pPr>
            <a:lvl7pPr marL="2286725" indent="0">
              <a:buNone/>
              <a:defRPr sz="1300" b="1"/>
            </a:lvl7pPr>
            <a:lvl8pPr marL="2667846" indent="0">
              <a:buNone/>
              <a:defRPr sz="1300" b="1"/>
            </a:lvl8pPr>
            <a:lvl9pPr marL="304896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318" y="1812396"/>
            <a:ext cx="3369629" cy="329274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4080" y="1279261"/>
            <a:ext cx="337095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121" indent="0">
              <a:buNone/>
              <a:defRPr sz="1600" b="1"/>
            </a:lvl2pPr>
            <a:lvl3pPr marL="762242" indent="0">
              <a:buNone/>
              <a:defRPr sz="1500" b="1"/>
            </a:lvl3pPr>
            <a:lvl4pPr marL="1143362" indent="0">
              <a:buNone/>
              <a:defRPr sz="1300" b="1"/>
            </a:lvl4pPr>
            <a:lvl5pPr marL="1524483" indent="0">
              <a:buNone/>
              <a:defRPr sz="1300" b="1"/>
            </a:lvl5pPr>
            <a:lvl6pPr marL="1905604" indent="0">
              <a:buNone/>
              <a:defRPr sz="1300" b="1"/>
            </a:lvl6pPr>
            <a:lvl7pPr marL="2286725" indent="0">
              <a:buNone/>
              <a:defRPr sz="1300" b="1"/>
            </a:lvl7pPr>
            <a:lvl8pPr marL="2667846" indent="0">
              <a:buNone/>
              <a:defRPr sz="1300" b="1"/>
            </a:lvl8pPr>
            <a:lvl9pPr marL="304896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4080" y="1812396"/>
            <a:ext cx="3370953" cy="329274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B2F-B044-4330-B226-A072D620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7464-508F-444A-8F4B-8A78073F6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0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8" y="227541"/>
            <a:ext cx="2509017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691" y="227542"/>
            <a:ext cx="4263341" cy="487759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318" y="1195917"/>
            <a:ext cx="2509017" cy="3909220"/>
          </a:xfrm>
        </p:spPr>
        <p:txBody>
          <a:bodyPr/>
          <a:lstStyle>
            <a:lvl1pPr marL="0" indent="0">
              <a:buNone/>
              <a:defRPr sz="1200"/>
            </a:lvl1pPr>
            <a:lvl2pPr marL="381121" indent="0">
              <a:buNone/>
              <a:defRPr sz="1000"/>
            </a:lvl2pPr>
            <a:lvl3pPr marL="762242" indent="0">
              <a:buNone/>
              <a:defRPr sz="900"/>
            </a:lvl3pPr>
            <a:lvl4pPr marL="1143362" indent="0">
              <a:buNone/>
              <a:defRPr sz="800"/>
            </a:lvl4pPr>
            <a:lvl5pPr marL="1524483" indent="0">
              <a:buNone/>
              <a:defRPr sz="800"/>
            </a:lvl5pPr>
            <a:lvl6pPr marL="1905604" indent="0">
              <a:buNone/>
              <a:defRPr sz="800"/>
            </a:lvl6pPr>
            <a:lvl7pPr marL="2286725" indent="0">
              <a:buNone/>
              <a:defRPr sz="800"/>
            </a:lvl7pPr>
            <a:lvl8pPr marL="2667846" indent="0">
              <a:buNone/>
              <a:defRPr sz="800"/>
            </a:lvl8pPr>
            <a:lvl9pPr marL="30489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25A8-12A8-4E9E-9D10-6B1464DB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818" y="4000500"/>
            <a:ext cx="457581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4818" y="510646"/>
            <a:ext cx="4575810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1121" indent="0">
              <a:buNone/>
              <a:defRPr sz="2300"/>
            </a:lvl2pPr>
            <a:lvl3pPr marL="762242" indent="0">
              <a:buNone/>
              <a:defRPr sz="2000"/>
            </a:lvl3pPr>
            <a:lvl4pPr marL="1143362" indent="0">
              <a:buNone/>
              <a:defRPr sz="1600"/>
            </a:lvl4pPr>
            <a:lvl5pPr marL="1524483" indent="0">
              <a:buNone/>
              <a:defRPr sz="1600"/>
            </a:lvl5pPr>
            <a:lvl6pPr marL="1905604" indent="0">
              <a:buNone/>
              <a:defRPr sz="1600"/>
            </a:lvl6pPr>
            <a:lvl7pPr marL="2286725" indent="0">
              <a:buNone/>
              <a:defRPr sz="1600"/>
            </a:lvl7pPr>
            <a:lvl8pPr marL="2667846" indent="0">
              <a:buNone/>
              <a:defRPr sz="1600"/>
            </a:lvl8pPr>
            <a:lvl9pPr marL="3048967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4818" y="4472782"/>
            <a:ext cx="4575810" cy="670718"/>
          </a:xfrm>
        </p:spPr>
        <p:txBody>
          <a:bodyPr/>
          <a:lstStyle>
            <a:lvl1pPr marL="0" indent="0">
              <a:buNone/>
              <a:defRPr sz="1200"/>
            </a:lvl1pPr>
            <a:lvl2pPr marL="381121" indent="0">
              <a:buNone/>
              <a:defRPr sz="1000"/>
            </a:lvl2pPr>
            <a:lvl3pPr marL="762242" indent="0">
              <a:buNone/>
              <a:defRPr sz="900"/>
            </a:lvl3pPr>
            <a:lvl4pPr marL="1143362" indent="0">
              <a:buNone/>
              <a:defRPr sz="800"/>
            </a:lvl4pPr>
            <a:lvl5pPr marL="1524483" indent="0">
              <a:buNone/>
              <a:defRPr sz="800"/>
            </a:lvl5pPr>
            <a:lvl6pPr marL="1905604" indent="0">
              <a:buNone/>
              <a:defRPr sz="800"/>
            </a:lvl6pPr>
            <a:lvl7pPr marL="2286725" indent="0">
              <a:buNone/>
              <a:defRPr sz="800"/>
            </a:lvl7pPr>
            <a:lvl8pPr marL="2667846" indent="0">
              <a:buNone/>
              <a:defRPr sz="800"/>
            </a:lvl8pPr>
            <a:lvl9pPr marL="30489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2399-DD87-4B61-974E-BE579B93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318" y="228865"/>
            <a:ext cx="686371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24" tIns="38112" rIns="76224" bIns="381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318" y="1333500"/>
            <a:ext cx="6863715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24" tIns="38112" rIns="76224" bIns="38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318" y="5204354"/>
            <a:ext cx="177948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24" tIns="38112" rIns="76224" bIns="381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5670" y="5204354"/>
            <a:ext cx="241501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24" tIns="38112" rIns="76224" bIns="381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65551" y="5204354"/>
            <a:ext cx="177948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24" tIns="38112" rIns="76224" bIns="381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6D9A22-6F8E-49B0-B7E9-48A8EC3A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5pPr>
      <a:lvl6pPr marL="381121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6pPr>
      <a:lvl7pPr marL="762242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7pPr>
      <a:lvl8pPr marL="1143362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8pPr>
      <a:lvl9pPr marL="1524483" algn="ctr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</a:defRPr>
      </a:lvl9pPr>
    </p:titleStyle>
    <p:bodyStyle>
      <a:lvl1pPr marL="285841" indent="-285841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19321" indent="-23820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952802" indent="-19056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922" indent="-19056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15043" indent="-19056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96164" indent="-1905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77285" indent="-1905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8406" indent="-1905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239527" indent="-1905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121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242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362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483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604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725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846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967" algn="l" defTabSz="7622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d.ucar.edu/esrc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dis.noaa.gov/SatInforma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eather.msfc.nasa.gov/sport/training/" TargetMode="External"/><Relationship Id="rId13" Type="http://schemas.openxmlformats.org/officeDocument/2006/relationships/image" Target="../media/image14.jpg"/><Relationship Id="rId3" Type="http://schemas.openxmlformats.org/officeDocument/2006/relationships/hyperlink" Target="http://www.goes-r.gov/users/proving-ground.html" TargetMode="External"/><Relationship Id="rId7" Type="http://schemas.openxmlformats.org/officeDocument/2006/relationships/hyperlink" Target="http://www.meted.ucar.edu/" TargetMode="External"/><Relationship Id="rId12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mmb.cira.colostate.edu/training/shymet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rammb.cira.colostate.edu/visit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nws.noaa.gov/training/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esdis.noaa.gov/FlyoutSchedul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esdis.noaa.gov/FlyoutSchedul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asa.gov/missions/current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rammb.cira.colostate.edu/vla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.cira.colostate.edu/vla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.cira.colostate.edu/training/rmtc/fg_recording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8" y="1685180"/>
            <a:ext cx="7149035" cy="377163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NOAA/USA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contributions </a:t>
            </a: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Presented by:  Bernie Connell (CIRA)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the period:  September 2011 to August 2012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Includes contributions from:</a:t>
            </a:r>
          </a:p>
          <a:p>
            <a:pPr marL="0" indent="0" defTabSz="457200">
              <a:spcBef>
                <a:spcPts val="20"/>
              </a:spcBef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National Weather Service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(NWS) Training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Division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Cooperative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Institute for Research in the Atmosphere (CIRA)</a:t>
            </a:r>
          </a:p>
          <a:p>
            <a:pPr marL="0" indent="0" defTabSz="45720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NWS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Hydrometeorological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Prediction Center (HPC) / International Desks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University Corporation for Atmospheric Research (UCAR) COMET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UCAR at NWS International Activities (IA) Office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80010" y="6366"/>
            <a:ext cx="6539988" cy="157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</a:rPr>
              <a:t>Virtual Laboratory Management Group</a:t>
            </a:r>
            <a:br>
              <a:rPr lang="en-US" sz="1800" dirty="0" smtClean="0">
                <a:solidFill>
                  <a:srgbClr val="0070C0"/>
                </a:solidFill>
                <a:latin typeface="Arial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</a:rPr>
              <a:t>Sixth Meeting - VLMG-6</a:t>
            </a:r>
            <a:br>
              <a:rPr lang="en-US" sz="1800" dirty="0" smtClean="0">
                <a:solidFill>
                  <a:srgbClr val="0070C0"/>
                </a:solidFill>
                <a:latin typeface="Arial" pitchFamily="34" charset="0"/>
              </a:rPr>
            </a:br>
            <a:r>
              <a:rPr lang="en-US" sz="1800" dirty="0" smtClean="0">
                <a:solidFill>
                  <a:srgbClr val="595959"/>
                </a:solidFill>
                <a:latin typeface="Arial" pitchFamily="34" charset="0"/>
              </a:rPr>
              <a:t>São José dos Campos, Brazil – 8 to 11 October 2012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4" y="274205"/>
            <a:ext cx="1262370" cy="9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8" y="319297"/>
            <a:ext cx="7335296" cy="952500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Lecture and RFG support to training activities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8" y="1182780"/>
            <a:ext cx="6863715" cy="2957162"/>
          </a:xfrm>
        </p:spPr>
        <p:txBody>
          <a:bodyPr/>
          <a:lstStyle/>
          <a:p>
            <a:r>
              <a:rPr lang="en-US" sz="2000" dirty="0"/>
              <a:t>WMO Regional Training Seminar for National Instructors of RA III and RA </a:t>
            </a:r>
            <a:r>
              <a:rPr lang="en-US" sz="2000" dirty="0" smtClean="0"/>
              <a:t>IV (Aug. 2012)</a:t>
            </a:r>
          </a:p>
          <a:p>
            <a:r>
              <a:rPr lang="en-US" sz="2000" dirty="0"/>
              <a:t>Workshop on Numerical Weather Prediction and </a:t>
            </a:r>
            <a:r>
              <a:rPr lang="en-US" sz="2000" dirty="0" smtClean="0"/>
              <a:t>Forecasting (June 2012)</a:t>
            </a:r>
          </a:p>
          <a:p>
            <a:r>
              <a:rPr lang="en-US" sz="2000" dirty="0" smtClean="0"/>
              <a:t>Caribbean Aviation Week (May 2012)</a:t>
            </a:r>
          </a:p>
          <a:p>
            <a:r>
              <a:rPr lang="en-US" sz="2000" dirty="0"/>
              <a:t>Training on EMWIN and </a:t>
            </a:r>
            <a:r>
              <a:rPr lang="en-US" sz="2000" dirty="0" err="1"/>
              <a:t>GEONETCast</a:t>
            </a:r>
            <a:r>
              <a:rPr lang="en-US" sz="2000" dirty="0"/>
              <a:t> </a:t>
            </a:r>
            <a:r>
              <a:rPr lang="en-US" sz="2000" dirty="0" smtClean="0"/>
              <a:t>systems (April 2012)</a:t>
            </a:r>
          </a:p>
          <a:p>
            <a:r>
              <a:rPr lang="en-US" sz="2000" dirty="0" smtClean="0"/>
              <a:t>Dust and Ash Week (Oct. 2011)</a:t>
            </a:r>
          </a:p>
          <a:p>
            <a:r>
              <a:rPr lang="en-US" sz="2000" dirty="0"/>
              <a:t>Aeronautical Continuing Professional Developing </a:t>
            </a:r>
            <a:r>
              <a:rPr lang="en-US" sz="2000" dirty="0" smtClean="0"/>
              <a:t>Course (Sept. </a:t>
            </a:r>
            <a:r>
              <a:rPr lang="en-US" sz="2000" dirty="0"/>
              <a:t>2011 – May 2012 and </a:t>
            </a:r>
            <a:r>
              <a:rPr lang="en-US" sz="2000" dirty="0" smtClean="0"/>
              <a:t>Sept. </a:t>
            </a:r>
            <a:r>
              <a:rPr lang="en-US" sz="2000" dirty="0"/>
              <a:t>2012 - May </a:t>
            </a:r>
            <a:r>
              <a:rPr lang="en-US" sz="2000" dirty="0" smtClean="0"/>
              <a:t>2013</a:t>
            </a:r>
          </a:p>
          <a:p>
            <a:r>
              <a:rPr lang="en-US" sz="2000" dirty="0"/>
              <a:t>Training on the Central America Flash Flood Guidance </a:t>
            </a:r>
            <a:r>
              <a:rPr lang="en-US" sz="2000" dirty="0" smtClean="0"/>
              <a:t>System (Sept. 2011</a:t>
            </a:r>
          </a:p>
          <a:p>
            <a:endParaRPr lang="en-US" sz="2000" dirty="0" smtClean="0"/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5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8" y="319297"/>
            <a:ext cx="6863715" cy="952500"/>
          </a:xfrm>
        </p:spPr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WMO Regional Training Seminar for National Instructors of RA III and RA IV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Lima, Peru,    6 – 17 August 2012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8" y="1785660"/>
            <a:ext cx="6863715" cy="2957162"/>
          </a:xfrm>
        </p:spPr>
        <p:txBody>
          <a:bodyPr/>
          <a:lstStyle/>
          <a:p>
            <a:r>
              <a:rPr lang="en-US" sz="2400" dirty="0" smtClean="0"/>
              <a:t>Mike Davison, NOAA/HPC/NCEP, presented lecture/session on:</a:t>
            </a:r>
          </a:p>
          <a:p>
            <a:pPr lvl="1"/>
            <a:r>
              <a:rPr lang="en-US" sz="2400" dirty="0" smtClean="0"/>
              <a:t>Capabilities and Limitations of Online Training</a:t>
            </a:r>
          </a:p>
          <a:p>
            <a:pPr lvl="1"/>
            <a:r>
              <a:rPr lang="en-US" sz="2400" dirty="0" err="1" smtClean="0"/>
              <a:t>VISITview</a:t>
            </a:r>
            <a:r>
              <a:rPr lang="en-US" sz="2400" dirty="0" smtClean="0"/>
              <a:t> demonstration</a:t>
            </a:r>
          </a:p>
          <a:p>
            <a:r>
              <a:rPr lang="en-US" sz="2400" dirty="0" smtClean="0"/>
              <a:t>Coordinated RFG Americas and Caribbean Session on 15 August</a:t>
            </a:r>
          </a:p>
          <a:p>
            <a:pPr marL="381121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1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8" y="329345"/>
            <a:ext cx="6863715" cy="9525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Workshop on Numerical Weather Prediction and Forecasting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Mexico City, Mexico  4-8 June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2012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8" y="1825852"/>
            <a:ext cx="6863715" cy="3539959"/>
          </a:xfrm>
        </p:spPr>
        <p:txBody>
          <a:bodyPr/>
          <a:lstStyle/>
          <a:p>
            <a:r>
              <a:rPr lang="en-US" sz="2200" dirty="0" smtClean="0"/>
              <a:t>Co-ordinated with </a:t>
            </a:r>
            <a:r>
              <a:rPr lang="en-US" sz="2200" dirty="0" err="1" smtClean="0"/>
              <a:t>Servicio</a:t>
            </a:r>
            <a:r>
              <a:rPr lang="en-US" sz="2200" dirty="0" smtClean="0"/>
              <a:t> </a:t>
            </a:r>
            <a:r>
              <a:rPr lang="en-US" sz="2200" dirty="0" err="1" smtClean="0"/>
              <a:t>Meteorologico</a:t>
            </a:r>
            <a:r>
              <a:rPr lang="en-US" sz="2200" dirty="0" smtClean="0"/>
              <a:t> </a:t>
            </a:r>
            <a:r>
              <a:rPr lang="en-US" sz="2200" dirty="0" err="1" smtClean="0"/>
              <a:t>Nacional</a:t>
            </a:r>
            <a:r>
              <a:rPr lang="en-US" sz="2200" dirty="0" smtClean="0"/>
              <a:t> de Mexico (SNM)</a:t>
            </a:r>
          </a:p>
          <a:p>
            <a:r>
              <a:rPr lang="en-US" sz="2200" dirty="0" smtClean="0"/>
              <a:t>Sponsored by US NWS, WMO, and SMN</a:t>
            </a:r>
            <a:endParaRPr lang="en-US" sz="2200" dirty="0" smtClean="0"/>
          </a:p>
          <a:p>
            <a:r>
              <a:rPr lang="en-US" sz="2200" dirty="0"/>
              <a:t>9 lectures and 7 </a:t>
            </a:r>
            <a:r>
              <a:rPr lang="en-US" sz="2200" dirty="0" smtClean="0"/>
              <a:t>exercises covering: Isentropic Surfaces, Upper Level Jets, Satellite Imagery Applications and development of quantitative precipitation forecasting techniques.</a:t>
            </a:r>
            <a:endParaRPr lang="en-US" sz="2200" dirty="0" smtClean="0"/>
          </a:p>
          <a:p>
            <a:r>
              <a:rPr lang="en-US" sz="2200" dirty="0" smtClean="0"/>
              <a:t>US contributors: Mike Davison and Jose </a:t>
            </a:r>
            <a:r>
              <a:rPr lang="en-US" sz="2200" dirty="0" err="1" smtClean="0"/>
              <a:t>Galvex</a:t>
            </a:r>
            <a:r>
              <a:rPr lang="en-US" sz="2200" dirty="0" smtClean="0"/>
              <a:t> (both HPC International Desks),  Rosario Alfaro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UCAR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at NWS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IA)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3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Caribbean Aviation Week: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000" dirty="0" smtClean="0"/>
              <a:t>30 April – 3 May 2012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Organizer: Kathy-Ann from CIMH Barbados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Mike Davison, NOAA/HPC/NCEP, presented 2 lectures:</a:t>
            </a:r>
          </a:p>
          <a:p>
            <a:pPr lvl="1"/>
            <a:r>
              <a:rPr lang="en-US" sz="2400" dirty="0" smtClean="0"/>
              <a:t>Fronts and Shear Lines</a:t>
            </a:r>
          </a:p>
          <a:p>
            <a:pPr lvl="1"/>
            <a:r>
              <a:rPr lang="en-US" sz="2400" dirty="0" smtClean="0"/>
              <a:t>Easterly Waves or TUTT induced </a:t>
            </a:r>
            <a:r>
              <a:rPr lang="en-US" sz="2400" dirty="0" err="1" smtClean="0"/>
              <a:t>Pertubations</a:t>
            </a:r>
            <a:r>
              <a:rPr lang="en-US" sz="2400" dirty="0" smtClean="0"/>
              <a:t>?</a:t>
            </a:r>
          </a:p>
          <a:p>
            <a:pPr marL="381121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Training on EMWIN and </a:t>
            </a:r>
            <a:r>
              <a:rPr lang="en-US" sz="3200" dirty="0" err="1" smtClean="0">
                <a:solidFill>
                  <a:srgbClr val="0070C0"/>
                </a:solidFill>
              </a:rPr>
              <a:t>GEONETCast</a:t>
            </a:r>
            <a:r>
              <a:rPr lang="en-US" sz="3200" dirty="0" smtClean="0">
                <a:solidFill>
                  <a:srgbClr val="0070C0"/>
                </a:solidFill>
              </a:rPr>
              <a:t> systems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000" dirty="0" smtClean="0"/>
              <a:t>April </a:t>
            </a:r>
            <a:r>
              <a:rPr lang="en-US" sz="3000" dirty="0" smtClean="0"/>
              <a:t>2012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Hosted by MARN, El Salvador</a:t>
            </a:r>
          </a:p>
          <a:p>
            <a:r>
              <a:rPr lang="en-US" sz="2400" dirty="0" smtClean="0"/>
              <a:t>Sponsored by NOAA/NWS</a:t>
            </a:r>
            <a:endParaRPr lang="en-US" sz="2400" dirty="0" smtClean="0"/>
          </a:p>
          <a:p>
            <a:r>
              <a:rPr lang="en-US" sz="2400" dirty="0" smtClean="0"/>
              <a:t>Presenters:  Kelly </a:t>
            </a:r>
            <a:r>
              <a:rPr lang="en-US" sz="2400" dirty="0" err="1" smtClean="0"/>
              <a:t>Sponberg</a:t>
            </a:r>
            <a:r>
              <a:rPr lang="en-US" sz="2400" dirty="0" smtClean="0"/>
              <a:t> and Rosario Alfaro (both UCAR at NWS IA)</a:t>
            </a:r>
          </a:p>
          <a:p>
            <a:r>
              <a:rPr lang="en-US" sz="2400" dirty="0" smtClean="0"/>
              <a:t>Audience:  Forecasters and technicians of MARN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2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Dust and Ash Week: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000" dirty="0" smtClean="0"/>
              <a:t>24-28 October 2011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EUMETSat</a:t>
            </a:r>
            <a:r>
              <a:rPr lang="en-US" sz="2400" dirty="0" smtClean="0"/>
              <a:t> organized the week</a:t>
            </a:r>
          </a:p>
          <a:p>
            <a:r>
              <a:rPr lang="en-US" sz="2400" dirty="0" smtClean="0"/>
              <a:t>Tom Lee, Naval Research Lab presented </a:t>
            </a:r>
          </a:p>
          <a:p>
            <a:pPr lvl="1"/>
            <a:r>
              <a:rPr lang="en-US" sz="2400" dirty="0" smtClean="0"/>
              <a:t>Dust detection – VIS/IR techniques</a:t>
            </a:r>
          </a:p>
          <a:p>
            <a:pPr marL="283464" indent="-283464"/>
            <a:r>
              <a:rPr lang="en-US" sz="2400" dirty="0" smtClean="0"/>
              <a:t>Bernie Connell, CIRA presented</a:t>
            </a:r>
          </a:p>
          <a:p>
            <a:pPr lvl="1"/>
            <a:r>
              <a:rPr lang="en-US" sz="2400" dirty="0"/>
              <a:t>Volcanic eruptions: introduction to remote sensing techniques for ash and SO</a:t>
            </a:r>
            <a:r>
              <a:rPr lang="en-US" sz="2400" baseline="-25000" dirty="0"/>
              <a:t>2</a:t>
            </a:r>
            <a:r>
              <a:rPr lang="en-US" sz="2400" dirty="0"/>
              <a:t> detection</a:t>
            </a:r>
            <a:endParaRPr lang="en-US" sz="2400" dirty="0" smtClean="0"/>
          </a:p>
          <a:p>
            <a:pPr marL="381121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5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22" y="228865"/>
            <a:ext cx="7264958" cy="9525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Aeronautical Continuing Professional Developing Course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Sept 2011 – May 2012 and Sept 2012 - May 2013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Organizer: Kathy-Ann from CIMH Barbados </a:t>
            </a:r>
          </a:p>
          <a:p>
            <a:r>
              <a:rPr lang="en-US" sz="2400" dirty="0" smtClean="0"/>
              <a:t>Recorded US modules/presentations:</a:t>
            </a:r>
          </a:p>
          <a:p>
            <a:pPr lvl="1"/>
            <a:r>
              <a:rPr lang="en-US" sz="2400" dirty="0" smtClean="0"/>
              <a:t>Basic Satellite Interpretation in the Tropics</a:t>
            </a:r>
          </a:p>
          <a:p>
            <a:pPr lvl="1"/>
            <a:r>
              <a:rPr lang="en-US" sz="2400" dirty="0" smtClean="0"/>
              <a:t>HPTE Lecture D: Convection</a:t>
            </a:r>
          </a:p>
          <a:p>
            <a:pPr lvl="1"/>
            <a:r>
              <a:rPr lang="en-US" sz="2400" dirty="0" smtClean="0"/>
              <a:t>Introduction to GOES-R</a:t>
            </a:r>
          </a:p>
          <a:p>
            <a:pPr marL="283464" indent="-283464"/>
            <a:r>
              <a:rPr lang="en-US" sz="2400" dirty="0" smtClean="0"/>
              <a:t>In 2012-2013, Moodle is being used through the COMET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489"/>
            <a:ext cx="7626350" cy="9525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Training on the Central America Flash Flood Guidance System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000" dirty="0" smtClean="0"/>
              <a:t>September </a:t>
            </a:r>
            <a:r>
              <a:rPr lang="en-US" sz="3000" dirty="0" smtClean="0"/>
              <a:t>2011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Hosted by </a:t>
            </a:r>
            <a:r>
              <a:rPr lang="en-US" sz="2000" dirty="0" err="1" smtClean="0"/>
              <a:t>Ministerio</a:t>
            </a:r>
            <a:r>
              <a:rPr lang="en-US" sz="2000" dirty="0" smtClean="0"/>
              <a:t> del </a:t>
            </a:r>
            <a:r>
              <a:rPr lang="en-US" sz="2000" dirty="0" err="1" smtClean="0"/>
              <a:t>Ambiente</a:t>
            </a:r>
            <a:r>
              <a:rPr lang="en-US" sz="2000" dirty="0" smtClean="0"/>
              <a:t> y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</a:t>
            </a:r>
            <a:r>
              <a:rPr lang="en-US" sz="2000" dirty="0" err="1" smtClean="0"/>
              <a:t>Naturales</a:t>
            </a:r>
            <a:r>
              <a:rPr lang="en-US" sz="2000" dirty="0" smtClean="0"/>
              <a:t> (MARN), El Salvador</a:t>
            </a:r>
          </a:p>
          <a:p>
            <a:r>
              <a:rPr lang="en-US" sz="2000" dirty="0" smtClean="0"/>
              <a:t>Sponsors:  Hydrological Research Center of San Diego and NOAA</a:t>
            </a:r>
            <a:endParaRPr lang="en-US" sz="2000" dirty="0" smtClean="0"/>
          </a:p>
          <a:p>
            <a:r>
              <a:rPr lang="en-US" sz="2000" dirty="0" smtClean="0"/>
              <a:t>US Presenters: </a:t>
            </a:r>
            <a:r>
              <a:rPr lang="en-US" sz="2000" dirty="0" err="1" smtClean="0"/>
              <a:t>Kosta</a:t>
            </a:r>
            <a:r>
              <a:rPr lang="en-US" sz="2000" dirty="0" smtClean="0"/>
              <a:t> </a:t>
            </a:r>
            <a:r>
              <a:rPr lang="en-US" sz="2000" dirty="0" err="1"/>
              <a:t>Georgakakos</a:t>
            </a:r>
            <a:r>
              <a:rPr lang="en-US" sz="2000" dirty="0"/>
              <a:t>, Theresa Carpenter, </a:t>
            </a:r>
            <a:r>
              <a:rPr lang="en-US" sz="2000" dirty="0" smtClean="0"/>
              <a:t>and Rochelle Graham (all HRC), and Rosario </a:t>
            </a:r>
            <a:r>
              <a:rPr lang="en-US" sz="2000" dirty="0"/>
              <a:t>Alfaro </a:t>
            </a:r>
            <a:r>
              <a:rPr lang="en-US" sz="2000" dirty="0" smtClean="0"/>
              <a:t>(UCAR at NWS IA)</a:t>
            </a:r>
          </a:p>
          <a:p>
            <a:r>
              <a:rPr lang="en-US" sz="2000" dirty="0" smtClean="0"/>
              <a:t>Audience: meteorologists and hydrologists.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New COMET </a:t>
            </a:r>
            <a:r>
              <a:rPr lang="en-US" sz="3000" dirty="0" err="1" smtClean="0">
                <a:solidFill>
                  <a:srgbClr val="0070C0"/>
                </a:solidFill>
              </a:rPr>
              <a:t>MetEd</a:t>
            </a:r>
            <a:r>
              <a:rPr lang="en-US" sz="3000" dirty="0" smtClean="0">
                <a:solidFill>
                  <a:srgbClr val="0070C0"/>
                </a:solidFill>
              </a:rPr>
              <a:t> Modules directly applicable to the International audience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3" y="1207990"/>
            <a:ext cx="6863715" cy="3771636"/>
          </a:xfrm>
        </p:spPr>
        <p:txBody>
          <a:bodyPr/>
          <a:lstStyle/>
          <a:p>
            <a:r>
              <a:rPr lang="en-US" sz="2200" dirty="0" smtClean="0"/>
              <a:t>Writing Effective TAFs in the Caribbean</a:t>
            </a:r>
          </a:p>
          <a:p>
            <a:r>
              <a:rPr lang="en-US" sz="2200" dirty="0" smtClean="0"/>
              <a:t>Tsunami Strike!  Caribbean Edition</a:t>
            </a:r>
          </a:p>
          <a:p>
            <a:r>
              <a:rPr lang="en-US" sz="2200" dirty="0" smtClean="0"/>
              <a:t>ASMET: 2009 Drought in East Africa</a:t>
            </a:r>
          </a:p>
          <a:p>
            <a:r>
              <a:rPr lang="en-US" sz="2200" dirty="0" smtClean="0"/>
              <a:t>ASMET: Flooding in West Africa</a:t>
            </a:r>
          </a:p>
          <a:p>
            <a:r>
              <a:rPr lang="en-US" sz="2200" dirty="0" smtClean="0"/>
              <a:t>Monitoring the Climate System with Satellites</a:t>
            </a:r>
          </a:p>
          <a:p>
            <a:r>
              <a:rPr lang="en-US" sz="2200" dirty="0" smtClean="0"/>
              <a:t>ASMET:  Satellite Precipitation Products for Hydrological Management in Southern Africa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ESRC </a:t>
            </a:r>
            <a:r>
              <a:rPr lang="en-US" sz="2400" dirty="0" smtClean="0">
                <a:solidFill>
                  <a:srgbClr val="0070C0"/>
                </a:solidFill>
              </a:rPr>
              <a:t>(in English, Spanish, French, Russian)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hlinkClick r:id="rId3"/>
              </a:rPr>
              <a:t>http://www.meted.ucar.edu/esrc/index.php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New Spanish translations 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of COMET </a:t>
            </a:r>
            <a:r>
              <a:rPr lang="en-US" sz="3000" dirty="0" err="1" smtClean="0">
                <a:solidFill>
                  <a:srgbClr val="0070C0"/>
                </a:solidFill>
              </a:rPr>
              <a:t>MetEd</a:t>
            </a:r>
            <a:r>
              <a:rPr lang="en-US" sz="3000" dirty="0" smtClean="0">
                <a:solidFill>
                  <a:srgbClr val="0070C0"/>
                </a:solidFill>
              </a:rPr>
              <a:t> Modules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1207990"/>
            <a:ext cx="7194620" cy="3771636"/>
          </a:xfrm>
        </p:spPr>
        <p:txBody>
          <a:bodyPr/>
          <a:lstStyle/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Ciclo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vida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olas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II: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propagación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dispersión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Fundamentos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radar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meteorológico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Tipos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olas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sus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características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Actualización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2012</a:t>
            </a: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Suomi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NPP: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nueva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generación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satélites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observación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ambiental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Impactos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clima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espacial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en la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aviación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clima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espacial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, 2a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edición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¡Tsunami a la vista!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Edición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del Caribe</a:t>
            </a: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Sistemas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gestión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calidad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implementación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servicios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meteorológicos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Cenizas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volcánicas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impactos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en la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aviación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, el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clima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operaciones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marítimas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y la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sociedad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Cenizas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volcánicas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Introducción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GOES-R: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beneficios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observación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ambiental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próxima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generación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satelital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Selección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canales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del GOES,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vers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. 2</a:t>
            </a:r>
          </a:p>
          <a:p>
            <a:pPr marL="0" indent="0"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1018B0"/>
            </a:gs>
            <a:gs pos="100000">
              <a:schemeClr val="accent2">
                <a:lumMod val="50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8538" y="1607344"/>
            <a:ext cx="4824040" cy="3464718"/>
          </a:xfrm>
          <a:prstGeom prst="rect">
            <a:avLst/>
          </a:prstGeom>
        </p:spPr>
        <p:txBody>
          <a:bodyPr lIns="76224" tIns="38112" rIns="76224" bIns="38112"/>
          <a:lstStyle/>
          <a:p>
            <a:pPr marL="285841" indent="-285841" defTabSz="76224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700" kern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" y="5108468"/>
            <a:ext cx="743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hlinkClick r:id="rId3"/>
              </a:rPr>
              <a:t>http://www.nesdis.noaa.gov/SatInformation.html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6952"/>
            <a:ext cx="6127750" cy="504825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5413662" y="4696691"/>
            <a:ext cx="457200" cy="274320"/>
          </a:xfrm>
          <a:prstGeom prst="leftArrow">
            <a:avLst>
              <a:gd name="adj1" fmla="val 27273"/>
              <a:gd name="adj2" fmla="val 50000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0119" y="443587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</a:p>
          <a:p>
            <a:r>
              <a:rPr lang="en-US" dirty="0" smtClean="0"/>
              <a:t>satellite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New Spanish translations 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of COMET </a:t>
            </a:r>
            <a:r>
              <a:rPr lang="en-US" sz="3000" dirty="0" err="1" smtClean="0">
                <a:solidFill>
                  <a:srgbClr val="0070C0"/>
                </a:solidFill>
              </a:rPr>
              <a:t>MetEd</a:t>
            </a:r>
            <a:r>
              <a:rPr lang="en-US" sz="3000" dirty="0" smtClean="0">
                <a:solidFill>
                  <a:srgbClr val="0070C0"/>
                </a:solidFill>
              </a:rPr>
              <a:t> Modules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207990"/>
            <a:ext cx="7415335" cy="3771636"/>
          </a:xfrm>
        </p:spPr>
        <p:txBody>
          <a:bodyPr/>
          <a:lstStyle/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Tsunami: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preparación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comunidad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2a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edición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Cenizas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volcánicas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Herramientas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observación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modelos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dispersión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Cenizas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volcánicas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Vulcanismo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versión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4: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Variabilidad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</a:t>
            </a: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versión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versión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Aplicaciones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percepción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remota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en los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trópicos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versión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5: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Distribución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humedad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precipitación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versión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8: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Ciclones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tropicales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meteorología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tropical,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versión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Capítulo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9: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Observaciones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análisis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predicción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Definición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mesoescala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Training Links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GOES-R </a:t>
            </a:r>
            <a:r>
              <a:rPr lang="en-US" sz="2000" dirty="0"/>
              <a:t>Proving Ground </a:t>
            </a:r>
            <a:endParaRPr lang="en-US" sz="2000" dirty="0" smtClean="0"/>
          </a:p>
          <a:p>
            <a:pPr marL="333480" lvl="1" indent="0">
              <a:buNone/>
            </a:pPr>
            <a:r>
              <a:rPr lang="en-US" sz="2000" dirty="0" smtClean="0">
                <a:hlinkClick r:id="rId3"/>
              </a:rPr>
              <a:t>http://www.goes-r.gov/users/proving-ground.html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NWS Training Portal</a:t>
            </a:r>
          </a:p>
          <a:p>
            <a:pPr marL="333480" lvl="1" indent="0">
              <a:buNone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://www.nws.noaa.gov/training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VISIT </a:t>
            </a:r>
            <a:r>
              <a:rPr lang="en-US" sz="2000" dirty="0"/>
              <a:t>- Virtual Institute for Satellite Integrated Training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rammb.cira.colostate.edu/visit/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SHyMet</a:t>
            </a:r>
            <a:r>
              <a:rPr lang="en-US" sz="2000" dirty="0" smtClean="0"/>
              <a:t> </a:t>
            </a:r>
            <a:r>
              <a:rPr lang="en-US" sz="2000" dirty="0"/>
              <a:t>– Satellite Hydrology and Meteorology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rammb.cira.colostate.edu/training/shymet/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COMET  </a:t>
            </a:r>
            <a:r>
              <a:rPr lang="en-US" sz="2000" dirty="0" err="1" smtClean="0"/>
              <a:t>MetEd</a:t>
            </a:r>
            <a:r>
              <a:rPr lang="en-US" sz="2000" dirty="0" smtClean="0"/>
              <a:t>        </a:t>
            </a:r>
            <a:r>
              <a:rPr lang="en-US" sz="2000" dirty="0">
                <a:hlinkClick r:id="rId7"/>
              </a:rPr>
              <a:t>http://www.meted.ucar.edu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SPoRT</a:t>
            </a:r>
            <a:r>
              <a:rPr lang="en-US" sz="2000" dirty="0" smtClean="0"/>
              <a:t> </a:t>
            </a:r>
            <a:r>
              <a:rPr lang="en-US" sz="2000" dirty="0"/>
              <a:t>– Short-term Prediction Research and Transition Center </a:t>
            </a:r>
            <a:r>
              <a:rPr lang="en-US" sz="2000" dirty="0" smtClean="0"/>
              <a:t>     </a:t>
            </a:r>
            <a:r>
              <a:rPr lang="en-US" sz="2000" dirty="0" smtClean="0">
                <a:hlinkClick r:id="rId8"/>
              </a:rPr>
              <a:t>http</a:t>
            </a:r>
            <a:r>
              <a:rPr lang="en-US" sz="2000" dirty="0">
                <a:hlinkClick r:id="rId8"/>
              </a:rPr>
              <a:t>://weather.msfc.nasa.gov/sport/training/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2" y="3482357"/>
            <a:ext cx="1131546" cy="66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45" y="3165663"/>
            <a:ext cx="1331941" cy="39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94" y="4049487"/>
            <a:ext cx="1216052" cy="539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20" y="5203650"/>
            <a:ext cx="15240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73" y="2120200"/>
            <a:ext cx="774721" cy="71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31" y="1095269"/>
            <a:ext cx="1130325" cy="7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Expected Challenges 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over the next three years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Preparations for GOES-R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reception </a:t>
            </a:r>
            <a:r>
              <a:rPr lang="en-US" dirty="0"/>
              <a:t>&amp; Display software</a:t>
            </a:r>
            <a:endParaRPr lang="en-US" dirty="0" smtClean="0"/>
          </a:p>
          <a:p>
            <a:pPr lvl="1"/>
            <a:r>
              <a:rPr lang="en-US" dirty="0" smtClean="0"/>
              <a:t>Adapting </a:t>
            </a:r>
            <a:r>
              <a:rPr lang="en-US" dirty="0" smtClean="0"/>
              <a:t>existing GOES-R training on new channels and products for the International community.</a:t>
            </a:r>
          </a:p>
          <a:p>
            <a:pPr lvl="1"/>
            <a:r>
              <a:rPr lang="en-US" dirty="0" smtClean="0"/>
              <a:t>Delivering GOES-R training to the International community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Adding International Component to Satellite Proving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VLab</a:t>
            </a:r>
            <a:r>
              <a:rPr lang="en-US" dirty="0" smtClean="0">
                <a:solidFill>
                  <a:srgbClr val="0070C0"/>
                </a:solidFill>
              </a:rPr>
              <a:t> TSO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GRRRRRREAT idea!  Wonderful support!</a:t>
            </a:r>
          </a:p>
          <a:p>
            <a:r>
              <a:rPr lang="en-US" dirty="0" smtClean="0"/>
              <a:t>What it took to get it going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Brazil, NOAA with CIRA, EUMETSAT and WMO Space </a:t>
            </a:r>
            <a:r>
              <a:rPr lang="en-US" dirty="0" err="1"/>
              <a:t>Programme</a:t>
            </a:r>
            <a:r>
              <a:rPr lang="en-US" dirty="0"/>
              <a:t> working together (to setup position using CIRA</a:t>
            </a:r>
            <a:r>
              <a:rPr lang="en-US" dirty="0" smtClean="0"/>
              <a:t>)!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/>
              <a:t>is necessary to keep it going…</a:t>
            </a:r>
          </a:p>
          <a:p>
            <a:pPr marL="381121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7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635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5754" y="5416062"/>
            <a:ext cx="5284177" cy="295466"/>
          </a:xfrm>
          <a:prstGeom prst="rect">
            <a:avLst/>
          </a:prstGeom>
          <a:solidFill>
            <a:schemeClr val="accent3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dirty="0" smtClean="0">
                <a:hlinkClick r:id="rId4"/>
              </a:rPr>
              <a:t>http://www.nesdis.noaa.gov/FlyoutSchedules.html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3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635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5754" y="5416062"/>
            <a:ext cx="5284177" cy="295466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dirty="0" smtClean="0">
                <a:hlinkClick r:id="rId4"/>
              </a:rPr>
              <a:t>http://www.nesdis.noaa.gov/FlyoutSchedules.html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8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4CEEC5-0B86-4ED3-99F2-F7DF24393F5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5392730" y="5253303"/>
            <a:ext cx="158882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234" tIns="38117" rIns="76234" bIns="38117"/>
          <a:lstStyle/>
          <a:p>
            <a:pPr algn="r" eaLnBrk="0" hangingPunct="0"/>
            <a:fld id="{9DD326BD-3BBB-40C1-9757-3207D0A6306A}" type="slidenum">
              <a:rPr lang="en-US" sz="1200"/>
              <a:pPr algn="r" eaLnBrk="0" hangingPunct="0"/>
              <a:t>5</a:t>
            </a:fld>
            <a:endParaRPr lang="en-US" sz="1200" dirty="0"/>
          </a:p>
        </p:txBody>
      </p:sp>
      <p:pic>
        <p:nvPicPr>
          <p:cNvPr id="32772" name="Picture 4" descr="Sat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7674" cy="57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87069" y="14925"/>
            <a:ext cx="5270807" cy="6309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6234" tIns="38117" rIns="76234" bIns="38117">
            <a:spAutoFit/>
          </a:bodyPr>
          <a:lstStyle/>
          <a:p>
            <a:r>
              <a:rPr lang="en-US" dirty="0"/>
              <a:t>Current NASA </a:t>
            </a:r>
            <a:r>
              <a:rPr lang="en-US" dirty="0" smtClean="0"/>
              <a:t>Missions</a:t>
            </a:r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www.nasa.gov/missions/current/index.html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03834" y="1398606"/>
            <a:ext cx="635529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  <a:alpha val="37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VLab</a:t>
            </a:r>
            <a:r>
              <a:rPr lang="en-US" dirty="0" smtClean="0">
                <a:solidFill>
                  <a:srgbClr val="0070C0"/>
                </a:solidFill>
              </a:rPr>
              <a:t>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9" y="1333500"/>
            <a:ext cx="6655976" cy="37716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Americas and Caribbean Monthly Focus Group (12 sessions) + CIMH </a:t>
            </a:r>
            <a:r>
              <a:rPr lang="en-US" sz="2200" dirty="0" smtClean="0"/>
              <a:t>(Barbados) led </a:t>
            </a:r>
            <a:r>
              <a:rPr lang="en-US" sz="2200" dirty="0" smtClean="0"/>
              <a:t>sessions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Contributions to Workshops and Training Events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US Training links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Environmental Science Resource Center (ESRC)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VLab</a:t>
            </a:r>
            <a:r>
              <a:rPr lang="en-US" sz="2200" dirty="0" smtClean="0"/>
              <a:t> TSO </a:t>
            </a:r>
            <a:r>
              <a:rPr lang="en-US" sz="2200" dirty="0" smtClean="0"/>
              <a:t>Support: funding and oversight for position via CIRA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385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3005"/>
            <a:ext cx="7315200" cy="952500"/>
          </a:xfrm>
        </p:spPr>
        <p:txBody>
          <a:bodyPr/>
          <a:lstStyle/>
          <a:p>
            <a:r>
              <a:rPr lang="en-US" sz="2600" dirty="0" smtClean="0">
                <a:solidFill>
                  <a:srgbClr val="0070C0"/>
                </a:solidFill>
              </a:rPr>
              <a:t>Americas and Caribbean Monthly Focus Group</a:t>
            </a:r>
            <a:br>
              <a:rPr lang="en-US" sz="2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CIRA-WMO </a:t>
            </a:r>
            <a:r>
              <a:rPr lang="en-US" sz="2000" dirty="0" err="1" smtClean="0">
                <a:solidFill>
                  <a:schemeClr val="tx1"/>
                </a:solidFill>
              </a:rPr>
              <a:t>VLab</a:t>
            </a:r>
            <a:r>
              <a:rPr lang="en-US" sz="2000" dirty="0" smtClean="0">
                <a:solidFill>
                  <a:srgbClr val="0070C0"/>
                </a:solidFill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http://rammb.cira.colostate.edu/vlab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1" y="1066836"/>
            <a:ext cx="6036415" cy="46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93005"/>
            <a:ext cx="7315200" cy="952500"/>
          </a:xfrm>
        </p:spPr>
        <p:txBody>
          <a:bodyPr/>
          <a:lstStyle/>
          <a:p>
            <a:r>
              <a:rPr lang="en-US" sz="2600" dirty="0" smtClean="0">
                <a:solidFill>
                  <a:srgbClr val="0070C0"/>
                </a:solidFill>
              </a:rPr>
              <a:t>Americas and Caribbean Monthly Focus Group</a:t>
            </a:r>
            <a:br>
              <a:rPr lang="en-US" sz="2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CIRA-WMO </a:t>
            </a:r>
            <a:r>
              <a:rPr lang="en-US" sz="2000" dirty="0" err="1" smtClean="0">
                <a:solidFill>
                  <a:schemeClr val="tx1"/>
                </a:solidFill>
              </a:rPr>
              <a:t>VLab</a:t>
            </a:r>
            <a:r>
              <a:rPr lang="en-US" sz="2000" dirty="0" smtClean="0">
                <a:solidFill>
                  <a:srgbClr val="0070C0"/>
                </a:solidFill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http://rammb.cira.colostate.edu/vlab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069848"/>
            <a:ext cx="6034286" cy="46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820555"/>
            <a:ext cx="5174123" cy="9525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Focus Group Recordings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8" y="1441080"/>
            <a:ext cx="6863715" cy="37716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2012: June - September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rammb.cira.colostate.edu/training/rmtc/fg_recording.asp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dirty="0" smtClean="0"/>
              <a:t>3 segments from each session were sent through </a:t>
            </a:r>
            <a:r>
              <a:rPr lang="en-US" sz="2600" dirty="0" err="1" smtClean="0"/>
              <a:t>GEONETCast</a:t>
            </a:r>
            <a:r>
              <a:rPr lang="en-US" sz="2600" dirty="0" smtClean="0"/>
              <a:t> Americas following the Aug. and Sept.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55948-7705-47EE-A8DB-54F7837159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97" y="101600"/>
            <a:ext cx="243205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83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25124</TotalTime>
  <Words>1150</Words>
  <Application>Microsoft Office PowerPoint</Application>
  <PresentationFormat>Custom</PresentationFormat>
  <Paragraphs>181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Virtual Laboratory Management Group Sixth Meeting - VLMG-6 São José dos Campos, Brazil – 8 to 11 October 2012</vt:lpstr>
      <vt:lpstr>PowerPoint Presentation</vt:lpstr>
      <vt:lpstr>PowerPoint Presentation</vt:lpstr>
      <vt:lpstr>PowerPoint Presentation</vt:lpstr>
      <vt:lpstr>PowerPoint Presentation</vt:lpstr>
      <vt:lpstr>VLab Activities</vt:lpstr>
      <vt:lpstr>Americas and Caribbean Monthly Focus Group CIRA-WMO VLab   http://rammb.cira.colostate.edu/vlab </vt:lpstr>
      <vt:lpstr>Americas and Caribbean Monthly Focus Group CIRA-WMO VLab   http://rammb.cira.colostate.edu/vlab </vt:lpstr>
      <vt:lpstr>Focus Group Recordings</vt:lpstr>
      <vt:lpstr>Lecture and RFG support to training activities</vt:lpstr>
      <vt:lpstr>WMO Regional Training Seminar for National Instructors of RA III and RA IV Lima, Peru,    6 – 17 August 2012</vt:lpstr>
      <vt:lpstr>Workshop on Numerical Weather Prediction and Forecasting Mexico City, Mexico  4-8 June 2012</vt:lpstr>
      <vt:lpstr>Caribbean Aviation Week: 30 April – 3 May 2012</vt:lpstr>
      <vt:lpstr>Training on EMWIN and GEONETCast systems April 2012</vt:lpstr>
      <vt:lpstr>Dust and Ash Week: 24-28 October 2011</vt:lpstr>
      <vt:lpstr>Aeronautical Continuing Professional Developing Course Sept 2011 – May 2012 and Sept 2012 - May 2013</vt:lpstr>
      <vt:lpstr>Training on the Central America Flash Flood Guidance System September 2011</vt:lpstr>
      <vt:lpstr>New COMET MetEd Modules directly applicable to the International audience</vt:lpstr>
      <vt:lpstr>New Spanish translations  of COMET MetEd Modules</vt:lpstr>
      <vt:lpstr>New Spanish translations  of COMET MetEd Modules</vt:lpstr>
      <vt:lpstr>Training Links</vt:lpstr>
      <vt:lpstr>Expected Challenges  over the next three years</vt:lpstr>
      <vt:lpstr>VLab TSO 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tims</dc:creator>
  <cp:lastModifiedBy>Bernie</cp:lastModifiedBy>
  <cp:revision>1967</cp:revision>
  <dcterms:created xsi:type="dcterms:W3CDTF">2008-01-11T22:43:29Z</dcterms:created>
  <dcterms:modified xsi:type="dcterms:W3CDTF">2012-10-04T18:44:00Z</dcterms:modified>
</cp:coreProperties>
</file>