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433" r:id="rId2"/>
    <p:sldId id="431" r:id="rId3"/>
    <p:sldId id="432" r:id="rId4"/>
    <p:sldId id="355" r:id="rId5"/>
    <p:sldId id="434" r:id="rId6"/>
    <p:sldId id="390" r:id="rId7"/>
    <p:sldId id="435" r:id="rId8"/>
    <p:sldId id="436" r:id="rId9"/>
    <p:sldId id="442" r:id="rId10"/>
    <p:sldId id="439" r:id="rId11"/>
    <p:sldId id="441" r:id="rId12"/>
    <p:sldId id="425" r:id="rId13"/>
    <p:sldId id="438" r:id="rId14"/>
    <p:sldId id="443" r:id="rId15"/>
    <p:sldId id="450" r:id="rId16"/>
    <p:sldId id="444" r:id="rId17"/>
    <p:sldId id="445" r:id="rId18"/>
    <p:sldId id="446" r:id="rId19"/>
    <p:sldId id="447" r:id="rId20"/>
    <p:sldId id="448" r:id="rId21"/>
    <p:sldId id="449" r:id="rId22"/>
    <p:sldId id="451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2CB558-61A5-4F4D-B780-DB839141E8F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99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F47133-8DA4-4D95-9976-D5C371E704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6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8BC69E-8579-4BD3-BFD6-641BEFA3AAF9}" type="slidenum">
              <a:rPr lang="pt-BR" sz="1200" smtClean="0"/>
              <a:pPr eaLnBrk="1" hangingPunct="1"/>
              <a:t>2</a:t>
            </a:fld>
            <a:endParaRPr lang="pt-BR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9656EA-DEF4-43F7-9DB0-1FE7E86598E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30F69CF-2EA9-4379-AEF4-8BB4B2EEAFBF}" type="slidenum">
              <a:rPr lang="en-US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8F5AF-51A8-4336-91F8-B488839409B7}" type="slidenum">
              <a:rPr lang="pt-BR"/>
              <a:pPr/>
              <a:t>8</a:t>
            </a:fld>
            <a:endParaRPr lang="pt-B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70413" cy="3427413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1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27FB92-44AE-4FC2-B616-690B145E046F}" type="slidenum">
              <a:rPr lang="pt-BR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pt-BR" sz="1200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9175" y="681476"/>
            <a:ext cx="4821238" cy="339843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08060"/>
            <a:ext cx="5051425" cy="41544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B28F4-F63F-4BBC-B680-724F69B82CD9}" type="slidenum">
              <a:rPr lang="pt-BR"/>
              <a:pPr/>
              <a:t>14</a:t>
            </a:fld>
            <a:endParaRPr lang="pt-BR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11059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59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59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060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061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110616" name="Picture 20" descr="npo000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1" y="5905061"/>
            <a:ext cx="1085761" cy="7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"/>
          <p:cNvSpPr>
            <a:spLocks noChangeArrowheads="1"/>
          </p:cNvSpPr>
          <p:nvPr userDrawn="1"/>
        </p:nvSpPr>
        <p:spPr bwMode="auto">
          <a:xfrm>
            <a:off x="1433513" y="6093295"/>
            <a:ext cx="4320480" cy="7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1400" dirty="0">
                <a:solidFill>
                  <a:srgbClr val="3995D6"/>
                </a:solidFill>
                <a:latin typeface="Chalkboard" charset="0"/>
              </a:rPr>
              <a:t>Virtual Laboratory Management Group</a:t>
            </a:r>
            <a:br>
              <a:rPr lang="en-US" sz="1400" dirty="0">
                <a:solidFill>
                  <a:srgbClr val="3995D6"/>
                </a:solidFill>
                <a:latin typeface="Chalkboard" charset="0"/>
              </a:rPr>
            </a:br>
            <a:r>
              <a:rPr lang="en-US" sz="1400" dirty="0">
                <a:solidFill>
                  <a:srgbClr val="3995D6"/>
                </a:solidFill>
                <a:latin typeface="Chalkboard" charset="0"/>
              </a:rPr>
              <a:t>Sixth Meeting - VLMG-6</a:t>
            </a:r>
            <a:br>
              <a:rPr lang="en-US" sz="1400" dirty="0">
                <a:solidFill>
                  <a:srgbClr val="3995D6"/>
                </a:solidFill>
                <a:latin typeface="Chalkboard" charset="0"/>
              </a:rPr>
            </a:br>
            <a:r>
              <a:rPr lang="en-US" sz="1200" dirty="0">
                <a:solidFill>
                  <a:srgbClr val="595959"/>
                </a:solidFill>
                <a:latin typeface="Chalkboard" charset="0"/>
              </a:rPr>
              <a:t>São José dos Campos, Brazil – 8 to 11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9576" name="Picture 5" descr="npo0000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957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ralib.org/index.php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i.inpe.br/curso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.inpe.br/CatalogoM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Partnership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VLAB + GEO + CEOS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3768" y="4267200"/>
            <a:ext cx="6507832" cy="1752600"/>
          </a:xfrm>
        </p:spPr>
        <p:txBody>
          <a:bodyPr/>
          <a:lstStyle/>
          <a:p>
            <a:r>
              <a:rPr lang="pt-BR" dirty="0" err="1" smtClean="0"/>
              <a:t>Hilcéa</a:t>
            </a:r>
            <a:r>
              <a:rPr lang="pt-BR" dirty="0" smtClean="0"/>
              <a:t> Ferreira</a:t>
            </a:r>
          </a:p>
          <a:p>
            <a:r>
              <a:rPr lang="pt-BR" dirty="0" smtClean="0"/>
              <a:t>Earth </a:t>
            </a:r>
            <a:r>
              <a:rPr lang="en-US" dirty="0" smtClean="0"/>
              <a:t>Observation</a:t>
            </a:r>
            <a:r>
              <a:rPr lang="pt-BR" dirty="0" smtClean="0"/>
              <a:t> </a:t>
            </a:r>
            <a:r>
              <a:rPr lang="en-US" dirty="0" smtClean="0"/>
              <a:t>Directorate</a:t>
            </a:r>
            <a:r>
              <a:rPr lang="pt-BR" dirty="0" smtClean="0"/>
              <a:t> – OBT-INPE</a:t>
            </a:r>
          </a:p>
          <a:p>
            <a:r>
              <a:rPr lang="pt-BR" dirty="0" smtClean="0"/>
              <a:t>hilcea@dpi.inpe.br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5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Earth </a:t>
            </a:r>
            <a:r>
              <a:rPr lang="pt-BR" dirty="0" err="1"/>
              <a:t>Observation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Amazonian Rain Forest</a:t>
            </a:r>
          </a:p>
          <a:p>
            <a:pPr lvl="1">
              <a:lnSpc>
                <a:spcPct val="90000"/>
              </a:lnSpc>
            </a:pPr>
            <a:r>
              <a:rPr lang="en-US"/>
              <a:t>Human actions are modifying environmental conditions</a:t>
            </a:r>
          </a:p>
          <a:p>
            <a:pPr>
              <a:lnSpc>
                <a:spcPct val="90000"/>
              </a:lnSpc>
            </a:pPr>
            <a:r>
              <a:rPr lang="pt-BR"/>
              <a:t>Semi-Arid North-East</a:t>
            </a:r>
          </a:p>
          <a:p>
            <a:pPr lvl="1">
              <a:lnSpc>
                <a:spcPct val="90000"/>
              </a:lnSpc>
            </a:pPr>
            <a:r>
              <a:rPr lang="en-US"/>
              <a:t>Period droughts affect 25% of Brazilian Population</a:t>
            </a:r>
          </a:p>
          <a:p>
            <a:pPr>
              <a:lnSpc>
                <a:spcPct val="90000"/>
              </a:lnSpc>
            </a:pPr>
            <a:r>
              <a:rPr lang="pt-BR"/>
              <a:t>SouthEast and Central Regions</a:t>
            </a:r>
          </a:p>
          <a:p>
            <a:pPr lvl="1">
              <a:lnSpc>
                <a:spcPct val="90000"/>
              </a:lnSpc>
            </a:pPr>
            <a:r>
              <a:rPr lang="pt-BR"/>
              <a:t>Crop forecasting and yield estimation are crucial information needs</a:t>
            </a:r>
          </a:p>
          <a:p>
            <a:pPr>
              <a:lnSpc>
                <a:spcPct val="90000"/>
              </a:lnSpc>
            </a:pPr>
            <a:r>
              <a:rPr lang="pt-BR"/>
              <a:t>Large Urban Settlements</a:t>
            </a:r>
          </a:p>
          <a:p>
            <a:pPr lvl="1">
              <a:lnSpc>
                <a:spcPct val="90000"/>
              </a:lnSpc>
            </a:pPr>
            <a:r>
              <a:rPr lang="en-US"/>
              <a:t>Increasing intra-urban social exclusion and environmental vulnerability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Remote Sensing and GIS Technologies are essential from management of Brazilian territory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84225"/>
            <a:r>
              <a:rPr lang="pt-BR" dirty="0"/>
              <a:t>GIS Technology R&amp;D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7" y="1341438"/>
            <a:ext cx="8319145" cy="5327922"/>
          </a:xfrm>
        </p:spPr>
        <p:txBody>
          <a:bodyPr/>
          <a:lstStyle/>
          <a:p>
            <a:pPr marL="293688" indent="-293688" defTabSz="784225"/>
            <a:r>
              <a:rPr lang="en-US" dirty="0" smtClean="0"/>
              <a:t>SPRING: GIS (http://www.dpi.inpe.br/spring)</a:t>
            </a:r>
          </a:p>
          <a:p>
            <a:pPr marL="293688" indent="-293688" defTabSz="784225"/>
            <a:endParaRPr lang="en-US" dirty="0" smtClean="0"/>
          </a:p>
          <a:p>
            <a:pPr marL="293688" indent="-293688" defTabSz="784225"/>
            <a:r>
              <a:rPr lang="en-US" dirty="0"/>
              <a:t>Open geospatial technologies and open </a:t>
            </a:r>
            <a:r>
              <a:rPr lang="en-US" dirty="0" smtClean="0"/>
              <a:t>standards</a:t>
            </a:r>
          </a:p>
          <a:p>
            <a:pPr marL="693738" lvl="2" indent="-293688" defTabSz="784225">
              <a:buSzPct val="75000"/>
            </a:pPr>
            <a:r>
              <a:rPr lang="pt-BR" sz="2400" dirty="0" smtClean="0">
                <a:ea typeface="+mn-ea"/>
                <a:cs typeface="+mn-cs"/>
              </a:rPr>
              <a:t>TerraLib(</a:t>
            </a:r>
            <a:r>
              <a:rPr lang="pt-BR" sz="2400" dirty="0"/>
              <a:t>(</a:t>
            </a:r>
            <a:r>
              <a:rPr lang="pt-BR" sz="2400" dirty="0">
                <a:hlinkClick r:id="rId2"/>
              </a:rPr>
              <a:t>http://www.terralib.org/index.php</a:t>
            </a:r>
            <a:r>
              <a:rPr lang="pt-BR" sz="2400" dirty="0"/>
              <a:t>): </a:t>
            </a:r>
            <a:r>
              <a:rPr lang="pt-BR" dirty="0"/>
              <a:t>a </a:t>
            </a:r>
            <a:r>
              <a:rPr lang="pt-BR" dirty="0" err="1"/>
              <a:t>functions</a:t>
            </a:r>
            <a:r>
              <a:rPr lang="pt-BR" dirty="0"/>
              <a:t> </a:t>
            </a:r>
            <a:r>
              <a:rPr lang="pt-BR" dirty="0" err="1"/>
              <a:t>library</a:t>
            </a:r>
            <a:r>
              <a:rPr lang="pt-BR" dirty="0"/>
              <a:t> </a:t>
            </a:r>
            <a:r>
              <a:rPr lang="pt-BR" dirty="0" err="1"/>
              <a:t>developed</a:t>
            </a:r>
            <a:r>
              <a:rPr lang="pt-BR" dirty="0"/>
              <a:t> in C++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allows</a:t>
            </a:r>
            <a:r>
              <a:rPr lang="pt-BR" dirty="0"/>
              <a:t> a </a:t>
            </a:r>
            <a:r>
              <a:rPr lang="pt-BR" dirty="0" err="1"/>
              <a:t>collaborative</a:t>
            </a:r>
            <a:r>
              <a:rPr lang="pt-BR" dirty="0"/>
              <a:t> </a:t>
            </a:r>
            <a:r>
              <a:rPr lang="pt-BR" dirty="0" err="1"/>
              <a:t>environment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its use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multiple</a:t>
            </a:r>
            <a:r>
              <a:rPr lang="pt-BR" dirty="0"/>
              <a:t> GIS tools.</a:t>
            </a:r>
            <a:endParaRPr lang="pt-BR" dirty="0">
              <a:ea typeface="+mn-ea"/>
              <a:cs typeface="+mn-cs"/>
            </a:endParaRPr>
          </a:p>
          <a:p>
            <a:pPr marL="1093788" lvl="2" indent="-293688" defTabSz="784225"/>
            <a:r>
              <a:rPr lang="pt-BR" sz="1800" b="1" dirty="0" smtClean="0"/>
              <a:t>TerraView</a:t>
            </a:r>
          </a:p>
          <a:p>
            <a:pPr marL="1093788" lvl="2" indent="-293688" defTabSz="784225"/>
            <a:r>
              <a:rPr lang="pt-BR" sz="1800" b="1" dirty="0" smtClean="0"/>
              <a:t>TerraMA2</a:t>
            </a:r>
            <a:r>
              <a:rPr lang="pt-BR" sz="1800" dirty="0"/>
              <a:t>: Open </a:t>
            </a:r>
            <a:r>
              <a:rPr lang="pt-BR" sz="1800" dirty="0" err="1"/>
              <a:t>Plataform</a:t>
            </a:r>
            <a:r>
              <a:rPr lang="pt-BR" sz="1800" dirty="0"/>
              <a:t> for </a:t>
            </a:r>
            <a:r>
              <a:rPr lang="pt-BR" sz="1800" dirty="0" err="1"/>
              <a:t>Monitoring</a:t>
            </a:r>
            <a:r>
              <a:rPr lang="pt-BR" sz="1800" dirty="0"/>
              <a:t>, </a:t>
            </a:r>
            <a:r>
              <a:rPr lang="pt-BR" sz="1800" dirty="0" err="1"/>
              <a:t>Analysis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Alert</a:t>
            </a:r>
            <a:r>
              <a:rPr lang="pt-BR" sz="1800" dirty="0"/>
              <a:t> </a:t>
            </a:r>
            <a:r>
              <a:rPr lang="pt-BR" sz="1800" dirty="0" smtClean="0"/>
              <a:t>Systems</a:t>
            </a:r>
          </a:p>
          <a:p>
            <a:pPr marL="1093788" lvl="2" indent="-293688" defTabSz="784225"/>
            <a:r>
              <a:rPr lang="pt-BR" sz="1800" b="1" dirty="0" smtClean="0"/>
              <a:t>TerraHidro</a:t>
            </a:r>
            <a:r>
              <a:rPr lang="pt-BR" sz="1800" dirty="0" smtClean="0"/>
              <a:t>: </a:t>
            </a:r>
            <a:r>
              <a:rPr lang="en-US" sz="1800" dirty="0"/>
              <a:t>tool built on TerraLib´s library, designed to develop distributed hydrological models, using elevation and hydrological </a:t>
            </a:r>
            <a:r>
              <a:rPr lang="en-US" sz="1800" dirty="0" smtClean="0"/>
              <a:t>data</a:t>
            </a:r>
          </a:p>
          <a:p>
            <a:pPr marL="1093788" lvl="2" indent="-293688" defTabSz="784225"/>
            <a:r>
              <a:rPr lang="en-US" b="1" dirty="0"/>
              <a:t>TerraAmazon</a:t>
            </a:r>
            <a:r>
              <a:rPr lang="en-US" dirty="0"/>
              <a:t> – open source software </a:t>
            </a:r>
            <a:r>
              <a:rPr lang="en-US" dirty="0" smtClean="0"/>
              <a:t>for </a:t>
            </a:r>
            <a:r>
              <a:rPr lang="en-US" dirty="0"/>
              <a:t>large-scale land change monitoring</a:t>
            </a:r>
          </a:p>
          <a:p>
            <a:pPr marL="1093788" lvl="2" indent="-293688" defTabSz="784225"/>
            <a:endParaRPr lang="pt-BR" dirty="0"/>
          </a:p>
          <a:p>
            <a:pPr marL="693738" lvl="1" indent="-293688" defTabSz="784225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39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Remote </a:t>
            </a:r>
            <a:r>
              <a:rPr lang="pt-BR" dirty="0" err="1"/>
              <a:t>Sensing</a:t>
            </a:r>
            <a:r>
              <a:rPr lang="pt-BR" dirty="0"/>
              <a:t> </a:t>
            </a:r>
            <a:r>
              <a:rPr lang="pt-BR" dirty="0" err="1" smtClean="0"/>
              <a:t>Education</a:t>
            </a:r>
            <a:r>
              <a:rPr lang="pt-BR" dirty="0" smtClean="0"/>
              <a:t> </a:t>
            </a:r>
            <a:r>
              <a:rPr lang="pt-BR" dirty="0" err="1"/>
              <a:t>at</a:t>
            </a:r>
            <a:r>
              <a:rPr lang="pt-BR" dirty="0"/>
              <a:t> INPE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in Remote </a:t>
            </a:r>
            <a:r>
              <a:rPr lang="pt-BR" dirty="0" err="1"/>
              <a:t>Sensing</a:t>
            </a:r>
            <a:r>
              <a:rPr lang="pt-BR" dirty="0"/>
              <a:t> (</a:t>
            </a:r>
            <a:r>
              <a:rPr lang="pt-BR" dirty="0" err="1"/>
              <a:t>MsC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PhD)</a:t>
            </a:r>
          </a:p>
          <a:p>
            <a:pPr lvl="1"/>
            <a:r>
              <a:rPr lang="pt-BR" dirty="0" smtClean="0"/>
              <a:t>400</a:t>
            </a:r>
            <a:r>
              <a:rPr lang="pt-BR" dirty="0"/>
              <a:t>+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students</a:t>
            </a:r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Short Courses in GIS </a:t>
            </a:r>
            <a:r>
              <a:rPr lang="pt-BR" dirty="0" err="1"/>
              <a:t>and</a:t>
            </a:r>
            <a:r>
              <a:rPr lang="pt-BR" dirty="0"/>
              <a:t> Remote </a:t>
            </a:r>
            <a:r>
              <a:rPr lang="pt-BR" dirty="0" err="1"/>
              <a:t>Sensing</a:t>
            </a:r>
            <a:r>
              <a:rPr lang="pt-BR" dirty="0"/>
              <a:t> (40 h)</a:t>
            </a:r>
          </a:p>
          <a:p>
            <a:pPr lvl="1"/>
            <a:r>
              <a:rPr lang="pt-BR" dirty="0">
                <a:hlinkClick r:id="rId2"/>
              </a:rPr>
              <a:t>www.dpi.inpe.br/cursos</a:t>
            </a:r>
            <a:endParaRPr lang="pt-BR" dirty="0"/>
          </a:p>
          <a:p>
            <a:pPr lvl="1"/>
            <a:endParaRPr lang="pt-BR" dirty="0"/>
          </a:p>
          <a:p>
            <a:r>
              <a:rPr lang="pt-BR" dirty="0" smtClean="0"/>
              <a:t>Establishment, in 2004,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err="1"/>
              <a:t>distance</a:t>
            </a:r>
            <a:r>
              <a:rPr lang="pt-BR" dirty="0"/>
              <a:t> </a:t>
            </a:r>
            <a:r>
              <a:rPr lang="pt-BR" dirty="0" err="1"/>
              <a:t>learning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 in GIS </a:t>
            </a:r>
            <a:r>
              <a:rPr lang="pt-BR" dirty="0" err="1"/>
              <a:t>and</a:t>
            </a:r>
            <a:r>
              <a:rPr lang="pt-BR" dirty="0"/>
              <a:t> Remote </a:t>
            </a:r>
            <a:r>
              <a:rPr lang="pt-BR" dirty="0" err="1" smtClean="0"/>
              <a:t>Sensing</a:t>
            </a:r>
            <a:endParaRPr lang="pt-BR" dirty="0" smtClean="0"/>
          </a:p>
          <a:p>
            <a:pPr lvl="1"/>
            <a:r>
              <a:rPr lang="pt-BR" dirty="0" smtClean="0"/>
              <a:t>500+ </a:t>
            </a:r>
            <a:r>
              <a:rPr lang="pt-BR" dirty="0" err="1" smtClean="0"/>
              <a:t>trained</a:t>
            </a:r>
            <a:r>
              <a:rPr lang="pt-BR" dirty="0" smtClean="0"/>
              <a:t> </a:t>
            </a:r>
            <a:r>
              <a:rPr lang="pt-BR" dirty="0" err="1" smtClean="0"/>
              <a:t>people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On-line material  (books, overheads)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What is CEOS?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4325"/>
            <a:ext cx="83629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4" descr="ìnpe_simbo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00388"/>
            <a:ext cx="11715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101975"/>
            <a:ext cx="11064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162300"/>
            <a:ext cx="16954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057525"/>
            <a:ext cx="91916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033713"/>
            <a:ext cx="1171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tângulo 3"/>
          <p:cNvSpPr>
            <a:spLocks noChangeArrowheads="1"/>
          </p:cNvSpPr>
          <p:nvPr/>
        </p:nvSpPr>
        <p:spPr bwMode="auto">
          <a:xfrm>
            <a:off x="1111250" y="4065588"/>
            <a:ext cx="7265988" cy="522287"/>
          </a:xfrm>
          <a:prstGeom prst="rect">
            <a:avLst/>
          </a:prstGeom>
          <a:solidFill>
            <a:srgbClr val="C5D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5E"/>
                </a:solidFill>
                <a:latin typeface="Calibri" pitchFamily="34" charset="0"/>
              </a:rPr>
              <a:t>28 space agencies</a:t>
            </a:r>
          </a:p>
        </p:txBody>
      </p:sp>
      <p:pic>
        <p:nvPicPr>
          <p:cNvPr id="7178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45050"/>
            <a:ext cx="944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6" descr="http://www.iipt.org/newsletter/2009/images/may/unesco_logo_b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756150"/>
            <a:ext cx="1196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http://www.wmo.int/pages/mediacentre/news/archive/images/WMO.ble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638675"/>
            <a:ext cx="1031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0" descr="http://www.atm.helsinki.fi/ILEAPS/acpc/images/igbp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935538"/>
            <a:ext cx="11858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http://www.wmo.int/pages/prog/gcos/images/GCOS_logo_round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74980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tângulo 3"/>
          <p:cNvSpPr>
            <a:spLocks noChangeArrowheads="1"/>
          </p:cNvSpPr>
          <p:nvPr/>
        </p:nvSpPr>
        <p:spPr bwMode="auto">
          <a:xfrm>
            <a:off x="2219325" y="5911850"/>
            <a:ext cx="5207000" cy="523875"/>
          </a:xfrm>
          <a:prstGeom prst="rect">
            <a:avLst/>
          </a:prstGeom>
          <a:solidFill>
            <a:srgbClr val="C5D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5E"/>
                </a:solidFill>
                <a:latin typeface="Calibri" pitchFamily="34" charset="0"/>
              </a:rPr>
              <a:t>20 participating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92313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3" name="Text Box 3"/>
          <p:cNvSpPr txBox="1">
            <a:spLocks noChangeArrowheads="1"/>
          </p:cNvSpPr>
          <p:nvPr/>
        </p:nvSpPr>
        <p:spPr bwMode="auto">
          <a:xfrm>
            <a:off x="985838" y="631825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3366"/>
                </a:solidFill>
                <a:latin typeface="ZapfHumnst BT" pitchFamily="34" charset="0"/>
              </a:rPr>
              <a:t>INPE: CEOS </a:t>
            </a:r>
            <a:r>
              <a:rPr lang="pt-BR" sz="3200" b="1" dirty="0" err="1" smtClean="0">
                <a:solidFill>
                  <a:srgbClr val="003366"/>
                </a:solidFill>
                <a:latin typeface="ZapfHumnst BT" pitchFamily="34" charset="0"/>
              </a:rPr>
              <a:t>and</a:t>
            </a:r>
            <a:r>
              <a:rPr lang="pt-BR" sz="3200" b="1" dirty="0" smtClean="0">
                <a:solidFill>
                  <a:srgbClr val="003366"/>
                </a:solidFill>
                <a:latin typeface="ZapfHumnst BT" pitchFamily="34" charset="0"/>
              </a:rPr>
              <a:t> GEO</a:t>
            </a:r>
            <a:endParaRPr lang="pt-BR" sz="3200" b="1" dirty="0">
              <a:solidFill>
                <a:srgbClr val="003366"/>
              </a:solidFill>
              <a:latin typeface="ZapfHumnst BT" pitchFamily="34" charset="0"/>
            </a:endParaRPr>
          </a:p>
        </p:txBody>
      </p:sp>
      <p:sp>
        <p:nvSpPr>
          <p:cNvPr id="1474564" name="Rectangle 4"/>
          <p:cNvSpPr>
            <a:spLocks noChangeArrowheads="1"/>
          </p:cNvSpPr>
          <p:nvPr/>
        </p:nvSpPr>
        <p:spPr bwMode="hidden">
          <a:xfrm>
            <a:off x="949596" y="2547860"/>
            <a:ext cx="1676400" cy="1206500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umnst777 BT" pitchFamily="34" charset="0"/>
              </a:rPr>
              <a:t>Calibration and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umnst777 BT" pitchFamily="34" charset="0"/>
              </a:rPr>
              <a:t>Validation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WGCV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65" name="Rectangle 5"/>
          <p:cNvSpPr>
            <a:spLocks noChangeArrowheads="1"/>
          </p:cNvSpPr>
          <p:nvPr/>
        </p:nvSpPr>
        <p:spPr bwMode="hidden">
          <a:xfrm>
            <a:off x="3070496" y="2560560"/>
            <a:ext cx="1676400" cy="1206500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Capacity Building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and Data Democracy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WGCapD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66" name="Rectangle 6"/>
          <p:cNvSpPr>
            <a:spLocks noChangeArrowheads="1"/>
          </p:cNvSpPr>
          <p:nvPr/>
        </p:nvSpPr>
        <p:spPr bwMode="hidden">
          <a:xfrm>
            <a:off x="5178696" y="2573260"/>
            <a:ext cx="1676400" cy="1206500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umnst777 BT" pitchFamily="34" charset="0"/>
              </a:rPr>
              <a:t>Information Systems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umnst777 BT" pitchFamily="34" charset="0"/>
              </a:rPr>
              <a:t>and Services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WGISS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67" name="Rectangle 7"/>
          <p:cNvSpPr>
            <a:spLocks noChangeArrowheads="1"/>
          </p:cNvSpPr>
          <p:nvPr/>
        </p:nvSpPr>
        <p:spPr bwMode="hidden">
          <a:xfrm>
            <a:off x="3125718" y="1732460"/>
            <a:ext cx="3048000" cy="675277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umnst777 BT" pitchFamily="34" charset="0"/>
              </a:rPr>
              <a:t>CEOS – Chair in </a:t>
            </a:r>
            <a:r>
              <a:rPr lang="en-US" b="1" dirty="0" smtClean="0">
                <a:solidFill>
                  <a:schemeClr val="bg1"/>
                </a:solidFill>
                <a:latin typeface="Humnst777 BT" pitchFamily="34" charset="0"/>
              </a:rPr>
              <a:t>2010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umnst777 BT" pitchFamily="34" charset="0"/>
              </a:rPr>
              <a:t>Secretariat Member</a:t>
            </a:r>
            <a:endParaRPr lang="en-US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69" name="Rectangle 9"/>
          <p:cNvSpPr>
            <a:spLocks noChangeArrowheads="1"/>
          </p:cNvSpPr>
          <p:nvPr/>
        </p:nvSpPr>
        <p:spPr bwMode="hidden">
          <a:xfrm>
            <a:off x="592940" y="5065166"/>
            <a:ext cx="1452847" cy="532146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CBERS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Ground Stations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70" name="Rectangle 10"/>
          <p:cNvSpPr>
            <a:spLocks noChangeArrowheads="1"/>
          </p:cNvSpPr>
          <p:nvPr/>
        </p:nvSpPr>
        <p:spPr bwMode="hidden">
          <a:xfrm>
            <a:off x="2237243" y="5054477"/>
            <a:ext cx="1376086" cy="555898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Data Democracy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71" name="Rectangle 11"/>
          <p:cNvSpPr>
            <a:spLocks noChangeArrowheads="1"/>
          </p:cNvSpPr>
          <p:nvPr/>
        </p:nvSpPr>
        <p:spPr bwMode="hidden">
          <a:xfrm>
            <a:off x="1083127" y="4318240"/>
            <a:ext cx="3048000" cy="444500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umnst777 BT" pitchFamily="34" charset="0"/>
              </a:rPr>
              <a:t>GEO – Task Lead </a:t>
            </a:r>
            <a:endParaRPr lang="en-US" sz="16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74573" name="Rectangle 13"/>
          <p:cNvSpPr>
            <a:spLocks noChangeArrowheads="1"/>
          </p:cNvSpPr>
          <p:nvPr/>
        </p:nvSpPr>
        <p:spPr bwMode="hidden">
          <a:xfrm>
            <a:off x="7032896" y="2585959"/>
            <a:ext cx="1818640" cy="1234803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Constellations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umnst777 BT" pitchFamily="34" charset="0"/>
              </a:rPr>
              <a:t> Land Surface Imaging </a:t>
            </a:r>
            <a:endParaRPr lang="en-US" sz="1200" b="1" dirty="0" smtClean="0">
              <a:solidFill>
                <a:schemeClr val="bg1"/>
              </a:solidFill>
              <a:latin typeface="Humnst777 BT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Ocean Color Radiometry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hidden">
          <a:xfrm>
            <a:off x="3835400" y="5065166"/>
            <a:ext cx="1410788" cy="587828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Forest Carbon Task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(FCT)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hidden">
          <a:xfrm>
            <a:off x="5650773" y="4287759"/>
            <a:ext cx="3048000" cy="444500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umnst777 BT" pitchFamily="34" charset="0"/>
              </a:rPr>
              <a:t>GEO – </a:t>
            </a:r>
            <a:r>
              <a:rPr lang="en-US" sz="1600" b="1" dirty="0" smtClean="0">
                <a:solidFill>
                  <a:schemeClr val="bg1"/>
                </a:solidFill>
                <a:latin typeface="Humnst777 BT" pitchFamily="34" charset="0"/>
              </a:rPr>
              <a:t>Implementation Boards</a:t>
            </a:r>
            <a:endParaRPr lang="en-US" sz="16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hidden">
          <a:xfrm>
            <a:off x="5416732" y="5065166"/>
            <a:ext cx="1410788" cy="587828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Institutions and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Development</a:t>
            </a:r>
            <a:endParaRPr lang="en-US" sz="1200" b="1" dirty="0" smtClean="0">
              <a:solidFill>
                <a:schemeClr val="bg1"/>
              </a:solidFill>
              <a:latin typeface="Humnst777 BT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hidden">
          <a:xfrm>
            <a:off x="7206344" y="5065166"/>
            <a:ext cx="1637210" cy="631371"/>
          </a:xfrm>
          <a:prstGeom prst="rect">
            <a:avLst/>
          </a:prstGeom>
          <a:solidFill>
            <a:srgbClr val="08479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Humnst777 BT" pitchFamily="34" charset="0"/>
              </a:rPr>
              <a:t>Executive Committee</a:t>
            </a:r>
            <a:endParaRPr lang="en-US" sz="1200" b="1" dirty="0">
              <a:solidFill>
                <a:schemeClr val="bg1"/>
              </a:solidFill>
              <a:latin typeface="Humnst777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008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VLAB and GEO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94848" cy="4853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GEO 2012-2015 Workplan: Developing </a:t>
            </a:r>
            <a:r>
              <a:rPr lang="en-US" dirty="0"/>
              <a:t>Institutional and Individual </a:t>
            </a:r>
            <a:r>
              <a:rPr lang="en-US" dirty="0" smtClean="0"/>
              <a:t>Capacity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/>
              <a:t>Priority </a:t>
            </a:r>
            <a:r>
              <a:rPr lang="en-US" dirty="0" smtClean="0"/>
              <a:t>Action</a:t>
            </a:r>
            <a:endParaRPr lang="en-US" dirty="0"/>
          </a:p>
          <a:p>
            <a:pPr lvl="2"/>
            <a:endParaRPr lang="en-US" sz="1600" dirty="0" smtClean="0"/>
          </a:p>
          <a:p>
            <a:pPr lvl="2"/>
            <a:r>
              <a:rPr lang="en-US" dirty="0"/>
              <a:t>Coordinate </a:t>
            </a:r>
            <a:r>
              <a:rPr lang="en-US" dirty="0"/>
              <a:t>capacity building components across Societal Benefit Areas: 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3"/>
            <a:r>
              <a:rPr lang="en-US" dirty="0" smtClean="0"/>
              <a:t>Organize </a:t>
            </a:r>
            <a:r>
              <a:rPr lang="en-US" dirty="0"/>
              <a:t>summer </a:t>
            </a:r>
            <a:r>
              <a:rPr lang="en-US" dirty="0"/>
              <a:t>schools or </a:t>
            </a:r>
            <a:r>
              <a:rPr lang="en-US" dirty="0"/>
              <a:t>training workshops within and/or across Societal Benefit Areas (and related areas), e.g</a:t>
            </a:r>
            <a:r>
              <a:rPr lang="en-US" dirty="0"/>
              <a:t>. Disasters</a:t>
            </a:r>
            <a:r>
              <a:rPr lang="en-US" dirty="0"/>
              <a:t>, Health, Energy, Climate, Agriculture, Forest Monitoring. </a:t>
            </a:r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b="1" dirty="0" smtClean="0"/>
              <a:t>Build </a:t>
            </a:r>
            <a:r>
              <a:rPr lang="en-US" b="1" dirty="0"/>
              <a:t>upon ongoing </a:t>
            </a:r>
            <a:r>
              <a:rPr lang="en-US" b="1" dirty="0"/>
              <a:t>regional activities </a:t>
            </a:r>
            <a:r>
              <a:rPr lang="en-US" b="1" dirty="0"/>
              <a:t>such as the CLIVAR program for Latin America, and global activities such as </a:t>
            </a:r>
            <a:r>
              <a:rPr lang="en-US" b="1" dirty="0"/>
              <a:t>the WMO/CGMS </a:t>
            </a:r>
            <a:r>
              <a:rPr lang="en-US" b="1" dirty="0"/>
              <a:t>Virtual Laboratory on Education in Satellite Meteorology (</a:t>
            </a:r>
            <a:r>
              <a:rPr lang="en-US" b="1" dirty="0" err="1"/>
              <a:t>VLab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61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92088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CEOS: The </a:t>
            </a:r>
            <a:r>
              <a:rPr lang="en-US" dirty="0" smtClean="0"/>
              <a:t>Birth of </a:t>
            </a:r>
            <a:r>
              <a:rPr lang="en-US" dirty="0" smtClean="0"/>
              <a:t>Data Democracy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3810000" cy="478112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Initiated within CEOS in 2008 by CSIR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First </a:t>
            </a:r>
            <a:r>
              <a:rPr lang="en-US" dirty="0" smtClean="0"/>
              <a:t>Steps Towards DD</a:t>
            </a:r>
          </a:p>
          <a:p>
            <a:pPr lvl="1">
              <a:defRPr/>
            </a:pPr>
            <a:r>
              <a:rPr lang="en-US" dirty="0"/>
              <a:t>CBERS free data policy in Brazil </a:t>
            </a:r>
            <a:r>
              <a:rPr lang="en-US" dirty="0" smtClean="0"/>
              <a:t>- 2004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CBERS </a:t>
            </a:r>
            <a:r>
              <a:rPr lang="en-US" dirty="0"/>
              <a:t>Data for Africa – </a:t>
            </a:r>
            <a:r>
              <a:rPr lang="en-US" dirty="0" smtClean="0"/>
              <a:t>2007</a:t>
            </a:r>
          </a:p>
          <a:p>
            <a:pPr lvl="1">
              <a:defRPr/>
            </a:pPr>
            <a:r>
              <a:rPr lang="en-US" dirty="0" smtClean="0"/>
              <a:t>Landsat for Free – 2008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Reconstitution </a:t>
            </a:r>
            <a:r>
              <a:rPr lang="en-US" dirty="0" smtClean="0"/>
              <a:t>of CEOS WGCapD to focus on DD: 2011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WGCapD </a:t>
            </a:r>
            <a:r>
              <a:rPr lang="en-US" dirty="0" smtClean="0"/>
              <a:t>is focused on building capacity for the effective use of EO data as well as providing wider and easier access to those data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77" y="1524000"/>
            <a:ext cx="2439987" cy="239871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38400"/>
            <a:ext cx="152515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14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09800" y="1977066"/>
            <a:ext cx="4724400" cy="2438399"/>
          </a:xfrm>
          <a:prstGeom prst="ellipse">
            <a:avLst/>
          </a:prstGeom>
          <a:gradFill flip="none" rotWithShape="1">
            <a:gsLst>
              <a:gs pos="0">
                <a:srgbClr val="252627">
                  <a:tint val="66000"/>
                  <a:satMod val="160000"/>
                  <a:alpha val="10000"/>
                </a:srgbClr>
              </a:gs>
              <a:gs pos="50000">
                <a:srgbClr val="C8C8C8"/>
              </a:gs>
              <a:gs pos="50000">
                <a:srgbClr val="252627">
                  <a:tint val="44500"/>
                  <a:satMod val="160000"/>
                </a:srgbClr>
              </a:gs>
              <a:gs pos="100000">
                <a:srgbClr val="252627">
                  <a:tint val="23500"/>
                  <a:satMod val="160000"/>
                  <a:alpha val="34000"/>
                </a:srgbClr>
              </a:gs>
            </a:gsLst>
            <a:lin ang="2700000" scaled="1"/>
            <a:tileRect/>
          </a:gradFill>
          <a:ln>
            <a:solidFill>
              <a:srgbClr val="202638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202638"/>
                </a:solidFill>
              </a:rPr>
              <a:t>Data</a:t>
            </a:r>
          </a:p>
          <a:p>
            <a:pPr algn="ctr">
              <a:defRPr/>
            </a:pPr>
            <a:r>
              <a:rPr lang="en-US" dirty="0">
                <a:solidFill>
                  <a:srgbClr val="202638"/>
                </a:solidFill>
              </a:rPr>
              <a:t>Democracy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008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Data democracy explored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46706" y="3665848"/>
            <a:ext cx="1250587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dirty="0"/>
              <a:t>Software Tools</a:t>
            </a:r>
          </a:p>
        </p:txBody>
      </p:sp>
      <p:sp>
        <p:nvSpPr>
          <p:cNvPr id="6" name="Oval 5"/>
          <p:cNvSpPr/>
          <p:nvPr/>
        </p:nvSpPr>
        <p:spPr>
          <a:xfrm>
            <a:off x="5102507" y="2903721"/>
            <a:ext cx="1655619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dirty="0"/>
              <a:t>Capacity Development</a:t>
            </a:r>
          </a:p>
        </p:txBody>
      </p:sp>
      <p:sp>
        <p:nvSpPr>
          <p:cNvPr id="7" name="Oval 6"/>
          <p:cNvSpPr/>
          <p:nvPr/>
        </p:nvSpPr>
        <p:spPr>
          <a:xfrm>
            <a:off x="2338526" y="2882849"/>
            <a:ext cx="1676262" cy="669976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dirty="0"/>
              <a:t>Data Dissemination</a:t>
            </a:r>
          </a:p>
        </p:txBody>
      </p:sp>
      <p:sp>
        <p:nvSpPr>
          <p:cNvPr id="8" name="Oval 7"/>
          <p:cNvSpPr/>
          <p:nvPr/>
        </p:nvSpPr>
        <p:spPr>
          <a:xfrm>
            <a:off x="4014926" y="2094920"/>
            <a:ext cx="1066800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Data Access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92700" y="2419350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 flipH="1">
            <a:off x="5102225" y="3532188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>
            <a:off x="3111500" y="3552825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 flipV="1">
            <a:off x="3090863" y="2403475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1524000" y="49530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>
                <a:latin typeface="Calibri" pitchFamily="34" charset="0"/>
              </a:rPr>
              <a:t>Illustrated through the exploration of the WGCapD activities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0080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Data Access: DEM Development Project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00600" y="1676400"/>
            <a:ext cx="3217863" cy="506496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Digital Elevation Models (DEMs) Development Project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Work within the United States agencies to make previously unavailable Level 2, 1 arc second (30m) elevation data gathered on the Space Shuttle Radar Topography Mission (SRTM) available to certain countries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Deliver to underserved communities in developing regions of the world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187053" cy="165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81001"/>
            <a:ext cx="8316416" cy="7437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dirty="0"/>
              <a:t>VLAB and CEOS: </a:t>
            </a:r>
            <a:r>
              <a:rPr lang="en-US" sz="2000" dirty="0" smtClean="0"/>
              <a:t>Possible partnership with Capacity </a:t>
            </a:r>
            <a:r>
              <a:rPr lang="en-US" sz="2000" dirty="0" smtClean="0"/>
              <a:t>development: DEM workshops and E-Learning Courses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Regional workshops across the world utilizing the SRTM 2 data</a:t>
            </a:r>
          </a:p>
          <a:p>
            <a:pPr lvl="1">
              <a:defRPr/>
            </a:pPr>
            <a:r>
              <a:rPr lang="en-US" dirty="0" smtClean="0"/>
              <a:t>Train </a:t>
            </a:r>
            <a:r>
              <a:rPr lang="en-US" dirty="0"/>
              <a:t>participants on how to utilize the data in capacity building </a:t>
            </a:r>
            <a:r>
              <a:rPr lang="en-US" dirty="0" smtClean="0"/>
              <a:t>workshops</a:t>
            </a:r>
          </a:p>
          <a:p>
            <a:pPr lvl="1">
              <a:defRPr/>
            </a:pPr>
            <a:r>
              <a:rPr lang="en-US" dirty="0" smtClean="0"/>
              <a:t>Focus of workshops will be on flash flood forecasting and settlement planning</a:t>
            </a:r>
            <a:endParaRPr lang="en-US" dirty="0"/>
          </a:p>
          <a:p>
            <a:pPr lvl="1">
              <a:defRPr/>
            </a:pPr>
            <a:r>
              <a:rPr lang="en-US" dirty="0"/>
              <a:t>First workshop planned in Nairobi, </a:t>
            </a:r>
            <a:r>
              <a:rPr lang="en-US" dirty="0" smtClean="0"/>
              <a:t>Kenya</a:t>
            </a:r>
          </a:p>
          <a:p>
            <a:pPr lvl="1">
              <a:defRPr/>
            </a:pPr>
            <a:r>
              <a:rPr lang="en-US" dirty="0" smtClean="0"/>
              <a:t>Maximize the skillsets and contributions of a range of partners: RCMRD, INPE, SANSA, NOAA, NASA/SERVIR, USGS, Secure World </a:t>
            </a:r>
            <a:r>
              <a:rPr lang="en-US" dirty="0" smtClean="0"/>
              <a:t>Foundation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E-Learning Course</a:t>
            </a:r>
          </a:p>
          <a:p>
            <a:pPr lvl="1">
              <a:defRPr/>
            </a:pPr>
            <a:r>
              <a:rPr lang="en-US" dirty="0" smtClean="0"/>
              <a:t>180 hour courses that target university professors in the sciences to teach them the benefits of incorporating EO into their classes</a:t>
            </a:r>
          </a:p>
          <a:p>
            <a:pPr lvl="1">
              <a:defRPr/>
            </a:pPr>
            <a:r>
              <a:rPr lang="en-US" dirty="0" smtClean="0"/>
              <a:t>Use of data sets that are normally restricted</a:t>
            </a:r>
          </a:p>
          <a:p>
            <a:pPr lvl="1">
              <a:defRPr/>
            </a:pPr>
            <a:r>
              <a:rPr lang="en-US" dirty="0" smtClean="0"/>
              <a:t>Taught by consortium of CEOS agencies and partners</a:t>
            </a:r>
          </a:p>
          <a:p>
            <a:pPr lvl="1">
              <a:defRPr/>
            </a:pPr>
            <a:r>
              <a:rPr lang="en-US" dirty="0" smtClean="0"/>
              <a:t>Supported by INPE in Brazil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/>
              <a:t>INPE’s</a:t>
            </a:r>
            <a:r>
              <a:rPr lang="pt-BR" dirty="0" smtClean="0"/>
              <a:t> </a:t>
            </a:r>
            <a:r>
              <a:rPr lang="pt-BR" dirty="0" err="1" smtClean="0"/>
              <a:t>space</a:t>
            </a:r>
            <a:r>
              <a:rPr lang="pt-BR" dirty="0" smtClean="0"/>
              <a:t> </a:t>
            </a:r>
            <a:r>
              <a:rPr lang="pt-BR" dirty="0" err="1" smtClean="0"/>
              <a:t>technology</a:t>
            </a:r>
            <a:r>
              <a:rPr lang="pt-BR" dirty="0" smtClean="0"/>
              <a:t>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7881938" cy="1004888"/>
          </a:xfrm>
          <a:solidFill>
            <a:srgbClr val="D9D9D9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smtClean="0">
                <a:solidFill>
                  <a:srgbClr val="002060"/>
                </a:solidFill>
              </a:rPr>
              <a:t>	“Global EO” – Brazil as global player in earth observation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525713"/>
            <a:ext cx="2833688" cy="2125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bers3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608263"/>
            <a:ext cx="334486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95563" y="6089650"/>
            <a:ext cx="3649662" cy="657225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Multilateral Agreements 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Calibri" pitchFamily="34" charset="0"/>
              </a:rPr>
              <a:t> (CEOS, GEO)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611438" y="4929188"/>
            <a:ext cx="3649662" cy="814387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Bilateral agreements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(China,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Argentina, UK)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5608" name="AutoShape 8"/>
          <p:cNvCxnSpPr>
            <a:cxnSpLocks noChangeShapeType="1"/>
            <a:endCxn id="25607" idx="1"/>
          </p:cNvCxnSpPr>
          <p:nvPr/>
        </p:nvCxnSpPr>
        <p:spPr bwMode="auto">
          <a:xfrm rot="16200000" flipH="1">
            <a:off x="1935163" y="4660900"/>
            <a:ext cx="677862" cy="6746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AutoShape 9"/>
          <p:cNvCxnSpPr>
            <a:cxnSpLocks noChangeShapeType="1"/>
            <a:endCxn id="25607" idx="3"/>
          </p:cNvCxnSpPr>
          <p:nvPr/>
        </p:nvCxnSpPr>
        <p:spPr bwMode="auto">
          <a:xfrm rot="10800000" flipV="1">
            <a:off x="6261100" y="4719638"/>
            <a:ext cx="727075" cy="617537"/>
          </a:xfrm>
          <a:prstGeom prst="bentConnector3">
            <a:avLst>
              <a:gd name="adj1" fmla="val -6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302125" y="5800725"/>
            <a:ext cx="322263" cy="242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Software Tools: Open Source software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6928" r="5706"/>
          <a:stretch/>
        </p:blipFill>
        <p:spPr>
          <a:xfrm>
            <a:off x="1140886" y="1828800"/>
            <a:ext cx="2142127" cy="262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71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Regional DEM Development Workshops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Train on open source software tools that all users can (TerraHidro, TerraMA2, SPRING)</a:t>
            </a:r>
          </a:p>
          <a:p>
            <a:r>
              <a:rPr lang="en-US" smtClean="0">
                <a:ea typeface="ＭＳ Ｐゴシック" pitchFamily="34" charset="-128"/>
              </a:rPr>
              <a:t>E-Learning Course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SPRING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SOPI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ORFEU Tool box</a:t>
            </a:r>
          </a:p>
        </p:txBody>
      </p:sp>
    </p:spTree>
    <p:extLst>
      <p:ext uri="{BB962C8B-B14F-4D97-AF65-F5344CB8AC3E}">
        <p14:creationId xmlns:p14="http://schemas.microsoft.com/office/powerpoint/2010/main" val="29407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3733800" cy="4637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 smtClean="0"/>
              <a:t>GEONETCast</a:t>
            </a:r>
            <a:r>
              <a:rPr lang="en-US" dirty="0" smtClean="0"/>
              <a:t> is a low cost satellite-based data and product dissemination system</a:t>
            </a:r>
          </a:p>
          <a:p>
            <a:pPr>
              <a:defRPr/>
            </a:pPr>
            <a:r>
              <a:rPr lang="en-US" dirty="0" err="1" smtClean="0"/>
              <a:t>WGCapD</a:t>
            </a:r>
            <a:r>
              <a:rPr lang="en-US" dirty="0"/>
              <a:t> </a:t>
            </a:r>
            <a:r>
              <a:rPr lang="en-US" dirty="0" smtClean="0"/>
              <a:t>support of GNC</a:t>
            </a:r>
          </a:p>
          <a:p>
            <a:pPr lvl="1">
              <a:defRPr/>
            </a:pPr>
            <a:r>
              <a:rPr lang="en-US" dirty="0" err="1" smtClean="0"/>
              <a:t>GEONETCast</a:t>
            </a:r>
            <a:r>
              <a:rPr lang="en-US" dirty="0" smtClean="0"/>
              <a:t> Americas Forum</a:t>
            </a:r>
          </a:p>
          <a:p>
            <a:pPr lvl="2">
              <a:defRPr/>
            </a:pPr>
            <a:r>
              <a:rPr lang="en-US" dirty="0" smtClean="0"/>
              <a:t>GEO Plenary side </a:t>
            </a:r>
            <a:r>
              <a:rPr lang="en-US" dirty="0"/>
              <a:t>e</a:t>
            </a:r>
            <a:r>
              <a:rPr lang="en-US" dirty="0" smtClean="0"/>
              <a:t>vent</a:t>
            </a:r>
          </a:p>
          <a:p>
            <a:pPr lvl="2">
              <a:defRPr/>
            </a:pPr>
            <a:r>
              <a:rPr lang="en-US" dirty="0" smtClean="0"/>
              <a:t>Focus on the end users</a:t>
            </a:r>
          </a:p>
          <a:p>
            <a:pPr lvl="2">
              <a:defRPr/>
            </a:pPr>
            <a:r>
              <a:rPr lang="en-US" dirty="0" smtClean="0"/>
              <a:t>Synergies, issues, </a:t>
            </a:r>
            <a:r>
              <a:rPr lang="en-US" dirty="0" smtClean="0"/>
              <a:t>improvements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DEM Development Project</a:t>
            </a:r>
          </a:p>
          <a:p>
            <a:pPr lvl="2">
              <a:defRPr/>
            </a:pPr>
            <a:r>
              <a:rPr lang="en-US" dirty="0" smtClean="0"/>
              <a:t>Work with regional </a:t>
            </a:r>
            <a:r>
              <a:rPr lang="en-US" dirty="0" err="1" smtClean="0"/>
              <a:t>GEONETCast</a:t>
            </a:r>
            <a:r>
              <a:rPr lang="en-US" dirty="0" smtClean="0"/>
              <a:t> provider to ensure that appropriate agencies have ability to receive and transmit data as necessary</a:t>
            </a: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Data dissemination: GEONETCast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10800000" flipV="1">
            <a:off x="387350" y="195263"/>
            <a:ext cx="274638" cy="1428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80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905000"/>
            <a:ext cx="4630673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16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94848" cy="40610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mtClean="0"/>
              <a:t>Networking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Learn from VLAB experience – Best Practices!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Discussions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10800000" flipV="1">
            <a:off x="387350" y="195263"/>
            <a:ext cx="274638" cy="1428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3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vision for the future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55576" y="1160463"/>
            <a:ext cx="8253487" cy="954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 constellation of satellites will provide free global land imaging for all countries on Earth (CEOS)</a:t>
            </a:r>
          </a:p>
        </p:txBody>
      </p:sp>
      <p:pic>
        <p:nvPicPr>
          <p:cNvPr id="24580" name="Picture 3" descr="npo000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575"/>
            <a:ext cx="53355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bers - vista artistica b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633663"/>
            <a:ext cx="372903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5791200"/>
            <a:ext cx="83254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CBERS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is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 key member of the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land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imaging constellation </a:t>
            </a:r>
          </a:p>
        </p:txBody>
      </p:sp>
    </p:spTree>
    <p:extLst>
      <p:ext uri="{BB962C8B-B14F-4D97-AF65-F5344CB8AC3E}">
        <p14:creationId xmlns:p14="http://schemas.microsoft.com/office/powerpoint/2010/main" val="365266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Earth Observation at INPE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0013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Remote </a:t>
            </a:r>
            <a:r>
              <a:rPr lang="pt-BR" sz="2000" dirty="0" err="1"/>
              <a:t>Sensing</a:t>
            </a:r>
            <a:r>
              <a:rPr lang="pt-BR" sz="2000" dirty="0"/>
              <a:t> </a:t>
            </a:r>
            <a:r>
              <a:rPr lang="pt-BR" sz="2000" dirty="0" err="1"/>
              <a:t>Ground</a:t>
            </a:r>
            <a:r>
              <a:rPr lang="pt-BR" sz="2000" dirty="0"/>
              <a:t> </a:t>
            </a:r>
            <a:r>
              <a:rPr lang="pt-BR" sz="2000" dirty="0" err="1"/>
              <a:t>Station</a:t>
            </a:r>
            <a:r>
              <a:rPr lang="pt-BR" sz="2000" dirty="0"/>
              <a:t> </a:t>
            </a:r>
          </a:p>
          <a:p>
            <a:pPr>
              <a:lnSpc>
                <a:spcPct val="9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CBERS </a:t>
            </a:r>
            <a:r>
              <a:rPr lang="pt-BR" sz="2000" dirty="0" err="1"/>
              <a:t>Chinese</a:t>
            </a:r>
            <a:r>
              <a:rPr lang="pt-BR" sz="2000" dirty="0"/>
              <a:t> </a:t>
            </a:r>
            <a:r>
              <a:rPr lang="pt-BR" sz="2000" dirty="0" err="1"/>
              <a:t>Brazilian</a:t>
            </a:r>
            <a:r>
              <a:rPr lang="pt-BR" sz="2000" dirty="0"/>
              <a:t> </a:t>
            </a:r>
            <a:r>
              <a:rPr lang="pt-BR" sz="2000" dirty="0" err="1"/>
              <a:t>Satellite</a:t>
            </a:r>
            <a:endParaRPr lang="pt-BR" sz="2000" dirty="0"/>
          </a:p>
          <a:p>
            <a:pPr>
              <a:lnSpc>
                <a:spcPct val="9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Remote </a:t>
            </a:r>
            <a:r>
              <a:rPr lang="pt-BR" sz="2000" dirty="0" err="1"/>
              <a:t>Sensing</a:t>
            </a:r>
            <a:r>
              <a:rPr lang="pt-BR" sz="2000" dirty="0"/>
              <a:t> Data Centre</a:t>
            </a:r>
          </a:p>
          <a:p>
            <a:pPr>
              <a:lnSpc>
                <a:spcPct val="9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Remote </a:t>
            </a:r>
            <a:r>
              <a:rPr lang="pt-BR" sz="2000" dirty="0" err="1"/>
              <a:t>Sensing</a:t>
            </a:r>
            <a:r>
              <a:rPr lang="pt-BR" sz="2000" dirty="0"/>
              <a:t> </a:t>
            </a:r>
            <a:r>
              <a:rPr lang="pt-BR" sz="2000" dirty="0" err="1"/>
              <a:t>Research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Applications</a:t>
            </a:r>
            <a:endParaRPr lang="pt-BR" sz="2000" dirty="0"/>
          </a:p>
          <a:p>
            <a:pPr>
              <a:lnSpc>
                <a:spcPct val="9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GIS Technology </a:t>
            </a:r>
            <a:r>
              <a:rPr lang="pt-BR" sz="2000" dirty="0" err="1"/>
              <a:t>Research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 smtClean="0"/>
              <a:t>Applications</a:t>
            </a:r>
            <a:endParaRPr lang="pt-BR" sz="2000" dirty="0" smtClean="0"/>
          </a:p>
          <a:p>
            <a:pPr>
              <a:lnSpc>
                <a:spcPct val="90000"/>
              </a:lnSpc>
            </a:pPr>
            <a:endParaRPr lang="pt-BR" sz="2000" dirty="0"/>
          </a:p>
          <a:p>
            <a:pPr marL="342900" lvl="1" indent="-342900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ea typeface="+mn-ea"/>
                <a:cs typeface="+mn-cs"/>
              </a:rPr>
              <a:t>Capacity Building: </a:t>
            </a:r>
            <a:r>
              <a:rPr lang="en-US" dirty="0" smtClean="0">
                <a:ea typeface="+mn-ea"/>
                <a:cs typeface="+mn-cs"/>
              </a:rPr>
              <a:t>graduate courses, short </a:t>
            </a:r>
            <a:r>
              <a:rPr lang="en-US" dirty="0">
                <a:ea typeface="+mn-ea"/>
                <a:cs typeface="+mn-cs"/>
              </a:rPr>
              <a:t>courses in GIS and Remote Sensing, face to face and distance </a:t>
            </a:r>
            <a:r>
              <a:rPr lang="en-US" dirty="0" smtClean="0">
                <a:ea typeface="+mn-ea"/>
                <a:cs typeface="+mn-cs"/>
              </a:rPr>
              <a:t>learning</a:t>
            </a:r>
          </a:p>
          <a:p>
            <a:pPr marL="342900" lvl="1" indent="-342900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000" dirty="0"/>
              <a:t>Environmental </a:t>
            </a:r>
            <a:r>
              <a:rPr lang="pt-BR" sz="2000" dirty="0" err="1"/>
              <a:t>Modelling</a:t>
            </a:r>
            <a:r>
              <a:rPr lang="pt-BR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0"/>
            <a:ext cx="36099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364088" cy="402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4848225" cy="762000"/>
          </a:xfrm>
        </p:spPr>
        <p:txBody>
          <a:bodyPr/>
          <a:lstStyle/>
          <a:p>
            <a:r>
              <a:rPr lang="pt-BR" sz="3200" dirty="0" smtClean="0">
                <a:ea typeface="ＭＳ Ｐゴシック" pitchFamily="34" charset="-128"/>
              </a:rPr>
              <a:t>Systems </a:t>
            </a:r>
            <a:r>
              <a:rPr lang="pt-BR" sz="3200" dirty="0" err="1" smtClean="0">
                <a:ea typeface="ＭＳ Ｐゴシック" pitchFamily="34" charset="-128"/>
              </a:rPr>
              <a:t>on</a:t>
            </a:r>
            <a:r>
              <a:rPr lang="pt-BR" sz="3200" dirty="0" smtClean="0">
                <a:ea typeface="ＭＳ Ｐゴシック" pitchFamily="34" charset="-128"/>
              </a:rPr>
              <a:t> </a:t>
            </a:r>
            <a:r>
              <a:rPr lang="pt-BR" sz="3200" dirty="0" err="1" smtClean="0">
                <a:ea typeface="ＭＳ Ｐゴシック" pitchFamily="34" charset="-128"/>
              </a:rPr>
              <a:t>the</a:t>
            </a:r>
            <a:r>
              <a:rPr lang="pt-BR" sz="3200" dirty="0" smtClean="0">
                <a:ea typeface="ＭＳ Ｐゴシック" pitchFamily="34" charset="-128"/>
              </a:rPr>
              <a:t> </a:t>
            </a:r>
            <a:r>
              <a:rPr lang="pt-BR" sz="3200" dirty="0" err="1" smtClean="0">
                <a:ea typeface="ＭＳ Ｐゴシック" pitchFamily="34" charset="-128"/>
              </a:rPr>
              <a:t>Ground</a:t>
            </a:r>
            <a:endParaRPr lang="pt-BR" sz="3200" dirty="0" smtClean="0">
              <a:ea typeface="ＭＳ Ｐゴシック" pitchFamily="34" charset="-128"/>
            </a:endParaRPr>
          </a:p>
        </p:txBody>
      </p:sp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32337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05329"/>
              </p:ext>
            </p:extLst>
          </p:nvPr>
        </p:nvGraphicFramePr>
        <p:xfrm>
          <a:off x="4644008" y="6309320"/>
          <a:ext cx="4397375" cy="427037"/>
        </p:xfrm>
        <a:graphic>
          <a:graphicData uri="http://schemas.openxmlformats.org/drawingml/2006/table">
            <a:tbl>
              <a:tblPr/>
              <a:tblGrid>
                <a:gridCol w="4397375"/>
              </a:tblGrid>
              <a:tr h="42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Centre for 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satellite</a:t>
                      </a: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control</a:t>
                      </a: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01" name="Group 25"/>
          <p:cNvGraphicFramePr>
            <a:graphicFrameLocks noGrp="1"/>
          </p:cNvGraphicFramePr>
          <p:nvPr/>
        </p:nvGraphicFramePr>
        <p:xfrm>
          <a:off x="0" y="5383213"/>
          <a:ext cx="3248025" cy="828675"/>
        </p:xfrm>
        <a:graphic>
          <a:graphicData uri="http://schemas.openxmlformats.org/drawingml/2006/table">
            <a:tbl>
              <a:tblPr/>
              <a:tblGrid>
                <a:gridCol w="32480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Satellite Data Reception Station – Cuiabá 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25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/>
              <a:t>Policy for CBERS International Data Downlink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fee is charged on a LANDSAT-like basis</a:t>
            </a:r>
          </a:p>
          <a:p>
            <a:pPr lvl="1"/>
            <a:r>
              <a:rPr lang="en-US"/>
              <a:t>One flat annual fee for complete access to all data in the antenna’s footprint</a:t>
            </a:r>
          </a:p>
          <a:p>
            <a:pPr lvl="1"/>
            <a:endParaRPr lang="en-US"/>
          </a:p>
          <a:p>
            <a:r>
              <a:rPr lang="en-US"/>
              <a:t>Distribution in areas within the antenna’s footprint is the responsibility of the ground station operator</a:t>
            </a:r>
          </a:p>
          <a:p>
            <a:endParaRPr lang="en-US"/>
          </a:p>
          <a:p>
            <a:r>
              <a:rPr lang="en-US"/>
              <a:t>There is no additional charge for image distribution</a:t>
            </a:r>
          </a:p>
          <a:p>
            <a:endParaRPr lang="en-US"/>
          </a:p>
          <a:p>
            <a:r>
              <a:rPr lang="en-US"/>
              <a:t>Ground station operators are encouraged to distribute CBERS data free of charge on the Web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181475" y="1708150"/>
            <a:ext cx="1587500" cy="1771650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600325" y="1504950"/>
            <a:ext cx="1584325" cy="1724025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910013" y="3603625"/>
            <a:ext cx="1728787" cy="1739900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352550" y="3400425"/>
            <a:ext cx="1581150" cy="180975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765675" y="25209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4725988" y="46497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auto">
          <a:xfrm>
            <a:off x="5143500" y="30289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AutoShape 13"/>
          <p:cNvSpPr>
            <a:spLocks noChangeArrowheads="1"/>
          </p:cNvSpPr>
          <p:nvPr/>
        </p:nvSpPr>
        <p:spPr bwMode="auto">
          <a:xfrm>
            <a:off x="7434263" y="18716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5" name="AutoShape 14"/>
          <p:cNvSpPr>
            <a:spLocks noChangeArrowheads="1"/>
          </p:cNvSpPr>
          <p:nvPr/>
        </p:nvSpPr>
        <p:spPr bwMode="auto">
          <a:xfrm>
            <a:off x="2735263" y="36560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6662738" y="1203325"/>
            <a:ext cx="1806575" cy="167005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5516563" y="987425"/>
            <a:ext cx="1865312" cy="1549400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AutoShape 19"/>
          <p:cNvSpPr>
            <a:spLocks noChangeArrowheads="1"/>
          </p:cNvSpPr>
          <p:nvPr/>
        </p:nvSpPr>
        <p:spPr bwMode="auto">
          <a:xfrm>
            <a:off x="6494463" y="1695450"/>
            <a:ext cx="85725" cy="84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6572250" y="2005013"/>
            <a:ext cx="1524000" cy="1423987"/>
          </a:xfrm>
          <a:prstGeom prst="ellips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0" name="AutoShape 21"/>
          <p:cNvSpPr>
            <a:spLocks noChangeArrowheads="1"/>
          </p:cNvSpPr>
          <p:nvPr/>
        </p:nvSpPr>
        <p:spPr bwMode="auto">
          <a:xfrm>
            <a:off x="7285038" y="26400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7210425" y="3933825"/>
            <a:ext cx="1552575" cy="14922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2" name="AutoShape 23"/>
          <p:cNvSpPr>
            <a:spLocks noChangeArrowheads="1"/>
          </p:cNvSpPr>
          <p:nvPr/>
        </p:nvSpPr>
        <p:spPr bwMode="auto">
          <a:xfrm>
            <a:off x="8026400" y="44878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3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34" charset="-128"/>
              </a:rPr>
              <a:t>CBERS: a global satellite</a:t>
            </a: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0" y="1778000"/>
            <a:ext cx="1638300" cy="1739900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3271838" y="2763838"/>
            <a:ext cx="1444625" cy="14160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6294438" y="2613025"/>
            <a:ext cx="1447800" cy="1362075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361950" y="5483225"/>
            <a:ext cx="8794750" cy="954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5E"/>
                </a:solidFill>
                <a:latin typeface="Calibri" pitchFamily="34" charset="0"/>
              </a:rPr>
              <a:t>Current CBERS reception stations (solid lines) and planned stations (dashed lines) cover all tropical areas worldwide </a:t>
            </a:r>
          </a:p>
        </p:txBody>
      </p:sp>
      <p:sp>
        <p:nvSpPr>
          <p:cNvPr id="16408" name="AutoShape 12"/>
          <p:cNvSpPr>
            <a:spLocks noChangeArrowheads="1"/>
          </p:cNvSpPr>
          <p:nvPr/>
        </p:nvSpPr>
        <p:spPr bwMode="auto">
          <a:xfrm>
            <a:off x="4943475" y="352583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9" name="AutoShape 23"/>
          <p:cNvSpPr>
            <a:spLocks noChangeArrowheads="1"/>
          </p:cNvSpPr>
          <p:nvPr/>
        </p:nvSpPr>
        <p:spPr bwMode="auto">
          <a:xfrm>
            <a:off x="7073900" y="389096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0" name="AutoShape 14"/>
          <p:cNvSpPr>
            <a:spLocks noChangeArrowheads="1"/>
          </p:cNvSpPr>
          <p:nvPr/>
        </p:nvSpPr>
        <p:spPr bwMode="auto">
          <a:xfrm>
            <a:off x="1728788" y="29987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11" name="Oval 25"/>
          <p:cNvSpPr>
            <a:spLocks noChangeArrowheads="1"/>
          </p:cNvSpPr>
          <p:nvPr/>
        </p:nvSpPr>
        <p:spPr bwMode="auto">
          <a:xfrm>
            <a:off x="1047750" y="2733675"/>
            <a:ext cx="1485900" cy="1590675"/>
          </a:xfrm>
          <a:prstGeom prst="ellipse">
            <a:avLst/>
          </a:prstGeom>
          <a:noFill/>
          <a:ln w="38100">
            <a:solidFill>
              <a:srgbClr val="CCFF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2" name="AutoShape 10"/>
          <p:cNvSpPr>
            <a:spLocks noChangeArrowheads="1"/>
          </p:cNvSpPr>
          <p:nvPr/>
        </p:nvSpPr>
        <p:spPr bwMode="auto">
          <a:xfrm>
            <a:off x="3343275" y="2398713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13" name="AutoShape 10"/>
          <p:cNvSpPr>
            <a:spLocks noChangeArrowheads="1"/>
          </p:cNvSpPr>
          <p:nvPr/>
        </p:nvSpPr>
        <p:spPr bwMode="auto">
          <a:xfrm>
            <a:off x="3763963" y="3316288"/>
            <a:ext cx="85725" cy="84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14" name="Oval 26"/>
          <p:cNvSpPr>
            <a:spLocks noChangeArrowheads="1"/>
          </p:cNvSpPr>
          <p:nvPr/>
        </p:nvSpPr>
        <p:spPr bwMode="auto">
          <a:xfrm>
            <a:off x="4165600" y="2794000"/>
            <a:ext cx="1446213" cy="1416050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5" name="CaixaDeTexto 32"/>
          <p:cNvSpPr txBox="1">
            <a:spLocks noChangeArrowheads="1"/>
          </p:cNvSpPr>
          <p:nvPr/>
        </p:nvSpPr>
        <p:spPr bwMode="auto">
          <a:xfrm>
            <a:off x="2101850" y="4291013"/>
            <a:ext cx="422275" cy="185737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200">
                <a:solidFill>
                  <a:srgbClr val="00003F"/>
                </a:solidFill>
                <a:latin typeface="Calibri" pitchFamily="34" charset="0"/>
              </a:rPr>
              <a:t>Cuiabá</a:t>
            </a:r>
          </a:p>
        </p:txBody>
      </p:sp>
      <p:sp>
        <p:nvSpPr>
          <p:cNvPr id="16416" name="CaixaDeTexto 34"/>
          <p:cNvSpPr txBox="1">
            <a:spLocks noChangeArrowheads="1"/>
          </p:cNvSpPr>
          <p:nvPr/>
        </p:nvSpPr>
        <p:spPr bwMode="auto">
          <a:xfrm>
            <a:off x="1773238" y="3557588"/>
            <a:ext cx="627062" cy="18415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200">
                <a:solidFill>
                  <a:srgbClr val="000000"/>
                </a:solidFill>
                <a:latin typeface="Calibri" pitchFamily="34" charset="0"/>
              </a:rPr>
              <a:t>Boa Vista</a:t>
            </a:r>
          </a:p>
        </p:txBody>
      </p:sp>
      <p:sp>
        <p:nvSpPr>
          <p:cNvPr id="16417" name="CaixaDeTexto 35"/>
          <p:cNvSpPr txBox="1">
            <a:spLocks noChangeArrowheads="1"/>
          </p:cNvSpPr>
          <p:nvPr/>
        </p:nvSpPr>
        <p:spPr bwMode="auto">
          <a:xfrm>
            <a:off x="606425" y="2678113"/>
            <a:ext cx="628650" cy="184150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200">
                <a:solidFill>
                  <a:srgbClr val="000000"/>
                </a:solidFill>
                <a:latin typeface="Calibri" pitchFamily="34" charset="0"/>
              </a:rPr>
              <a:t>Chetumal</a:t>
            </a:r>
          </a:p>
        </p:txBody>
      </p:sp>
      <p:sp>
        <p:nvSpPr>
          <p:cNvPr id="16418" name="AutoShape 10"/>
          <p:cNvSpPr>
            <a:spLocks noChangeArrowheads="1"/>
          </p:cNvSpPr>
          <p:nvPr/>
        </p:nvSpPr>
        <p:spPr bwMode="auto">
          <a:xfrm>
            <a:off x="2063750" y="4224338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19" name="AutoShape 10"/>
          <p:cNvSpPr>
            <a:spLocks noChangeArrowheads="1"/>
          </p:cNvSpPr>
          <p:nvPr/>
        </p:nvSpPr>
        <p:spPr bwMode="auto">
          <a:xfrm>
            <a:off x="1722438" y="3503613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0" name="AutoShape 10"/>
          <p:cNvSpPr>
            <a:spLocks noChangeArrowheads="1"/>
          </p:cNvSpPr>
          <p:nvPr/>
        </p:nvSpPr>
        <p:spPr bwMode="auto">
          <a:xfrm>
            <a:off x="554038" y="2654300"/>
            <a:ext cx="95250" cy="104775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1" name="AutoShape 10"/>
          <p:cNvSpPr>
            <a:spLocks noChangeArrowheads="1"/>
          </p:cNvSpPr>
          <p:nvPr/>
        </p:nvSpPr>
        <p:spPr bwMode="auto">
          <a:xfrm>
            <a:off x="3344863" y="2395538"/>
            <a:ext cx="95250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2" name="CaixaDeTexto 39"/>
          <p:cNvSpPr txBox="1">
            <a:spLocks noChangeArrowheads="1"/>
          </p:cNvSpPr>
          <p:nvPr/>
        </p:nvSpPr>
        <p:spPr bwMode="auto">
          <a:xfrm>
            <a:off x="2638425" y="2457450"/>
            <a:ext cx="747713" cy="168275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Maspalomas</a:t>
            </a:r>
          </a:p>
        </p:txBody>
      </p:sp>
      <p:sp>
        <p:nvSpPr>
          <p:cNvPr id="16423" name="CaixaDeTexto 40"/>
          <p:cNvSpPr txBox="1">
            <a:spLocks noChangeArrowheads="1"/>
          </p:cNvSpPr>
          <p:nvPr/>
        </p:nvSpPr>
        <p:spPr bwMode="auto">
          <a:xfrm>
            <a:off x="4829175" y="2368550"/>
            <a:ext cx="417513" cy="169863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Aswan</a:t>
            </a:r>
          </a:p>
        </p:txBody>
      </p:sp>
      <p:sp>
        <p:nvSpPr>
          <p:cNvPr id="16424" name="AutoShape 10"/>
          <p:cNvSpPr>
            <a:spLocks noChangeArrowheads="1"/>
          </p:cNvSpPr>
          <p:nvPr/>
        </p:nvSpPr>
        <p:spPr bwMode="auto">
          <a:xfrm>
            <a:off x="4764088" y="2516188"/>
            <a:ext cx="96837" cy="103187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5" name="AutoShape 10"/>
          <p:cNvSpPr>
            <a:spLocks noChangeArrowheads="1"/>
          </p:cNvSpPr>
          <p:nvPr/>
        </p:nvSpPr>
        <p:spPr bwMode="auto">
          <a:xfrm>
            <a:off x="3757613" y="3302000"/>
            <a:ext cx="96837" cy="103188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6" name="AutoShape 10"/>
          <p:cNvSpPr>
            <a:spLocks noChangeArrowheads="1"/>
          </p:cNvSpPr>
          <p:nvPr/>
        </p:nvSpPr>
        <p:spPr bwMode="auto">
          <a:xfrm>
            <a:off x="4946650" y="3517900"/>
            <a:ext cx="96838" cy="103188"/>
          </a:xfrm>
          <a:prstGeom prst="star4">
            <a:avLst>
              <a:gd name="adj" fmla="val 12500"/>
            </a:avLst>
          </a:prstGeom>
          <a:solidFill>
            <a:srgbClr val="EB94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427" name="CaixaDeTexto 45"/>
          <p:cNvSpPr txBox="1">
            <a:spLocks noChangeArrowheads="1"/>
          </p:cNvSpPr>
          <p:nvPr/>
        </p:nvSpPr>
        <p:spPr bwMode="auto">
          <a:xfrm>
            <a:off x="4803775" y="4699000"/>
            <a:ext cx="496888" cy="169863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Jo´burg</a:t>
            </a:r>
          </a:p>
        </p:txBody>
      </p:sp>
      <p:sp>
        <p:nvSpPr>
          <p:cNvPr id="16428" name="CaixaDeTexto 46"/>
          <p:cNvSpPr txBox="1">
            <a:spLocks noChangeArrowheads="1"/>
          </p:cNvSpPr>
          <p:nvPr/>
        </p:nvSpPr>
        <p:spPr bwMode="auto">
          <a:xfrm>
            <a:off x="5045075" y="3525838"/>
            <a:ext cx="573088" cy="169862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Nairobi(?)</a:t>
            </a:r>
          </a:p>
        </p:txBody>
      </p:sp>
      <p:sp>
        <p:nvSpPr>
          <p:cNvPr id="16429" name="CaixaDeTexto 47"/>
          <p:cNvSpPr txBox="1">
            <a:spLocks noChangeArrowheads="1"/>
          </p:cNvSpPr>
          <p:nvPr/>
        </p:nvSpPr>
        <p:spPr bwMode="auto">
          <a:xfrm>
            <a:off x="3857625" y="3479800"/>
            <a:ext cx="576263" cy="169863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Gabon(?)</a:t>
            </a:r>
          </a:p>
        </p:txBody>
      </p:sp>
      <p:sp>
        <p:nvSpPr>
          <p:cNvPr id="16430" name="CaixaDeTexto 48"/>
          <p:cNvSpPr txBox="1">
            <a:spLocks noChangeArrowheads="1"/>
          </p:cNvSpPr>
          <p:nvPr/>
        </p:nvSpPr>
        <p:spPr bwMode="auto">
          <a:xfrm>
            <a:off x="5997575" y="1838325"/>
            <a:ext cx="514350" cy="168275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Urumchi</a:t>
            </a:r>
          </a:p>
        </p:txBody>
      </p:sp>
      <p:sp>
        <p:nvSpPr>
          <p:cNvPr id="16431" name="CaixaDeTexto 49"/>
          <p:cNvSpPr txBox="1">
            <a:spLocks noChangeArrowheads="1"/>
          </p:cNvSpPr>
          <p:nvPr/>
        </p:nvSpPr>
        <p:spPr bwMode="auto">
          <a:xfrm>
            <a:off x="7489825" y="1719263"/>
            <a:ext cx="514350" cy="168275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Miyun</a:t>
            </a:r>
          </a:p>
        </p:txBody>
      </p:sp>
      <p:sp>
        <p:nvSpPr>
          <p:cNvPr id="16432" name="CaixaDeTexto 50"/>
          <p:cNvSpPr txBox="1">
            <a:spLocks noChangeArrowheads="1"/>
          </p:cNvSpPr>
          <p:nvPr/>
        </p:nvSpPr>
        <p:spPr bwMode="auto">
          <a:xfrm>
            <a:off x="7389813" y="2509838"/>
            <a:ext cx="808037" cy="168275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Ghuangzhou</a:t>
            </a:r>
          </a:p>
        </p:txBody>
      </p:sp>
      <p:sp>
        <p:nvSpPr>
          <p:cNvPr id="16433" name="CaixaDeTexto 51"/>
          <p:cNvSpPr txBox="1">
            <a:spLocks noChangeArrowheads="1"/>
          </p:cNvSpPr>
          <p:nvPr/>
        </p:nvSpPr>
        <p:spPr bwMode="auto">
          <a:xfrm>
            <a:off x="7975600" y="4056063"/>
            <a:ext cx="574675" cy="169862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Darwin(?)</a:t>
            </a:r>
          </a:p>
        </p:txBody>
      </p:sp>
      <p:sp>
        <p:nvSpPr>
          <p:cNvPr id="16434" name="CaixaDeTexto 52"/>
          <p:cNvSpPr txBox="1">
            <a:spLocks noChangeArrowheads="1"/>
          </p:cNvSpPr>
          <p:nvPr/>
        </p:nvSpPr>
        <p:spPr bwMode="auto">
          <a:xfrm>
            <a:off x="8037513" y="4525963"/>
            <a:ext cx="957262" cy="168275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Alice Springs (?)</a:t>
            </a:r>
          </a:p>
        </p:txBody>
      </p:sp>
      <p:sp>
        <p:nvSpPr>
          <p:cNvPr id="16435" name="Oval 27"/>
          <p:cNvSpPr>
            <a:spLocks noChangeArrowheads="1"/>
          </p:cNvSpPr>
          <p:nvPr/>
        </p:nvSpPr>
        <p:spPr bwMode="auto">
          <a:xfrm>
            <a:off x="7283450" y="3422650"/>
            <a:ext cx="1447800" cy="1362075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6" name="CaixaDeTexto 54"/>
          <p:cNvSpPr txBox="1">
            <a:spLocks noChangeArrowheads="1"/>
          </p:cNvSpPr>
          <p:nvPr/>
        </p:nvSpPr>
        <p:spPr bwMode="auto">
          <a:xfrm>
            <a:off x="6967538" y="3094038"/>
            <a:ext cx="574675" cy="169862"/>
          </a:xfrm>
          <a:prstGeom prst="rect">
            <a:avLst/>
          </a:prstGeom>
          <a:solidFill>
            <a:srgbClr val="E8E8F1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100">
                <a:solidFill>
                  <a:srgbClr val="00003F"/>
                </a:solidFill>
                <a:latin typeface="Calibri" pitchFamily="34" charset="0"/>
              </a:rPr>
              <a:t>Bangcoc</a:t>
            </a:r>
          </a:p>
        </p:txBody>
      </p:sp>
    </p:spTree>
    <p:extLst>
      <p:ext uri="{BB962C8B-B14F-4D97-AF65-F5344CB8AC3E}">
        <p14:creationId xmlns:p14="http://schemas.microsoft.com/office/powerpoint/2010/main" val="69373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Remote Sensing Data Centre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229600" cy="5328592"/>
          </a:xfrm>
        </p:spPr>
        <p:txBody>
          <a:bodyPr/>
          <a:lstStyle/>
          <a:p>
            <a:r>
              <a:rPr lang="en-US" sz="2000" dirty="0"/>
              <a:t>MSS-LANDSAT: 1973 - 1983</a:t>
            </a:r>
          </a:p>
          <a:p>
            <a:pPr lvl="1"/>
            <a:r>
              <a:rPr lang="en-US" sz="1800" dirty="0"/>
              <a:t>Available for free on the web </a:t>
            </a:r>
          </a:p>
          <a:p>
            <a:pPr lvl="1"/>
            <a:r>
              <a:rPr lang="en-US" sz="1800" dirty="0">
                <a:hlinkClick r:id="rId3"/>
              </a:rPr>
              <a:t>http://www.dgi.inpe.br/CatalogoMSS/</a:t>
            </a:r>
            <a:r>
              <a:rPr lang="en-US" sz="1800" dirty="0"/>
              <a:t> </a:t>
            </a:r>
          </a:p>
          <a:p>
            <a:pPr lvl="1"/>
            <a:endParaRPr lang="en-US" sz="1800" dirty="0"/>
          </a:p>
          <a:p>
            <a:r>
              <a:rPr lang="pt-BR" sz="2000" dirty="0"/>
              <a:t>TM/ETM-LANDSAT: 1984 - 2000</a:t>
            </a:r>
          </a:p>
          <a:p>
            <a:pPr lvl="1"/>
            <a:r>
              <a:rPr lang="pt-BR" sz="1800" dirty="0" err="1"/>
              <a:t>Being</a:t>
            </a:r>
            <a:r>
              <a:rPr lang="pt-BR" sz="1800" dirty="0"/>
              <a:t> </a:t>
            </a:r>
            <a:r>
              <a:rPr lang="pt-BR" sz="1800" dirty="0" err="1"/>
              <a:t>placed</a:t>
            </a:r>
            <a:r>
              <a:rPr lang="pt-BR" sz="1800" dirty="0"/>
              <a:t> on-line (</a:t>
            </a:r>
            <a:r>
              <a:rPr lang="pt-BR" sz="1800" dirty="0" err="1"/>
              <a:t>free</a:t>
            </a:r>
            <a:r>
              <a:rPr lang="pt-BR" sz="1800" dirty="0"/>
              <a:t> </a:t>
            </a:r>
            <a:r>
              <a:rPr lang="pt-BR" sz="1800" dirty="0" err="1"/>
              <a:t>access</a:t>
            </a:r>
            <a:r>
              <a:rPr lang="pt-BR" sz="1800" dirty="0"/>
              <a:t>) </a:t>
            </a:r>
            <a:r>
              <a:rPr lang="pt-BR" sz="1800" dirty="0" err="1"/>
              <a:t>until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end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2005 </a:t>
            </a:r>
          </a:p>
          <a:p>
            <a:pPr lvl="1"/>
            <a:endParaRPr lang="pt-BR" sz="1800" dirty="0"/>
          </a:p>
          <a:p>
            <a:r>
              <a:rPr lang="pt-BR" sz="2000" dirty="0" smtClean="0"/>
              <a:t>CBERS-2B</a:t>
            </a:r>
            <a:endParaRPr lang="pt-BR" sz="2000" dirty="0"/>
          </a:p>
          <a:p>
            <a:pPr lvl="1"/>
            <a:r>
              <a:rPr lang="pt-BR" sz="1800" dirty="0" err="1"/>
              <a:t>Available</a:t>
            </a:r>
            <a:r>
              <a:rPr lang="pt-BR" sz="1800" dirty="0"/>
              <a:t> for </a:t>
            </a:r>
            <a:r>
              <a:rPr lang="pt-BR" sz="1800" dirty="0" err="1"/>
              <a:t>free</a:t>
            </a:r>
            <a:r>
              <a:rPr lang="pt-BR" sz="1800" dirty="0"/>
              <a:t> </a:t>
            </a:r>
            <a:r>
              <a:rPr lang="pt-BR" sz="1800" dirty="0" err="1"/>
              <a:t>on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web </a:t>
            </a:r>
            <a:r>
              <a:rPr lang="pt-BR" sz="1800" dirty="0" smtClean="0"/>
              <a:t>(</a:t>
            </a:r>
            <a:r>
              <a:rPr lang="en-US" sz="1800" dirty="0"/>
              <a:t>http://www.dgi.inpe.br/CDSR/) </a:t>
            </a:r>
            <a:endParaRPr lang="pt-BR" sz="1800" dirty="0"/>
          </a:p>
          <a:p>
            <a:pPr lvl="1"/>
            <a:endParaRPr lang="pt-BR" sz="1800" dirty="0"/>
          </a:p>
          <a:p>
            <a:r>
              <a:rPr lang="pt-BR" sz="2000" dirty="0"/>
              <a:t>MODIS</a:t>
            </a:r>
          </a:p>
          <a:p>
            <a:pPr lvl="1"/>
            <a:r>
              <a:rPr lang="pt-BR" sz="1800" dirty="0" err="1"/>
              <a:t>Being</a:t>
            </a:r>
            <a:r>
              <a:rPr lang="pt-BR" sz="1800" dirty="0"/>
              <a:t> </a:t>
            </a:r>
            <a:r>
              <a:rPr lang="pt-BR" sz="1800" dirty="0" err="1"/>
              <a:t>placed</a:t>
            </a:r>
            <a:r>
              <a:rPr lang="pt-BR" sz="1800" dirty="0"/>
              <a:t> on-line (</a:t>
            </a:r>
            <a:r>
              <a:rPr lang="pt-BR" sz="1800" dirty="0" err="1"/>
              <a:t>free</a:t>
            </a:r>
            <a:r>
              <a:rPr lang="pt-BR" sz="1800" dirty="0"/>
              <a:t> </a:t>
            </a:r>
            <a:r>
              <a:rPr lang="pt-BR" sz="1800" dirty="0" err="1"/>
              <a:t>access</a:t>
            </a:r>
            <a:r>
              <a:rPr lang="pt-BR" sz="1800" dirty="0"/>
              <a:t>) </a:t>
            </a:r>
            <a:r>
              <a:rPr lang="pt-BR" sz="1800" dirty="0" err="1"/>
              <a:t>until</a:t>
            </a:r>
            <a:r>
              <a:rPr lang="pt-BR" sz="1800" dirty="0"/>
              <a:t>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dirty="0" err="1"/>
              <a:t>end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</a:t>
            </a:r>
            <a:r>
              <a:rPr lang="pt-BR" sz="1800" dirty="0" smtClean="0"/>
              <a:t>2005</a:t>
            </a:r>
          </a:p>
          <a:p>
            <a:pPr lvl="1"/>
            <a:endParaRPr lang="pt-BR" sz="1800" dirty="0" smtClean="0"/>
          </a:p>
          <a:p>
            <a:r>
              <a:rPr lang="pt-BR" sz="2000" dirty="0" smtClean="0"/>
              <a:t>ResourceSat-1</a:t>
            </a:r>
          </a:p>
          <a:p>
            <a:pPr lvl="1"/>
            <a:r>
              <a:rPr lang="pt-BR" sz="1600" dirty="0" err="1" smtClean="0"/>
              <a:t>Available</a:t>
            </a:r>
            <a:r>
              <a:rPr lang="pt-BR" sz="1600" dirty="0" smtClean="0"/>
              <a:t> </a:t>
            </a:r>
            <a:r>
              <a:rPr lang="pt-BR" sz="1600" dirty="0" err="1" smtClean="0"/>
              <a:t>since</a:t>
            </a:r>
            <a:r>
              <a:rPr lang="pt-BR" sz="1600" dirty="0" smtClean="0"/>
              <a:t> 2009: </a:t>
            </a:r>
            <a:r>
              <a:rPr lang="pt-BR" sz="1600" dirty="0" smtClean="0"/>
              <a:t>25.892 </a:t>
            </a:r>
            <a:r>
              <a:rPr lang="pt-BR" sz="1600" dirty="0" err="1" smtClean="0"/>
              <a:t>scenes</a:t>
            </a:r>
            <a:r>
              <a:rPr lang="pt-BR" sz="1600" dirty="0" smtClean="0"/>
              <a:t> (5.133 AWIFS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/>
              <a:t> 20.759 </a:t>
            </a:r>
            <a:r>
              <a:rPr lang="pt-BR" sz="1600" dirty="0" smtClean="0"/>
              <a:t>LISS-3)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003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29876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mosq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713"/>
            <a:ext cx="18494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36738"/>
            <a:ext cx="3046412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Documents and Settings\livia\Desktop\i786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78363"/>
            <a:ext cx="3397250" cy="217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38863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3000" smtClean="0">
                <a:ea typeface="ＭＳ Ｐゴシック" pitchFamily="34" charset="-128"/>
              </a:rPr>
              <a:t>Contribution to different fields</a:t>
            </a: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3568700" y="4241800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Civil Defense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1598613" y="34004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Health</a:t>
            </a: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976563" y="7969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Energy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665288" y="4306888"/>
            <a:ext cx="1600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Weather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6105525" y="6308725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Urban Management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6902450" y="2270125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Ecosystems</a:t>
            </a:r>
          </a:p>
        </p:txBody>
      </p:sp>
      <p:pic>
        <p:nvPicPr>
          <p:cNvPr id="22541" name="Picture 10" descr="npo0002c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0"/>
            <a:ext cx="30051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6118225" y="3140075"/>
            <a:ext cx="183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5E"/>
                </a:solidFill>
                <a:latin typeface="Calibri" pitchFamily="34" charset="0"/>
                <a:cs typeface="Arial" pitchFamily="34" charset="0"/>
              </a:rPr>
              <a:t>Agriculture</a:t>
            </a:r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943350"/>
            <a:ext cx="26876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925"/>
            <a:ext cx="283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7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1459</TotalTime>
  <Words>1065</Words>
  <Application>Microsoft Office PowerPoint</Application>
  <PresentationFormat>Apresentação na tela (4:3)</PresentationFormat>
  <Paragraphs>212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2_Pixel</vt:lpstr>
      <vt:lpstr>Partnership  VLAB + GEO + CEOS</vt:lpstr>
      <vt:lpstr>INPE’s space technology agenda</vt:lpstr>
      <vt:lpstr>A vision for the future</vt:lpstr>
      <vt:lpstr>Earth Observation at INPE</vt:lpstr>
      <vt:lpstr>Systems on the Ground</vt:lpstr>
      <vt:lpstr>Policy for CBERS International Data Downlink</vt:lpstr>
      <vt:lpstr>CBERS: a global satellite</vt:lpstr>
      <vt:lpstr>Remote Sensing Data Centre</vt:lpstr>
      <vt:lpstr>Contribution to different fields</vt:lpstr>
      <vt:lpstr>Earth Observation in Brazil</vt:lpstr>
      <vt:lpstr>GIS Technology R&amp;D</vt:lpstr>
      <vt:lpstr>Remote Sensing Education at INPE</vt:lpstr>
      <vt:lpstr>What is CEOS?</vt:lpstr>
      <vt:lpstr>Apresentação do PowerPoint</vt:lpstr>
      <vt:lpstr>VLAB and GEO</vt:lpstr>
      <vt:lpstr>CEOS: The Birth of Data Democracy</vt:lpstr>
      <vt:lpstr>Data democracy explored</vt:lpstr>
      <vt:lpstr>Data Access: DEM Development Project</vt:lpstr>
      <vt:lpstr>VLAB and CEOS: Possible partnership with Capacity development: DEM workshops and E-Learning Courses</vt:lpstr>
      <vt:lpstr>Software Tools: Open Source software</vt:lpstr>
      <vt:lpstr>Data dissemination: GEONETCast</vt:lpstr>
      <vt:lpstr>Discussions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para editar o estilo do título mestre</dc:title>
  <dc:creator>Pc</dc:creator>
  <cp:lastModifiedBy>Hilcea</cp:lastModifiedBy>
  <cp:revision>138</cp:revision>
  <dcterms:created xsi:type="dcterms:W3CDTF">2003-04-22T20:56:34Z</dcterms:created>
  <dcterms:modified xsi:type="dcterms:W3CDTF">2012-10-11T10:24:30Z</dcterms:modified>
</cp:coreProperties>
</file>