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9" r:id="rId2"/>
    <p:sldId id="256" r:id="rId3"/>
    <p:sldId id="258" r:id="rId4"/>
    <p:sldId id="262" r:id="rId5"/>
    <p:sldId id="263" r:id="rId6"/>
    <p:sldId id="266" r:id="rId7"/>
    <p:sldId id="265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0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9" autoAdjust="0"/>
    <p:restoredTop sz="94660"/>
  </p:normalViewPr>
  <p:slideViewPr>
    <p:cSldViewPr>
      <p:cViewPr varScale="1">
        <p:scale>
          <a:sx n="84" d="100"/>
          <a:sy n="84" d="100"/>
        </p:scale>
        <p:origin x="-16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93B56-8F52-4084-9585-99AEAE781DC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DEA89-0D22-4801-B244-74E733D3F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029" dirty="0" smtClean="0"/>
              <a:t>What we do...</a:t>
            </a:r>
          </a:p>
          <a:p>
            <a:r>
              <a:rPr lang="en-029" dirty="0" smtClean="0"/>
              <a:t>CIMH is now venturing (gingerly) into more areas of virtual training.  </a:t>
            </a:r>
          </a:p>
          <a:p>
            <a:r>
              <a:rPr lang="en-029" dirty="0" smtClean="0"/>
              <a:t>Our first big step into this was years ago with the Focal Group discussions.</a:t>
            </a:r>
          </a:p>
          <a:p>
            <a:r>
              <a:rPr lang="en-029" dirty="0" smtClean="0"/>
              <a:t>CIMH is s training, research and advisory facility.  And with its</a:t>
            </a:r>
          </a:p>
          <a:p>
            <a:r>
              <a:rPr lang="en-029" dirty="0" smtClean="0"/>
              <a:t>relatively small staff it is often difficult to expand beyond the core.</a:t>
            </a:r>
          </a:p>
          <a:p>
            <a:r>
              <a:rPr lang="en-029" dirty="0" smtClean="0"/>
              <a:t>The Event week was meant to highlight what is being done in the Caribbean</a:t>
            </a:r>
          </a:p>
          <a:p>
            <a:r>
              <a:rPr lang="en-029" dirty="0" smtClean="0"/>
              <a:t>in Aviation Meteorology.  Nothing on the scale of EUMETCAL and the BMA.</a:t>
            </a:r>
          </a:p>
          <a:p>
            <a:r>
              <a:rPr lang="en-029" dirty="0" smtClean="0"/>
              <a:t>But with the goal have forecasters in the region refocused on the virtual</a:t>
            </a:r>
          </a:p>
          <a:p>
            <a:r>
              <a:rPr lang="en-029" dirty="0" smtClean="0"/>
              <a:t>events and what it could offer them.</a:t>
            </a:r>
          </a:p>
          <a:p>
            <a:endParaRPr lang="en-029" dirty="0" smtClean="0"/>
          </a:p>
          <a:p>
            <a:r>
              <a:rPr lang="en-029" dirty="0" smtClean="0"/>
              <a:t>With the help of fellow CIMH lectures, a few regional forecasters, Mike</a:t>
            </a:r>
          </a:p>
          <a:p>
            <a:r>
              <a:rPr lang="en-029" dirty="0" smtClean="0"/>
              <a:t>Davidson for International desk, NOAA, EUMETCAL and Lu we were able to put</a:t>
            </a:r>
          </a:p>
          <a:p>
            <a:r>
              <a:rPr lang="en-029" dirty="0" smtClean="0"/>
              <a:t>together eight presentations that were very well received and attendance</a:t>
            </a:r>
          </a:p>
          <a:p>
            <a:r>
              <a:rPr lang="en-029" dirty="0" smtClean="0"/>
              <a:t>was very good.  In fact I believe the event week was very instrumental in</a:t>
            </a:r>
          </a:p>
          <a:p>
            <a:r>
              <a:rPr lang="en-029" dirty="0" smtClean="0"/>
              <a:t>re-energizing interest by the regional forecasters in the RFG sessions</a:t>
            </a:r>
          </a:p>
          <a:p>
            <a:r>
              <a:rPr lang="en-029" dirty="0" smtClean="0"/>
              <a:t>(which I was afraid may have been dying).  The experience was very good</a:t>
            </a:r>
          </a:p>
          <a:p>
            <a:r>
              <a:rPr lang="en-029" dirty="0" smtClean="0"/>
              <a:t>and rewarding.</a:t>
            </a:r>
          </a:p>
          <a:p>
            <a:endParaRPr lang="en-02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DEA89-0D22-4801-B244-74E733D3FC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7C3F878-F5E8-489B-AC8A-64F2A7E22C2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1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2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2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2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2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2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2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10/10/2012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1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2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62200" y="37338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029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ndi" pitchFamily="2" charset="0"/>
            </a:endParaRPr>
          </a:p>
          <a:p>
            <a:pPr algn="ctr"/>
            <a:r>
              <a:rPr lang="en-029" b="1" dirty="0" smtClean="0">
                <a:solidFill>
                  <a:srgbClr val="FFFF00"/>
                </a:solidFill>
                <a:latin typeface="Biondi" pitchFamily="2" charset="0"/>
              </a:rPr>
              <a:t>CIMH Caribbean Aviation Week</a:t>
            </a:r>
            <a:r>
              <a:rPr lang="en-029" dirty="0" smtClean="0">
                <a:solidFill>
                  <a:srgbClr val="FFFF00"/>
                </a:solidFill>
                <a:latin typeface="Biondi" pitchFamily="2" charset="0"/>
              </a:rPr>
              <a:t/>
            </a:r>
            <a:br>
              <a:rPr lang="en-029" dirty="0" smtClean="0">
                <a:solidFill>
                  <a:srgbClr val="FFFF00"/>
                </a:solidFill>
                <a:latin typeface="Biondi" pitchFamily="2" charset="0"/>
              </a:rPr>
            </a:br>
            <a:r>
              <a:rPr lang="en-029" dirty="0" smtClean="0">
                <a:solidFill>
                  <a:srgbClr val="FFFF00"/>
                </a:solidFill>
                <a:latin typeface="Biondi" pitchFamily="2" charset="0"/>
              </a:rPr>
              <a:t>- </a:t>
            </a:r>
            <a:r>
              <a:rPr lang="en-029" b="1" dirty="0" smtClean="0">
                <a:solidFill>
                  <a:srgbClr val="FF0000"/>
                </a:solidFill>
                <a:latin typeface="Biondi" pitchFamily="2" charset="0"/>
              </a:rPr>
              <a:t>April 30 to May 03, 2012 </a:t>
            </a:r>
            <a:r>
              <a:rPr lang="en-029" dirty="0" smtClean="0">
                <a:solidFill>
                  <a:srgbClr val="FFFF00"/>
                </a:solidFill>
                <a:latin typeface="Biondi" pitchFamily="2" charset="0"/>
              </a:rPr>
              <a:t>-</a:t>
            </a:r>
            <a:endParaRPr lang="en-TT" dirty="0">
              <a:solidFill>
                <a:srgbClr val="FFFF00"/>
              </a:solidFill>
              <a:latin typeface="Biondi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1336"/>
          <a:stretch/>
        </p:blipFill>
        <p:spPr bwMode="auto">
          <a:xfrm>
            <a:off x="2" y="58057"/>
            <a:ext cx="9419373" cy="687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8686799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CIMH Caribbean Aviation Week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858000" cy="533400"/>
          </a:xfrm>
        </p:spPr>
        <p:txBody>
          <a:bodyPr/>
          <a:lstStyle/>
          <a:p>
            <a:pPr algn="ctr"/>
            <a:r>
              <a:rPr lang="en-T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30 to May 03, 2012</a:t>
            </a:r>
            <a:endParaRPr lang="en-TT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6859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30480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TT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The Caribbean Institute for Meteorology and Hydrology as a Centre of Excellence (</a:t>
            </a:r>
            <a:r>
              <a:rPr lang="en-TT" sz="20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CoE</a:t>
            </a:r>
            <a:r>
              <a:rPr lang="en-TT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 in Satellite Meteorology proposes to host the </a:t>
            </a:r>
            <a:r>
              <a:rPr lang="en-TT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Caribbean  Aviation Week</a:t>
            </a:r>
            <a:r>
              <a:rPr lang="en-TT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</a:t>
            </a:r>
            <a:r>
              <a:rPr lang="en-TT" sz="2000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an Online event</a:t>
            </a:r>
            <a:r>
              <a:rPr lang="en-TT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</a:t>
            </a:r>
          </a:p>
          <a:p>
            <a:pPr algn="just"/>
            <a:endParaRPr lang="en-TT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n-TT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The event highlighted topics on Aviation Meteorological forecasting  techniques, tools, regulations and case studies, open to an international audience.</a:t>
            </a:r>
          </a:p>
          <a:p>
            <a:pPr algn="just"/>
            <a:endParaRPr lang="en-TT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n-TT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Aviation Week was supported by WMO/CGMS Virtual Laboratory for Education and Training in Satellite Meteorology (</a:t>
            </a:r>
            <a:r>
              <a:rPr lang="en-TT" sz="20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VLab</a:t>
            </a:r>
            <a:r>
              <a:rPr lang="en-TT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); and </a:t>
            </a:r>
            <a:r>
              <a:rPr lang="en-029" sz="20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EumetSat</a:t>
            </a:r>
            <a:r>
              <a:rPr lang="en-029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has graciously offered the uses of the </a:t>
            </a:r>
            <a:r>
              <a:rPr lang="en-029" sz="20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Centra</a:t>
            </a:r>
            <a:r>
              <a:rPr lang="en-029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Online  Program.</a:t>
            </a:r>
          </a:p>
          <a:p>
            <a:pPr algn="just"/>
            <a:endParaRPr lang="en-029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6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981200"/>
          <a:ext cx="9144000" cy="5618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29"/>
                <a:gridCol w="1709854"/>
                <a:gridCol w="2007220"/>
                <a:gridCol w="1958897"/>
                <a:gridCol w="1981200"/>
              </a:tblGrid>
              <a:tr h="557857"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dirty="0" smtClean="0"/>
                        <a:t>April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dirty="0" smtClean="0"/>
                        <a:t>May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dirty="0" smtClean="0"/>
                        <a:t>May 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dirty="0" smtClean="0"/>
                        <a:t>May03</a:t>
                      </a:r>
                    </a:p>
                  </a:txBody>
                  <a:tcPr/>
                </a:tc>
              </a:tr>
              <a:tr h="801533"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dirty="0" smtClean="0"/>
                        <a:t>Forecasting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dirty="0" smtClean="0"/>
                        <a:t>Remote Sensing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mtClean="0"/>
                        <a:t>Forecasting 2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 smtClean="0"/>
                        <a:t>Training</a:t>
                      </a:r>
                      <a:endParaRPr lang="en-TT" dirty="0"/>
                    </a:p>
                  </a:txBody>
                  <a:tcPr/>
                </a:tc>
              </a:tr>
              <a:tr h="1289608">
                <a:tc>
                  <a:txBody>
                    <a:bodyPr/>
                    <a:lstStyle/>
                    <a:p>
                      <a:r>
                        <a:rPr lang="en-TT" sz="1200" dirty="0" smtClean="0"/>
                        <a:t>14:00</a:t>
                      </a:r>
                      <a:r>
                        <a:rPr lang="en-TT" sz="1200" baseline="0" dirty="0" smtClean="0"/>
                        <a:t> UTC</a:t>
                      </a:r>
                    </a:p>
                    <a:p>
                      <a:endParaRPr lang="en-TT" sz="1200" baseline="0" dirty="0" smtClean="0"/>
                    </a:p>
                    <a:p>
                      <a:endParaRPr lang="en-TT" sz="1200" baseline="0" dirty="0" smtClean="0"/>
                    </a:p>
                    <a:p>
                      <a:endParaRPr lang="en-TT" sz="1200" baseline="0" dirty="0" smtClean="0"/>
                    </a:p>
                    <a:p>
                      <a:endParaRPr lang="en-TT" sz="1200" baseline="0" dirty="0" smtClean="0"/>
                    </a:p>
                    <a:p>
                      <a:endParaRPr lang="en-TT" sz="1200" baseline="0" dirty="0" smtClean="0"/>
                    </a:p>
                    <a:p>
                      <a:endParaRPr lang="en-TT" sz="1200" baseline="0" dirty="0" smtClean="0"/>
                    </a:p>
                    <a:p>
                      <a:r>
                        <a:rPr lang="en-TT" sz="1800" baseline="0" dirty="0" smtClean="0">
                          <a:solidFill>
                            <a:srgbClr val="FF0000"/>
                          </a:solidFill>
                        </a:rPr>
                        <a:t>Attendance</a:t>
                      </a:r>
                      <a:endParaRPr lang="en-TT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u="none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Fronts and Shear Lines</a:t>
                      </a:r>
                    </a:p>
                    <a:p>
                      <a:endParaRPr kumimoji="0"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Mike Davison </a:t>
                      </a:r>
                      <a:r>
                        <a:rPr kumimoji="0" lang="en-US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T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Radar Case</a:t>
                      </a:r>
                    </a:p>
                    <a:p>
                      <a:endParaRPr lang="en-TT" sz="1600" dirty="0" smtClean="0"/>
                    </a:p>
                    <a:p>
                      <a:endParaRPr lang="en-TT" sz="1600" dirty="0" smtClean="0"/>
                    </a:p>
                    <a:p>
                      <a:endParaRPr lang="en-TT" sz="1600" dirty="0" smtClean="0"/>
                    </a:p>
                    <a:p>
                      <a:r>
                        <a:rPr lang="en-TT" sz="1600" b="1" dirty="0" err="1" smtClean="0"/>
                        <a:t>Sabu</a:t>
                      </a:r>
                      <a:r>
                        <a:rPr lang="en-TT" sz="1600" b="1" dirty="0" smtClean="0"/>
                        <a:t> Best</a:t>
                      </a:r>
                      <a:r>
                        <a:rPr kumimoji="0" lang="en-US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TT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u="non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Easterly Waves or TUTT Induced Perturbations</a:t>
                      </a:r>
                    </a:p>
                    <a:p>
                      <a:endParaRPr kumimoji="0"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Mike Davison </a:t>
                      </a:r>
                    </a:p>
                    <a:p>
                      <a:endParaRPr kumimoji="0"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TT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Competency</a:t>
                      </a:r>
                      <a:r>
                        <a:rPr lang="en-TT" sz="16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Training</a:t>
                      </a:r>
                    </a:p>
                    <a:p>
                      <a:endParaRPr lang="en-TT" sz="1600" baseline="0" dirty="0" smtClean="0"/>
                    </a:p>
                    <a:p>
                      <a:endParaRPr lang="en-TT" sz="1600" baseline="0" dirty="0" smtClean="0"/>
                    </a:p>
                    <a:p>
                      <a:r>
                        <a:rPr lang="en-TT" sz="1600" b="1" baseline="0" dirty="0" smtClean="0"/>
                        <a:t>Kathy-Ann Caesar</a:t>
                      </a:r>
                      <a:r>
                        <a:rPr kumimoji="0" lang="en-US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TT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8393">
                <a:tc>
                  <a:txBody>
                    <a:bodyPr/>
                    <a:lstStyle/>
                    <a:p>
                      <a:endParaRPr lang="en-T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/>
                    </a:p>
                  </a:txBody>
                  <a:tcPr/>
                </a:tc>
              </a:tr>
              <a:tr h="1580810">
                <a:tc>
                  <a:txBody>
                    <a:bodyPr/>
                    <a:lstStyle/>
                    <a:p>
                      <a:r>
                        <a:rPr lang="en-TT" sz="1200" dirty="0" smtClean="0"/>
                        <a:t>16:00</a:t>
                      </a:r>
                      <a:r>
                        <a:rPr lang="en-TT" sz="1200" baseline="0" dirty="0" smtClean="0"/>
                        <a:t> UTC</a:t>
                      </a:r>
                    </a:p>
                    <a:p>
                      <a:endParaRPr lang="en-TT" sz="1200" baseline="0" dirty="0" smtClean="0"/>
                    </a:p>
                    <a:p>
                      <a:endParaRPr lang="en-TT" sz="1200" baseline="0" dirty="0" smtClean="0"/>
                    </a:p>
                    <a:p>
                      <a:endParaRPr lang="en-TT" sz="1200" baseline="0" dirty="0" smtClean="0"/>
                    </a:p>
                    <a:p>
                      <a:endParaRPr lang="en-TT" sz="1200" baseline="0" dirty="0" smtClean="0"/>
                    </a:p>
                    <a:p>
                      <a:endParaRPr lang="en-TT" sz="1200" baseline="0" dirty="0" smtClean="0"/>
                    </a:p>
                    <a:p>
                      <a:endParaRPr lang="en-TT" sz="1200" baseline="0" dirty="0" smtClean="0"/>
                    </a:p>
                    <a:p>
                      <a:endParaRPr lang="en-TT" sz="1200" baseline="0" dirty="0" smtClean="0"/>
                    </a:p>
                    <a:p>
                      <a:r>
                        <a:rPr lang="en-TT" sz="1800" dirty="0" smtClean="0">
                          <a:solidFill>
                            <a:srgbClr val="FF0000"/>
                          </a:solidFill>
                        </a:rPr>
                        <a:t>Attendance</a:t>
                      </a:r>
                      <a:endParaRPr lang="en-TT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b="1" dirty="0" smtClean="0">
                          <a:solidFill>
                            <a:srgbClr val="C00000"/>
                          </a:solidFill>
                        </a:rPr>
                        <a:t>SIGMET in the Caribbean</a:t>
                      </a:r>
                    </a:p>
                    <a:p>
                      <a:endParaRPr lang="en-TT" sz="1600" b="1" dirty="0" smtClean="0"/>
                    </a:p>
                    <a:p>
                      <a:r>
                        <a:rPr lang="en-TT" sz="1600" b="1" dirty="0" err="1" smtClean="0"/>
                        <a:t>Margaratte</a:t>
                      </a:r>
                      <a:r>
                        <a:rPr lang="en-TT" sz="1600" b="1" dirty="0" smtClean="0"/>
                        <a:t> </a:t>
                      </a:r>
                      <a:r>
                        <a:rPr lang="en-TT" sz="1600" b="1" dirty="0" err="1" smtClean="0"/>
                        <a:t>Mayers</a:t>
                      </a:r>
                      <a:r>
                        <a:rPr lang="en-TT" sz="1600" b="1" dirty="0" smtClean="0"/>
                        <a:t>-Als</a:t>
                      </a:r>
                      <a:r>
                        <a:rPr kumimoji="0" lang="en-US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029" sz="16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TT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T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Satellite</a:t>
                      </a:r>
                      <a:r>
                        <a:rPr lang="en-TT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Case study</a:t>
                      </a:r>
                      <a:endParaRPr lang="en-TT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en-TT" sz="1600" b="1" dirty="0" smtClean="0"/>
                    </a:p>
                    <a:p>
                      <a:r>
                        <a:rPr lang="en-TT" sz="1600" b="1" dirty="0" smtClean="0"/>
                        <a:t>Lawrence</a:t>
                      </a:r>
                      <a:r>
                        <a:rPr lang="en-TT" sz="1600" b="1" baseline="0" dirty="0" smtClean="0"/>
                        <a:t> </a:t>
                      </a:r>
                      <a:r>
                        <a:rPr lang="en-TT" sz="1600" b="1" baseline="0" dirty="0" err="1" smtClean="0"/>
                        <a:t>Pologne</a:t>
                      </a:r>
                      <a:r>
                        <a:rPr kumimoji="0" lang="en-US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600" b="1" u="sng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TT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T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Forecast Office Operations</a:t>
                      </a:r>
                    </a:p>
                    <a:p>
                      <a:endParaRPr lang="en-TT" sz="1600" b="1" dirty="0" smtClean="0"/>
                    </a:p>
                    <a:p>
                      <a:r>
                        <a:rPr lang="en-TT" sz="1600" b="1" dirty="0" smtClean="0"/>
                        <a:t>Lenard Josiah</a:t>
                      </a:r>
                      <a:r>
                        <a:rPr kumimoji="0" lang="en-US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600" b="1" u="sng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TT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b="1" dirty="0" smtClean="0"/>
                        <a:t>Open</a:t>
                      </a:r>
                      <a:r>
                        <a:rPr lang="en-TT" sz="1600" b="1" baseline="0" dirty="0" smtClean="0"/>
                        <a:t> Discussion and Question session</a:t>
                      </a:r>
                    </a:p>
                    <a:p>
                      <a:endParaRPr lang="en-TT" sz="1600" b="1" baseline="0" dirty="0" smtClean="0"/>
                    </a:p>
                    <a:p>
                      <a:r>
                        <a:rPr lang="en-TT" sz="1600" b="1" baseline="0" dirty="0" smtClean="0"/>
                        <a:t>Open Panel</a:t>
                      </a:r>
                      <a:r>
                        <a:rPr kumimoji="0" lang="en-US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TT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075" y="0"/>
            <a:ext cx="16859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990600"/>
          </a:xfrm>
        </p:spPr>
        <p:txBody>
          <a:bodyPr/>
          <a:lstStyle/>
          <a:p>
            <a:r>
              <a:rPr lang="en-029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Results</a:t>
            </a:r>
            <a:endParaRPr lang="en-029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895600"/>
            <a:ext cx="8229600" cy="3962400"/>
          </a:xfrm>
        </p:spPr>
        <p:txBody>
          <a:bodyPr/>
          <a:lstStyle/>
          <a:p>
            <a:r>
              <a:rPr lang="en-029" dirty="0" smtClean="0"/>
              <a:t>May have encouraged greater attendance to RFG and </a:t>
            </a:r>
            <a:r>
              <a:rPr lang="en-029" dirty="0" err="1" smtClean="0"/>
              <a:t>AeroCPD</a:t>
            </a:r>
            <a:r>
              <a:rPr lang="en-029" dirty="0" smtClean="0"/>
              <a:t>;</a:t>
            </a:r>
          </a:p>
          <a:p>
            <a:r>
              <a:rPr lang="en-029" dirty="0" smtClean="0"/>
              <a:t>Got Forecast office to review and correct operations</a:t>
            </a:r>
          </a:p>
          <a:p>
            <a:r>
              <a:rPr lang="en-029" dirty="0" smtClean="0"/>
              <a:t>Encouraged the use of WRF models</a:t>
            </a:r>
          </a:p>
          <a:p>
            <a:r>
              <a:rPr lang="en-029" dirty="0" smtClean="0"/>
              <a:t>Got regional forecasters thinking beyond the meteorology and about the operational standards..</a:t>
            </a:r>
          </a:p>
          <a:p>
            <a:endParaRPr lang="en-0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029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029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029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do...</a:t>
            </a:r>
            <a:endParaRPr lang="en-029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8229600" cy="4099560"/>
          </a:xfrm>
        </p:spPr>
        <p:txBody>
          <a:bodyPr>
            <a:normAutofit fontScale="85000" lnSpcReduction="20000"/>
          </a:bodyPr>
          <a:lstStyle/>
          <a:p>
            <a:endParaRPr lang="en-029" dirty="0" smtClean="0"/>
          </a:p>
          <a:p>
            <a:r>
              <a:rPr lang="en-029" dirty="0" smtClean="0"/>
              <a:t>CIMH is now venturing (gingerly) into more areas of virtual training.  </a:t>
            </a:r>
          </a:p>
          <a:p>
            <a:r>
              <a:rPr lang="en-029" dirty="0" smtClean="0"/>
              <a:t>First big step was in 2003 with the Focal Group discussions. In Satellite meteorology.</a:t>
            </a:r>
          </a:p>
          <a:p>
            <a:r>
              <a:rPr lang="en-029" dirty="0" smtClean="0"/>
              <a:t>CIMH is s training, research and advisory facility with a relatively small staff </a:t>
            </a:r>
          </a:p>
          <a:p>
            <a:r>
              <a:rPr lang="en-029" dirty="0" smtClean="0"/>
              <a:t>Often difficult to expand beyond the core training.</a:t>
            </a:r>
          </a:p>
          <a:p>
            <a:r>
              <a:rPr lang="en-029" dirty="0" smtClean="0"/>
              <a:t>The Event week was meant to highlight what is being done in the Caribbean in Aviation Meteorology.  </a:t>
            </a:r>
          </a:p>
          <a:p>
            <a:r>
              <a:rPr lang="en-029" dirty="0" smtClean="0"/>
              <a:t>The goal have forecasters in the region refocused on the  positives of virtual events and what it could offer them.</a:t>
            </a:r>
          </a:p>
          <a:p>
            <a:endParaRPr lang="en-029" dirty="0" smtClean="0"/>
          </a:p>
          <a:p>
            <a:endParaRPr lang="en-029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990600"/>
          </a:xfrm>
        </p:spPr>
        <p:txBody>
          <a:bodyPr/>
          <a:lstStyle/>
          <a:p>
            <a:r>
              <a:rPr lang="en-029" b="1" dirty="0" smtClean="0">
                <a:solidFill>
                  <a:srgbClr val="7C0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have learned</a:t>
            </a:r>
            <a:endParaRPr lang="en-029" b="1" dirty="0">
              <a:solidFill>
                <a:srgbClr val="7C0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0"/>
            <a:ext cx="8229600" cy="3429000"/>
          </a:xfrm>
        </p:spPr>
        <p:txBody>
          <a:bodyPr>
            <a:normAutofit fontScale="92500" lnSpcReduction="10000"/>
          </a:bodyPr>
          <a:lstStyle/>
          <a:p>
            <a:r>
              <a:rPr lang="en-029" dirty="0" smtClean="0"/>
              <a:t>.. Can't be done alone.. A team is needed</a:t>
            </a:r>
          </a:p>
          <a:p>
            <a:pPr lvl="1"/>
            <a:r>
              <a:rPr lang="en-029" dirty="0" smtClean="0"/>
              <a:t>while colleagues gladly give a hand, because of their other commitments, it can be difficult. </a:t>
            </a:r>
          </a:p>
          <a:p>
            <a:r>
              <a:rPr lang="en-029" dirty="0" smtClean="0"/>
              <a:t>A good steady platform – </a:t>
            </a:r>
            <a:r>
              <a:rPr lang="en-029" dirty="0" err="1" smtClean="0"/>
              <a:t>Centra</a:t>
            </a:r>
            <a:r>
              <a:rPr lang="en-029" dirty="0" smtClean="0"/>
              <a:t>, </a:t>
            </a:r>
            <a:r>
              <a:rPr lang="en-029" dirty="0" err="1" smtClean="0"/>
              <a:t>GoToMeeting</a:t>
            </a:r>
            <a:endParaRPr lang="en-029" dirty="0" smtClean="0"/>
          </a:p>
          <a:p>
            <a:r>
              <a:rPr lang="en-029" dirty="0" smtClean="0"/>
              <a:t>More importantly .. The regional forecasters are interested and do learn and react. </a:t>
            </a:r>
          </a:p>
          <a:p>
            <a:r>
              <a:rPr lang="en-029" dirty="0" smtClean="0"/>
              <a:t>There is interest world wide.. Persons do attend (no matter the time..</a:t>
            </a:r>
            <a:br>
              <a:rPr lang="en-029" dirty="0" smtClean="0"/>
            </a:br>
            <a:endParaRPr lang="en-0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029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Next…</a:t>
            </a:r>
            <a:r>
              <a:rPr lang="en-02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02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02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67000"/>
            <a:ext cx="8229600" cy="3489960"/>
          </a:xfrm>
        </p:spPr>
        <p:txBody>
          <a:bodyPr>
            <a:normAutofit/>
          </a:bodyPr>
          <a:lstStyle/>
          <a:p>
            <a:r>
              <a:rPr lang="en-029" dirty="0" smtClean="0"/>
              <a:t>Restructure; rebrand; refocus and redirect Meteorological training thinking cost recovery</a:t>
            </a:r>
          </a:p>
          <a:p>
            <a:r>
              <a:rPr lang="en-029" dirty="0" smtClean="0"/>
              <a:t>Work on populating the CIMH </a:t>
            </a:r>
            <a:r>
              <a:rPr lang="en-029" dirty="0" err="1" smtClean="0"/>
              <a:t>VLab</a:t>
            </a:r>
            <a:r>
              <a:rPr lang="en-029" dirty="0" smtClean="0"/>
              <a:t> web page </a:t>
            </a:r>
          </a:p>
          <a:p>
            <a:r>
              <a:rPr lang="en-029" dirty="0" smtClean="0"/>
              <a:t>Host Aviation week 2?</a:t>
            </a:r>
          </a:p>
          <a:p>
            <a:pPr lvl="1"/>
            <a:r>
              <a:rPr lang="en-029" dirty="0" smtClean="0"/>
              <a:t>Highlighting Radar case studies across the region </a:t>
            </a:r>
          </a:p>
          <a:p>
            <a:pPr lvl="1"/>
            <a:r>
              <a:rPr lang="en-029" dirty="0" smtClean="0"/>
              <a:t>MJO case studies and its possible relation to aviation.</a:t>
            </a:r>
          </a:p>
          <a:p>
            <a:r>
              <a:rPr lang="en-029" dirty="0" smtClean="0"/>
              <a:t>Disaster Management and Mitigation  </a:t>
            </a:r>
          </a:p>
          <a:p>
            <a:endParaRPr lang="en-0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458200" cy="762000"/>
          </a:xfrm>
        </p:spPr>
        <p:txBody>
          <a:bodyPr/>
          <a:lstStyle/>
          <a:p>
            <a:r>
              <a:rPr lang="en-029" b="1" dirty="0" smtClean="0">
                <a:solidFill>
                  <a:srgbClr val="FF0000"/>
                </a:solidFill>
                <a:latin typeface="Comic Sans MS" pitchFamily="66" charset="0"/>
              </a:rPr>
              <a:t>Summary</a:t>
            </a:r>
            <a:endParaRPr lang="en-029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590800"/>
            <a:ext cx="9144000" cy="4267200"/>
          </a:xfrm>
        </p:spPr>
        <p:txBody>
          <a:bodyPr>
            <a:normAutofit/>
          </a:bodyPr>
          <a:lstStyle/>
          <a:p>
            <a:r>
              <a:rPr lang="en-029" dirty="0" smtClean="0"/>
              <a:t>The eight sessions had attendance that ranged from 12 to 21persons</a:t>
            </a:r>
          </a:p>
          <a:p>
            <a:r>
              <a:rPr lang="en-029" dirty="0" smtClean="0"/>
              <a:t>Post survey responses were small but very complimentary and rated the session ‘Useful’ and ‘Very Useful’;</a:t>
            </a:r>
          </a:p>
          <a:p>
            <a:r>
              <a:rPr lang="en-029" dirty="0" smtClean="0"/>
              <a:t>Respondents heard of the event equally from </a:t>
            </a:r>
            <a:r>
              <a:rPr lang="en-029" dirty="0" err="1" smtClean="0"/>
              <a:t>VLab</a:t>
            </a:r>
            <a:r>
              <a:rPr lang="en-029" dirty="0" smtClean="0"/>
              <a:t>, CIMH, EUMETSAT websites;</a:t>
            </a:r>
          </a:p>
          <a:p>
            <a:r>
              <a:rPr lang="en-029" dirty="0" smtClean="0"/>
              <a:t>Online problems were minimal;</a:t>
            </a:r>
          </a:p>
          <a:p>
            <a:r>
              <a:rPr lang="en-029" dirty="0" smtClean="0"/>
              <a:t>Topics of highest interest : </a:t>
            </a:r>
            <a:r>
              <a:rPr lang="en-029" i="1" dirty="0" err="1" smtClean="0">
                <a:solidFill>
                  <a:schemeClr val="accent6">
                    <a:lumMod val="50000"/>
                  </a:schemeClr>
                </a:solidFill>
              </a:rPr>
              <a:t>Mesoscale</a:t>
            </a:r>
            <a:r>
              <a:rPr lang="en-029" i="1" dirty="0" smtClean="0">
                <a:solidFill>
                  <a:schemeClr val="accent6">
                    <a:lumMod val="50000"/>
                  </a:schemeClr>
                </a:solidFill>
              </a:rPr>
              <a:t> Satellite Signatures;  Radar Cases; Fronts and </a:t>
            </a:r>
            <a:r>
              <a:rPr lang="en-029" i="1" dirty="0" err="1" smtClean="0">
                <a:solidFill>
                  <a:schemeClr val="accent6">
                    <a:lumMod val="50000"/>
                  </a:schemeClr>
                </a:solidFill>
              </a:rPr>
              <a:t>Shearlines</a:t>
            </a:r>
            <a:r>
              <a:rPr lang="en-029" i="1" dirty="0" smtClean="0">
                <a:solidFill>
                  <a:schemeClr val="accent6">
                    <a:lumMod val="50000"/>
                  </a:schemeClr>
                </a:solidFill>
              </a:rPr>
              <a:t> and Competency training;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075" y="0"/>
            <a:ext cx="16859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67000"/>
            <a:ext cx="8229600" cy="3962400"/>
          </a:xfrm>
        </p:spPr>
        <p:txBody>
          <a:bodyPr/>
          <a:lstStyle/>
          <a:p>
            <a:r>
              <a:rPr lang="en-029" dirty="0" smtClean="0"/>
              <a:t>Thanks to </a:t>
            </a:r>
          </a:p>
          <a:p>
            <a:pPr lvl="1"/>
            <a:r>
              <a:rPr lang="en-029" dirty="0" smtClean="0"/>
              <a:t>EUMETSAT. </a:t>
            </a:r>
          </a:p>
          <a:p>
            <a:pPr lvl="1"/>
            <a:r>
              <a:rPr lang="en-029" dirty="0" smtClean="0"/>
              <a:t>Luciane, </a:t>
            </a:r>
            <a:r>
              <a:rPr lang="en-029" dirty="0" smtClean="0"/>
              <a:t>Maja, Vesa, </a:t>
            </a:r>
          </a:p>
          <a:p>
            <a:pPr lvl="1"/>
            <a:r>
              <a:rPr lang="en-029" dirty="0" smtClean="0"/>
              <a:t>Michel, </a:t>
            </a:r>
            <a:r>
              <a:rPr lang="en-029" dirty="0" err="1" smtClean="0"/>
              <a:t>Margarette</a:t>
            </a:r>
            <a:r>
              <a:rPr lang="en-029" dirty="0" smtClean="0"/>
              <a:t>, Lawrence, </a:t>
            </a:r>
            <a:r>
              <a:rPr lang="en-029" dirty="0" err="1" smtClean="0"/>
              <a:t>Sabu</a:t>
            </a:r>
            <a:r>
              <a:rPr lang="en-029" dirty="0" smtClean="0"/>
              <a:t>, and Lenard </a:t>
            </a:r>
          </a:p>
          <a:p>
            <a:pPr lvl="1"/>
            <a:r>
              <a:rPr lang="en-029" dirty="0" smtClean="0"/>
              <a:t>All attendees for their support and hard work.</a:t>
            </a:r>
          </a:p>
          <a:p>
            <a:r>
              <a:rPr lang="en-029" dirty="0" smtClean="0"/>
              <a:t>Thank you</a:t>
            </a:r>
          </a:p>
          <a:p>
            <a:endParaRPr lang="en-029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9750"/>
            <a:ext cx="16859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5205</TotalTime>
  <Words>735</Words>
  <Application>Microsoft Macintosh PowerPoint</Application>
  <PresentationFormat>On-screen Show (4:3)</PresentationFormat>
  <Paragraphs>136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Origin</vt:lpstr>
      <vt:lpstr>PowerPoint Presentation</vt:lpstr>
      <vt:lpstr>CIMH Caribbean Aviation Week</vt:lpstr>
      <vt:lpstr>PowerPoint Presentation</vt:lpstr>
      <vt:lpstr>Positive Results</vt:lpstr>
      <vt:lpstr> What we do...</vt:lpstr>
      <vt:lpstr>What We have learned</vt:lpstr>
      <vt:lpstr>What Next… 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Aeronautical Continuous  Professional Development</dc:title>
  <dc:creator>Owner</dc:creator>
  <cp:lastModifiedBy>Luciane Veeck</cp:lastModifiedBy>
  <cp:revision>120</cp:revision>
  <dcterms:created xsi:type="dcterms:W3CDTF">2011-09-24T16:10:10Z</dcterms:created>
  <dcterms:modified xsi:type="dcterms:W3CDTF">2012-10-10T09:20:41Z</dcterms:modified>
</cp:coreProperties>
</file>