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20"/>
  </p:notesMasterIdLst>
  <p:sldIdLst>
    <p:sldId id="698" r:id="rId2"/>
    <p:sldId id="709" r:id="rId3"/>
    <p:sldId id="710" r:id="rId4"/>
    <p:sldId id="711" r:id="rId5"/>
    <p:sldId id="712" r:id="rId6"/>
    <p:sldId id="702" r:id="rId7"/>
    <p:sldId id="703" r:id="rId8"/>
    <p:sldId id="713" r:id="rId9"/>
    <p:sldId id="717" r:id="rId10"/>
    <p:sldId id="718" r:id="rId11"/>
    <p:sldId id="720" r:id="rId12"/>
    <p:sldId id="721" r:id="rId13"/>
    <p:sldId id="722" r:id="rId14"/>
    <p:sldId id="728" r:id="rId15"/>
    <p:sldId id="724" r:id="rId16"/>
    <p:sldId id="725" r:id="rId17"/>
    <p:sldId id="726" r:id="rId18"/>
    <p:sldId id="727" r:id="rId19"/>
  </p:sldIdLst>
  <p:sldSz cx="7626350" cy="5715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1121" algn="l" rtl="0" fontAlgn="base">
      <a:spcBef>
        <a:spcPct val="0"/>
      </a:spcBef>
      <a:spcAft>
        <a:spcPct val="0"/>
      </a:spcAft>
      <a:defRPr kern="1200">
        <a:solidFill>
          <a:schemeClr val="tx1"/>
        </a:solidFill>
        <a:latin typeface="Arial" charset="0"/>
        <a:ea typeface="+mn-ea"/>
        <a:cs typeface="+mn-cs"/>
      </a:defRPr>
    </a:lvl2pPr>
    <a:lvl3pPr marL="762242" algn="l" rtl="0" fontAlgn="base">
      <a:spcBef>
        <a:spcPct val="0"/>
      </a:spcBef>
      <a:spcAft>
        <a:spcPct val="0"/>
      </a:spcAft>
      <a:defRPr kern="1200">
        <a:solidFill>
          <a:schemeClr val="tx1"/>
        </a:solidFill>
        <a:latin typeface="Arial" charset="0"/>
        <a:ea typeface="+mn-ea"/>
        <a:cs typeface="+mn-cs"/>
      </a:defRPr>
    </a:lvl3pPr>
    <a:lvl4pPr marL="1143362" algn="l" rtl="0" fontAlgn="base">
      <a:spcBef>
        <a:spcPct val="0"/>
      </a:spcBef>
      <a:spcAft>
        <a:spcPct val="0"/>
      </a:spcAft>
      <a:defRPr kern="1200">
        <a:solidFill>
          <a:schemeClr val="tx1"/>
        </a:solidFill>
        <a:latin typeface="Arial" charset="0"/>
        <a:ea typeface="+mn-ea"/>
        <a:cs typeface="+mn-cs"/>
      </a:defRPr>
    </a:lvl4pPr>
    <a:lvl5pPr marL="1524483" algn="l" rtl="0" fontAlgn="base">
      <a:spcBef>
        <a:spcPct val="0"/>
      </a:spcBef>
      <a:spcAft>
        <a:spcPct val="0"/>
      </a:spcAft>
      <a:defRPr kern="1200">
        <a:solidFill>
          <a:schemeClr val="tx1"/>
        </a:solidFill>
        <a:latin typeface="Arial" charset="0"/>
        <a:ea typeface="+mn-ea"/>
        <a:cs typeface="+mn-cs"/>
      </a:defRPr>
    </a:lvl5pPr>
    <a:lvl6pPr marL="1905604" algn="l" defTabSz="762242" rtl="0" eaLnBrk="1" latinLnBrk="0" hangingPunct="1">
      <a:defRPr kern="1200">
        <a:solidFill>
          <a:schemeClr val="tx1"/>
        </a:solidFill>
        <a:latin typeface="Arial" charset="0"/>
        <a:ea typeface="+mn-ea"/>
        <a:cs typeface="+mn-cs"/>
      </a:defRPr>
    </a:lvl6pPr>
    <a:lvl7pPr marL="2286725" algn="l" defTabSz="762242" rtl="0" eaLnBrk="1" latinLnBrk="0" hangingPunct="1">
      <a:defRPr kern="1200">
        <a:solidFill>
          <a:schemeClr val="tx1"/>
        </a:solidFill>
        <a:latin typeface="Arial" charset="0"/>
        <a:ea typeface="+mn-ea"/>
        <a:cs typeface="+mn-cs"/>
      </a:defRPr>
    </a:lvl7pPr>
    <a:lvl8pPr marL="2667846" algn="l" defTabSz="762242" rtl="0" eaLnBrk="1" latinLnBrk="0" hangingPunct="1">
      <a:defRPr kern="1200">
        <a:solidFill>
          <a:schemeClr val="tx1"/>
        </a:solidFill>
        <a:latin typeface="Arial" charset="0"/>
        <a:ea typeface="+mn-ea"/>
        <a:cs typeface="+mn-cs"/>
      </a:defRPr>
    </a:lvl8pPr>
    <a:lvl9pPr marL="3048967" algn="l" defTabSz="762242"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FFF00"/>
    <a:srgbClr val="1018B0"/>
    <a:srgbClr val="222268"/>
    <a:srgbClr val="CECEEF"/>
    <a:srgbClr val="2A2A82"/>
    <a:srgbClr val="0E15A2"/>
    <a:srgbClr val="FF0000"/>
    <a:srgbClr val="FF3300"/>
    <a:srgbClr val="E3BBD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14" autoAdjust="0"/>
    <p:restoredTop sz="86221" autoAdjust="0"/>
  </p:normalViewPr>
  <p:slideViewPr>
    <p:cSldViewPr snapToGrid="0">
      <p:cViewPr varScale="1">
        <p:scale>
          <a:sx n="81" d="100"/>
          <a:sy n="81" d="100"/>
        </p:scale>
        <p:origin x="-186" y="-78"/>
      </p:cViewPr>
      <p:guideLst>
        <p:guide orient="horz" pos="880"/>
        <p:guide pos="2402"/>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73732" name="Rectangle 4"/>
          <p:cNvSpPr>
            <a:spLocks noGrp="1" noRot="1" noChangeAspect="1" noChangeArrowheads="1" noTextEdit="1"/>
          </p:cNvSpPr>
          <p:nvPr>
            <p:ph type="sldImg" idx="2"/>
          </p:nvPr>
        </p:nvSpPr>
        <p:spPr bwMode="auto">
          <a:xfrm>
            <a:off x="1141413" y="685800"/>
            <a:ext cx="4575175"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A6ED3FC2-261A-4D47-BCB1-F096AFAD9975}" type="slidenum">
              <a:rPr lang="en-US"/>
              <a:pPr>
                <a:defRPr/>
              </a:pPr>
              <a:t>‹#›</a:t>
            </a:fld>
            <a:endParaRPr lang="en-US"/>
          </a:p>
        </p:txBody>
      </p:sp>
    </p:spTree>
    <p:extLst>
      <p:ext uri="{BB962C8B-B14F-4D97-AF65-F5344CB8AC3E}">
        <p14:creationId xmlns:p14="http://schemas.microsoft.com/office/powerpoint/2010/main" xmlns="" val="4217830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mn-cs"/>
      </a:defRPr>
    </a:lvl1pPr>
    <a:lvl2pPr marL="381121" algn="l" rtl="0" eaLnBrk="0" fontAlgn="base" hangingPunct="0">
      <a:spcBef>
        <a:spcPct val="30000"/>
      </a:spcBef>
      <a:spcAft>
        <a:spcPct val="0"/>
      </a:spcAft>
      <a:defRPr sz="1000" kern="1200">
        <a:solidFill>
          <a:schemeClr val="tx1"/>
        </a:solidFill>
        <a:latin typeface="Arial" pitchFamily="34" charset="0"/>
        <a:ea typeface="+mn-ea"/>
        <a:cs typeface="+mn-cs"/>
      </a:defRPr>
    </a:lvl2pPr>
    <a:lvl3pPr marL="762242" algn="l" rtl="0" eaLnBrk="0" fontAlgn="base" hangingPunct="0">
      <a:spcBef>
        <a:spcPct val="30000"/>
      </a:spcBef>
      <a:spcAft>
        <a:spcPct val="0"/>
      </a:spcAft>
      <a:defRPr sz="1000" kern="1200">
        <a:solidFill>
          <a:schemeClr val="tx1"/>
        </a:solidFill>
        <a:latin typeface="Arial" pitchFamily="34" charset="0"/>
        <a:ea typeface="+mn-ea"/>
        <a:cs typeface="+mn-cs"/>
      </a:defRPr>
    </a:lvl3pPr>
    <a:lvl4pPr marL="1143362" algn="l" rtl="0" eaLnBrk="0" fontAlgn="base" hangingPunct="0">
      <a:spcBef>
        <a:spcPct val="30000"/>
      </a:spcBef>
      <a:spcAft>
        <a:spcPct val="0"/>
      </a:spcAft>
      <a:defRPr sz="1000" kern="1200">
        <a:solidFill>
          <a:schemeClr val="tx1"/>
        </a:solidFill>
        <a:latin typeface="Arial" pitchFamily="34" charset="0"/>
        <a:ea typeface="+mn-ea"/>
        <a:cs typeface="+mn-cs"/>
      </a:defRPr>
    </a:lvl4pPr>
    <a:lvl5pPr marL="1524483" algn="l" rtl="0" eaLnBrk="0" fontAlgn="base" hangingPunct="0">
      <a:spcBef>
        <a:spcPct val="30000"/>
      </a:spcBef>
      <a:spcAft>
        <a:spcPct val="0"/>
      </a:spcAft>
      <a:defRPr sz="1000" kern="1200">
        <a:solidFill>
          <a:schemeClr val="tx1"/>
        </a:solidFill>
        <a:latin typeface="Arial" pitchFamily="34" charset="0"/>
        <a:ea typeface="+mn-ea"/>
        <a:cs typeface="+mn-cs"/>
      </a:defRPr>
    </a:lvl5pPr>
    <a:lvl6pPr marL="1905604" algn="l" defTabSz="762242" rtl="0" eaLnBrk="1" latinLnBrk="0" hangingPunct="1">
      <a:defRPr sz="1000" kern="1200">
        <a:solidFill>
          <a:schemeClr val="tx1"/>
        </a:solidFill>
        <a:latin typeface="+mn-lt"/>
        <a:ea typeface="+mn-ea"/>
        <a:cs typeface="+mn-cs"/>
      </a:defRPr>
    </a:lvl6pPr>
    <a:lvl7pPr marL="2286725" algn="l" defTabSz="762242" rtl="0" eaLnBrk="1" latinLnBrk="0" hangingPunct="1">
      <a:defRPr sz="1000" kern="1200">
        <a:solidFill>
          <a:schemeClr val="tx1"/>
        </a:solidFill>
        <a:latin typeface="+mn-lt"/>
        <a:ea typeface="+mn-ea"/>
        <a:cs typeface="+mn-cs"/>
      </a:defRPr>
    </a:lvl7pPr>
    <a:lvl8pPr marL="2667846" algn="l" defTabSz="762242" rtl="0" eaLnBrk="1" latinLnBrk="0" hangingPunct="1">
      <a:defRPr sz="1000" kern="1200">
        <a:solidFill>
          <a:schemeClr val="tx1"/>
        </a:solidFill>
        <a:latin typeface="+mn-lt"/>
        <a:ea typeface="+mn-ea"/>
        <a:cs typeface="+mn-cs"/>
      </a:defRPr>
    </a:lvl8pPr>
    <a:lvl9pPr marL="3048967" algn="l" defTabSz="76224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6</a:t>
            </a:fld>
            <a:endParaRPr lang="en-US"/>
          </a:p>
        </p:txBody>
      </p:sp>
    </p:spTree>
    <p:extLst>
      <p:ext uri="{BB962C8B-B14F-4D97-AF65-F5344CB8AC3E}">
        <p14:creationId xmlns:p14="http://schemas.microsoft.com/office/powerpoint/2010/main" xmlns="" val="4018548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6ED3FC2-261A-4D47-BCB1-F096AFAD997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977" y="1775356"/>
            <a:ext cx="6482398"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143953" y="3238500"/>
            <a:ext cx="5338445" cy="1460500"/>
          </a:xfrm>
        </p:spPr>
        <p:txBody>
          <a:bodyPr/>
          <a:lstStyle>
            <a:lvl1pPr marL="0" indent="0" algn="ctr">
              <a:buNone/>
              <a:defRPr>
                <a:solidFill>
                  <a:schemeClr val="tx1">
                    <a:tint val="75000"/>
                  </a:schemeClr>
                </a:solidFill>
              </a:defRPr>
            </a:lvl1pPr>
            <a:lvl2pPr marL="381145" indent="0" algn="ctr">
              <a:buNone/>
              <a:defRPr>
                <a:solidFill>
                  <a:schemeClr val="tx1">
                    <a:tint val="75000"/>
                  </a:schemeClr>
                </a:solidFill>
              </a:defRPr>
            </a:lvl2pPr>
            <a:lvl3pPr marL="762289" indent="0" algn="ctr">
              <a:buNone/>
              <a:defRPr>
                <a:solidFill>
                  <a:schemeClr val="tx1">
                    <a:tint val="75000"/>
                  </a:schemeClr>
                </a:solidFill>
              </a:defRPr>
            </a:lvl3pPr>
            <a:lvl4pPr marL="1143434" indent="0" algn="ctr">
              <a:buNone/>
              <a:defRPr>
                <a:solidFill>
                  <a:schemeClr val="tx1">
                    <a:tint val="75000"/>
                  </a:schemeClr>
                </a:solidFill>
              </a:defRPr>
            </a:lvl4pPr>
            <a:lvl5pPr marL="1524579" indent="0" algn="ctr">
              <a:buNone/>
              <a:defRPr>
                <a:solidFill>
                  <a:schemeClr val="tx1">
                    <a:tint val="75000"/>
                  </a:schemeClr>
                </a:solidFill>
              </a:defRPr>
            </a:lvl5pPr>
            <a:lvl6pPr marL="1905723" indent="0" algn="ctr">
              <a:buNone/>
              <a:defRPr>
                <a:solidFill>
                  <a:schemeClr val="tx1">
                    <a:tint val="75000"/>
                  </a:schemeClr>
                </a:solidFill>
              </a:defRPr>
            </a:lvl6pPr>
            <a:lvl7pPr marL="2286868" indent="0" algn="ctr">
              <a:buNone/>
              <a:defRPr>
                <a:solidFill>
                  <a:schemeClr val="tx1">
                    <a:tint val="75000"/>
                  </a:schemeClr>
                </a:solidFill>
              </a:defRPr>
            </a:lvl7pPr>
            <a:lvl8pPr marL="2668013" indent="0" algn="ctr">
              <a:buNone/>
              <a:defRPr>
                <a:solidFill>
                  <a:schemeClr val="tx1">
                    <a:tint val="75000"/>
                  </a:schemeClr>
                </a:solidFill>
              </a:defRPr>
            </a:lvl8pPr>
            <a:lvl9pPr marL="304915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D41734-1C84-446D-BA1C-D312EBC94B0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8C60A6-DC1A-43FD-B134-CB848E20825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11559" y="190500"/>
            <a:ext cx="1431264"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766" y="190500"/>
            <a:ext cx="4166689"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238C47-99EE-4B2F-B2AF-A14DA6A5DE3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B55948-7705-47EE-A8DB-54F78371593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2430" y="3672418"/>
            <a:ext cx="6482398" cy="1135063"/>
          </a:xfrm>
        </p:spPr>
        <p:txBody>
          <a:bodyPr anchor="t"/>
          <a:lstStyle>
            <a:lvl1pPr algn="l">
              <a:defRPr sz="3300" b="1" cap="all"/>
            </a:lvl1pPr>
          </a:lstStyle>
          <a:p>
            <a:r>
              <a:rPr lang="en-US" smtClean="0"/>
              <a:t>Click to edit Master title style</a:t>
            </a:r>
            <a:endParaRPr lang="en-US"/>
          </a:p>
        </p:txBody>
      </p:sp>
      <p:sp>
        <p:nvSpPr>
          <p:cNvPr id="3" name="Text Placeholder 2"/>
          <p:cNvSpPr>
            <a:spLocks noGrp="1"/>
          </p:cNvSpPr>
          <p:nvPr>
            <p:ph type="body" idx="1"/>
          </p:nvPr>
        </p:nvSpPr>
        <p:spPr>
          <a:xfrm>
            <a:off x="602430" y="2422261"/>
            <a:ext cx="6482398" cy="1250156"/>
          </a:xfrm>
        </p:spPr>
        <p:txBody>
          <a:bodyPr anchor="b"/>
          <a:lstStyle>
            <a:lvl1pPr marL="0" indent="0">
              <a:buNone/>
              <a:defRPr sz="1700">
                <a:solidFill>
                  <a:schemeClr val="tx1">
                    <a:tint val="75000"/>
                  </a:schemeClr>
                </a:solidFill>
              </a:defRPr>
            </a:lvl1pPr>
            <a:lvl2pPr marL="381145" indent="0">
              <a:buNone/>
              <a:defRPr sz="1500">
                <a:solidFill>
                  <a:schemeClr val="tx1">
                    <a:tint val="75000"/>
                  </a:schemeClr>
                </a:solidFill>
              </a:defRPr>
            </a:lvl2pPr>
            <a:lvl3pPr marL="762289" indent="0">
              <a:buNone/>
              <a:defRPr sz="1300">
                <a:solidFill>
                  <a:schemeClr val="tx1">
                    <a:tint val="75000"/>
                  </a:schemeClr>
                </a:solidFill>
              </a:defRPr>
            </a:lvl3pPr>
            <a:lvl4pPr marL="1143434" indent="0">
              <a:buNone/>
              <a:defRPr sz="1200">
                <a:solidFill>
                  <a:schemeClr val="tx1">
                    <a:tint val="75000"/>
                  </a:schemeClr>
                </a:solidFill>
              </a:defRPr>
            </a:lvl4pPr>
            <a:lvl5pPr marL="1524579" indent="0">
              <a:buNone/>
              <a:defRPr sz="1200">
                <a:solidFill>
                  <a:schemeClr val="tx1">
                    <a:tint val="75000"/>
                  </a:schemeClr>
                </a:solidFill>
              </a:defRPr>
            </a:lvl5pPr>
            <a:lvl6pPr marL="1905723" indent="0">
              <a:buNone/>
              <a:defRPr sz="1200">
                <a:solidFill>
                  <a:schemeClr val="tx1">
                    <a:tint val="75000"/>
                  </a:schemeClr>
                </a:solidFill>
              </a:defRPr>
            </a:lvl6pPr>
            <a:lvl7pPr marL="2286868" indent="0">
              <a:buNone/>
              <a:defRPr sz="1200">
                <a:solidFill>
                  <a:schemeClr val="tx1">
                    <a:tint val="75000"/>
                  </a:schemeClr>
                </a:solidFill>
              </a:defRPr>
            </a:lvl7pPr>
            <a:lvl8pPr marL="2668013" indent="0">
              <a:buNone/>
              <a:defRPr sz="1200">
                <a:solidFill>
                  <a:schemeClr val="tx1">
                    <a:tint val="75000"/>
                  </a:schemeClr>
                </a:solidFill>
              </a:defRPr>
            </a:lvl8pPr>
            <a:lvl9pPr marL="3049158"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A262573-C4E6-4060-BE18-F4C3D4D9144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7765" y="1111250"/>
            <a:ext cx="2798976" cy="314325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43847" y="1111250"/>
            <a:ext cx="2798976" cy="314325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090889-4244-4648-9A5B-EB9B896FEF38}" type="datetimeFigureOut">
              <a:rPr lang="en-US" smtClean="0"/>
              <a:pPr/>
              <a:t>10/5/2012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E3F50B9-503C-49DF-A9BE-8616CBC3AD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318" y="228865"/>
            <a:ext cx="6863715"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1318" y="1279262"/>
            <a:ext cx="3369629" cy="533135"/>
          </a:xfrm>
        </p:spPr>
        <p:txBody>
          <a:bodyPr anchor="b"/>
          <a:lstStyle>
            <a:lvl1pPr marL="0" indent="0">
              <a:buNone/>
              <a:defRPr sz="2000" b="1"/>
            </a:lvl1pPr>
            <a:lvl2pPr marL="381145" indent="0">
              <a:buNone/>
              <a:defRPr sz="1700" b="1"/>
            </a:lvl2pPr>
            <a:lvl3pPr marL="762289" indent="0">
              <a:buNone/>
              <a:defRPr sz="1500" b="1"/>
            </a:lvl3pPr>
            <a:lvl4pPr marL="1143434" indent="0">
              <a:buNone/>
              <a:defRPr sz="1300" b="1"/>
            </a:lvl4pPr>
            <a:lvl5pPr marL="1524579" indent="0">
              <a:buNone/>
              <a:defRPr sz="1300" b="1"/>
            </a:lvl5pPr>
            <a:lvl6pPr marL="1905723" indent="0">
              <a:buNone/>
              <a:defRPr sz="1300" b="1"/>
            </a:lvl6pPr>
            <a:lvl7pPr marL="2286868" indent="0">
              <a:buNone/>
              <a:defRPr sz="1300" b="1"/>
            </a:lvl7pPr>
            <a:lvl8pPr marL="2668013" indent="0">
              <a:buNone/>
              <a:defRPr sz="1300" b="1"/>
            </a:lvl8pPr>
            <a:lvl9pPr marL="3049158"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381318" y="1812396"/>
            <a:ext cx="3369629" cy="3292740"/>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74081" y="1279262"/>
            <a:ext cx="3370953" cy="533135"/>
          </a:xfrm>
        </p:spPr>
        <p:txBody>
          <a:bodyPr anchor="b"/>
          <a:lstStyle>
            <a:lvl1pPr marL="0" indent="0">
              <a:buNone/>
              <a:defRPr sz="2000" b="1"/>
            </a:lvl1pPr>
            <a:lvl2pPr marL="381145" indent="0">
              <a:buNone/>
              <a:defRPr sz="1700" b="1"/>
            </a:lvl2pPr>
            <a:lvl3pPr marL="762289" indent="0">
              <a:buNone/>
              <a:defRPr sz="1500" b="1"/>
            </a:lvl3pPr>
            <a:lvl4pPr marL="1143434" indent="0">
              <a:buNone/>
              <a:defRPr sz="1300" b="1"/>
            </a:lvl4pPr>
            <a:lvl5pPr marL="1524579" indent="0">
              <a:buNone/>
              <a:defRPr sz="1300" b="1"/>
            </a:lvl5pPr>
            <a:lvl6pPr marL="1905723" indent="0">
              <a:buNone/>
              <a:defRPr sz="1300" b="1"/>
            </a:lvl6pPr>
            <a:lvl7pPr marL="2286868" indent="0">
              <a:buNone/>
              <a:defRPr sz="1300" b="1"/>
            </a:lvl7pPr>
            <a:lvl8pPr marL="2668013" indent="0">
              <a:buNone/>
              <a:defRPr sz="1300" b="1"/>
            </a:lvl8pPr>
            <a:lvl9pPr marL="3049158"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3874081" y="1812396"/>
            <a:ext cx="3370953" cy="3292740"/>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0026B2F-B044-4330-B226-A072D620B0F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3B97464-508F-444A-8F4B-8A78073F6F5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3E3F50B9-503C-49DF-A9BE-8616CBC3AD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319" y="227543"/>
            <a:ext cx="2509017" cy="968375"/>
          </a:xfrm>
        </p:spPr>
        <p:txBody>
          <a:bodyPr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2981692" y="227542"/>
            <a:ext cx="4263341" cy="4877594"/>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319" y="1195918"/>
            <a:ext cx="2509017" cy="3909219"/>
          </a:xfrm>
        </p:spPr>
        <p:txBody>
          <a:bodyPr/>
          <a:lstStyle>
            <a:lvl1pPr marL="0" indent="0">
              <a:buNone/>
              <a:defRPr sz="1200"/>
            </a:lvl1pPr>
            <a:lvl2pPr marL="381145" indent="0">
              <a:buNone/>
              <a:defRPr sz="1000"/>
            </a:lvl2pPr>
            <a:lvl3pPr marL="762289" indent="0">
              <a:buNone/>
              <a:defRPr sz="800"/>
            </a:lvl3pPr>
            <a:lvl4pPr marL="1143434" indent="0">
              <a:buNone/>
              <a:defRPr sz="800"/>
            </a:lvl4pPr>
            <a:lvl5pPr marL="1524579" indent="0">
              <a:buNone/>
              <a:defRPr sz="800"/>
            </a:lvl5pPr>
            <a:lvl6pPr marL="1905723" indent="0">
              <a:buNone/>
              <a:defRPr sz="800"/>
            </a:lvl6pPr>
            <a:lvl7pPr marL="2286868" indent="0">
              <a:buNone/>
              <a:defRPr sz="800"/>
            </a:lvl7pPr>
            <a:lvl8pPr marL="2668013" indent="0">
              <a:buNone/>
              <a:defRPr sz="800"/>
            </a:lvl8pPr>
            <a:lvl9pPr marL="3049158"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26725A8-12A8-4E9E-9D10-6B1464DBDBE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4818" y="4000500"/>
            <a:ext cx="4575810" cy="472282"/>
          </a:xfrm>
        </p:spPr>
        <p:txBody>
          <a:bodyPr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1494818" y="510646"/>
            <a:ext cx="4575810" cy="3429000"/>
          </a:xfrm>
        </p:spPr>
        <p:txBody>
          <a:bodyPr/>
          <a:lstStyle>
            <a:lvl1pPr marL="0" indent="0">
              <a:buNone/>
              <a:defRPr sz="2700"/>
            </a:lvl1pPr>
            <a:lvl2pPr marL="381145" indent="0">
              <a:buNone/>
              <a:defRPr sz="2300"/>
            </a:lvl2pPr>
            <a:lvl3pPr marL="762289" indent="0">
              <a:buNone/>
              <a:defRPr sz="2000"/>
            </a:lvl3pPr>
            <a:lvl4pPr marL="1143434" indent="0">
              <a:buNone/>
              <a:defRPr sz="1700"/>
            </a:lvl4pPr>
            <a:lvl5pPr marL="1524579" indent="0">
              <a:buNone/>
              <a:defRPr sz="1700"/>
            </a:lvl5pPr>
            <a:lvl6pPr marL="1905723" indent="0">
              <a:buNone/>
              <a:defRPr sz="1700"/>
            </a:lvl6pPr>
            <a:lvl7pPr marL="2286868" indent="0">
              <a:buNone/>
              <a:defRPr sz="1700"/>
            </a:lvl7pPr>
            <a:lvl8pPr marL="2668013" indent="0">
              <a:buNone/>
              <a:defRPr sz="1700"/>
            </a:lvl8pPr>
            <a:lvl9pPr marL="3049158" indent="0">
              <a:buNone/>
              <a:defRPr sz="1700"/>
            </a:lvl9pPr>
          </a:lstStyle>
          <a:p>
            <a:endParaRPr lang="en-US"/>
          </a:p>
        </p:txBody>
      </p:sp>
      <p:sp>
        <p:nvSpPr>
          <p:cNvPr id="4" name="Text Placeholder 3"/>
          <p:cNvSpPr>
            <a:spLocks noGrp="1"/>
          </p:cNvSpPr>
          <p:nvPr>
            <p:ph type="body" sz="half" idx="2"/>
          </p:nvPr>
        </p:nvSpPr>
        <p:spPr>
          <a:xfrm>
            <a:off x="1494818" y="4472782"/>
            <a:ext cx="4575810" cy="670718"/>
          </a:xfrm>
        </p:spPr>
        <p:txBody>
          <a:bodyPr/>
          <a:lstStyle>
            <a:lvl1pPr marL="0" indent="0">
              <a:buNone/>
              <a:defRPr sz="1200"/>
            </a:lvl1pPr>
            <a:lvl2pPr marL="381145" indent="0">
              <a:buNone/>
              <a:defRPr sz="1000"/>
            </a:lvl2pPr>
            <a:lvl3pPr marL="762289" indent="0">
              <a:buNone/>
              <a:defRPr sz="800"/>
            </a:lvl3pPr>
            <a:lvl4pPr marL="1143434" indent="0">
              <a:buNone/>
              <a:defRPr sz="800"/>
            </a:lvl4pPr>
            <a:lvl5pPr marL="1524579" indent="0">
              <a:buNone/>
              <a:defRPr sz="800"/>
            </a:lvl5pPr>
            <a:lvl6pPr marL="1905723" indent="0">
              <a:buNone/>
              <a:defRPr sz="800"/>
            </a:lvl6pPr>
            <a:lvl7pPr marL="2286868" indent="0">
              <a:buNone/>
              <a:defRPr sz="800"/>
            </a:lvl7pPr>
            <a:lvl8pPr marL="2668013" indent="0">
              <a:buNone/>
              <a:defRPr sz="800"/>
            </a:lvl8pPr>
            <a:lvl9pPr marL="3049158"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182399-DD87-4B61-974E-BE579B93A3A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318" y="228865"/>
            <a:ext cx="6863715" cy="952500"/>
          </a:xfrm>
          <a:prstGeom prst="rect">
            <a:avLst/>
          </a:prstGeom>
        </p:spPr>
        <p:txBody>
          <a:bodyPr vert="horz" lIns="76229" tIns="38115" rIns="76229" bIns="3811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1318" y="1333500"/>
            <a:ext cx="6863715" cy="3771636"/>
          </a:xfrm>
          <a:prstGeom prst="rect">
            <a:avLst/>
          </a:prstGeom>
        </p:spPr>
        <p:txBody>
          <a:bodyPr vert="horz" lIns="76229" tIns="38115" rIns="76229" bIns="381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1317" y="5296960"/>
            <a:ext cx="1779482" cy="304271"/>
          </a:xfrm>
          <a:prstGeom prst="rect">
            <a:avLst/>
          </a:prstGeom>
        </p:spPr>
        <p:txBody>
          <a:bodyPr vert="horz" lIns="76229" tIns="38115" rIns="76229" bIns="38115" rtlCol="0" anchor="ctr"/>
          <a:lstStyle>
            <a:lvl1pPr algn="l">
              <a:defRPr sz="10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2605670" y="5296960"/>
            <a:ext cx="2415011" cy="304271"/>
          </a:xfrm>
          <a:prstGeom prst="rect">
            <a:avLst/>
          </a:prstGeom>
        </p:spPr>
        <p:txBody>
          <a:bodyPr vert="horz" lIns="76229" tIns="38115" rIns="76229" bIns="38115" rtlCol="0" anchor="ctr"/>
          <a:lstStyle>
            <a:lvl1pPr algn="ctr">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5465551" y="5296960"/>
            <a:ext cx="1779482" cy="304271"/>
          </a:xfrm>
          <a:prstGeom prst="rect">
            <a:avLst/>
          </a:prstGeom>
        </p:spPr>
        <p:txBody>
          <a:bodyPr vert="horz" lIns="76229" tIns="38115" rIns="76229" bIns="38115" rtlCol="0" anchor="ctr"/>
          <a:lstStyle>
            <a:lvl1pPr algn="r">
              <a:defRPr sz="1000">
                <a:solidFill>
                  <a:schemeClr val="tx1">
                    <a:tint val="75000"/>
                  </a:schemeClr>
                </a:solidFill>
              </a:defRPr>
            </a:lvl1pPr>
          </a:lstStyle>
          <a:p>
            <a:pPr>
              <a:defRPr/>
            </a:pPr>
            <a:fld id="{696D9A22-6F8E-49B0-B7E9-48A8EC3AFA6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hdr="0" ftr="0" dt="0"/>
  <p:txStyles>
    <p:titleStyle>
      <a:lvl1pPr algn="ctr" defTabSz="762289" rtl="0" eaLnBrk="1" latinLnBrk="0" hangingPunct="1">
        <a:spcBef>
          <a:spcPct val="0"/>
        </a:spcBef>
        <a:buNone/>
        <a:defRPr sz="3700" kern="1200">
          <a:solidFill>
            <a:schemeClr val="tx1"/>
          </a:solidFill>
          <a:latin typeface="+mj-lt"/>
          <a:ea typeface="+mj-ea"/>
          <a:cs typeface="+mj-cs"/>
        </a:defRPr>
      </a:lvl1pPr>
    </p:titleStyle>
    <p:bodyStyle>
      <a:lvl1pPr marL="285859" indent="-285859" algn="l" defTabSz="76228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19360" indent="-238216" algn="l" defTabSz="762289"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52862" indent="-190572" algn="l" defTabSz="762289"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34007" indent="-190572" algn="l" defTabSz="762289"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15151" indent="-190572" algn="l" defTabSz="762289"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096296" indent="-190572" algn="l" defTabSz="762289"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477440" indent="-190572" algn="l" defTabSz="762289"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858585" indent="-190572" algn="l" defTabSz="762289"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239730" indent="-190572" algn="l" defTabSz="762289"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n-US"/>
      </a:defPPr>
      <a:lvl1pPr marL="0" algn="l" defTabSz="762289" rtl="0" eaLnBrk="1" latinLnBrk="0" hangingPunct="1">
        <a:defRPr sz="1500" kern="1200">
          <a:solidFill>
            <a:schemeClr val="tx1"/>
          </a:solidFill>
          <a:latin typeface="+mn-lt"/>
          <a:ea typeface="+mn-ea"/>
          <a:cs typeface="+mn-cs"/>
        </a:defRPr>
      </a:lvl1pPr>
      <a:lvl2pPr marL="381145" algn="l" defTabSz="762289" rtl="0" eaLnBrk="1" latinLnBrk="0" hangingPunct="1">
        <a:defRPr sz="1500" kern="1200">
          <a:solidFill>
            <a:schemeClr val="tx1"/>
          </a:solidFill>
          <a:latin typeface="+mn-lt"/>
          <a:ea typeface="+mn-ea"/>
          <a:cs typeface="+mn-cs"/>
        </a:defRPr>
      </a:lvl2pPr>
      <a:lvl3pPr marL="762289" algn="l" defTabSz="762289" rtl="0" eaLnBrk="1" latinLnBrk="0" hangingPunct="1">
        <a:defRPr sz="1500" kern="1200">
          <a:solidFill>
            <a:schemeClr val="tx1"/>
          </a:solidFill>
          <a:latin typeface="+mn-lt"/>
          <a:ea typeface="+mn-ea"/>
          <a:cs typeface="+mn-cs"/>
        </a:defRPr>
      </a:lvl3pPr>
      <a:lvl4pPr marL="1143434" algn="l" defTabSz="762289" rtl="0" eaLnBrk="1" latinLnBrk="0" hangingPunct="1">
        <a:defRPr sz="1500" kern="1200">
          <a:solidFill>
            <a:schemeClr val="tx1"/>
          </a:solidFill>
          <a:latin typeface="+mn-lt"/>
          <a:ea typeface="+mn-ea"/>
          <a:cs typeface="+mn-cs"/>
        </a:defRPr>
      </a:lvl4pPr>
      <a:lvl5pPr marL="1524579" algn="l" defTabSz="762289" rtl="0" eaLnBrk="1" latinLnBrk="0" hangingPunct="1">
        <a:defRPr sz="1500" kern="1200">
          <a:solidFill>
            <a:schemeClr val="tx1"/>
          </a:solidFill>
          <a:latin typeface="+mn-lt"/>
          <a:ea typeface="+mn-ea"/>
          <a:cs typeface="+mn-cs"/>
        </a:defRPr>
      </a:lvl5pPr>
      <a:lvl6pPr marL="1905723" algn="l" defTabSz="762289" rtl="0" eaLnBrk="1" latinLnBrk="0" hangingPunct="1">
        <a:defRPr sz="1500" kern="1200">
          <a:solidFill>
            <a:schemeClr val="tx1"/>
          </a:solidFill>
          <a:latin typeface="+mn-lt"/>
          <a:ea typeface="+mn-ea"/>
          <a:cs typeface="+mn-cs"/>
        </a:defRPr>
      </a:lvl6pPr>
      <a:lvl7pPr marL="2286868" algn="l" defTabSz="762289" rtl="0" eaLnBrk="1" latinLnBrk="0" hangingPunct="1">
        <a:defRPr sz="1500" kern="1200">
          <a:solidFill>
            <a:schemeClr val="tx1"/>
          </a:solidFill>
          <a:latin typeface="+mn-lt"/>
          <a:ea typeface="+mn-ea"/>
          <a:cs typeface="+mn-cs"/>
        </a:defRPr>
      </a:lvl7pPr>
      <a:lvl8pPr marL="2668013" algn="l" defTabSz="762289" rtl="0" eaLnBrk="1" latinLnBrk="0" hangingPunct="1">
        <a:defRPr sz="1500" kern="1200">
          <a:solidFill>
            <a:schemeClr val="tx1"/>
          </a:solidFill>
          <a:latin typeface="+mn-lt"/>
          <a:ea typeface="+mn-ea"/>
          <a:cs typeface="+mn-cs"/>
        </a:defRPr>
      </a:lvl8pPr>
      <a:lvl9pPr marL="3049158" algn="l" defTabSz="762289"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rammb.cira.colostate.edu/vlab"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rammb.cira.colostate.edu/vlab"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rammb.cira.colostate.edu/vlab"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080010" y="6366"/>
            <a:ext cx="6539988" cy="1574800"/>
          </a:xfrm>
        </p:spPr>
        <p:txBody>
          <a:bodyPr/>
          <a:lstStyle/>
          <a:p>
            <a:pPr eaLnBrk="1" hangingPunct="1">
              <a:defRPr/>
            </a:pPr>
            <a:r>
              <a:rPr lang="en-US" sz="1800" dirty="0" smtClean="0">
                <a:solidFill>
                  <a:srgbClr val="0070C0"/>
                </a:solidFill>
                <a:latin typeface="Arial" pitchFamily="34" charset="0"/>
              </a:rPr>
              <a:t>Virtual Laboratory Management Group</a:t>
            </a:r>
            <a:br>
              <a:rPr lang="en-US" sz="1800" dirty="0" smtClean="0">
                <a:solidFill>
                  <a:srgbClr val="0070C0"/>
                </a:solidFill>
                <a:latin typeface="Arial" pitchFamily="34" charset="0"/>
              </a:rPr>
            </a:br>
            <a:r>
              <a:rPr lang="en-US" sz="1800" dirty="0" smtClean="0">
                <a:solidFill>
                  <a:srgbClr val="0070C0"/>
                </a:solidFill>
                <a:latin typeface="Arial" pitchFamily="34" charset="0"/>
              </a:rPr>
              <a:t>Sixth Meeting - VLMG-6</a:t>
            </a:r>
            <a:br>
              <a:rPr lang="en-US" sz="1800" dirty="0" smtClean="0">
                <a:solidFill>
                  <a:srgbClr val="0070C0"/>
                </a:solidFill>
                <a:latin typeface="Arial" pitchFamily="34" charset="0"/>
              </a:rPr>
            </a:br>
            <a:r>
              <a:rPr lang="en-US" sz="1800" dirty="0" smtClean="0">
                <a:solidFill>
                  <a:srgbClr val="595959"/>
                </a:solidFill>
                <a:latin typeface="Arial" pitchFamily="34" charset="0"/>
              </a:rPr>
              <a:t>São José dos Campos, Brazil – 8 to 11 October 2012</a:t>
            </a:r>
          </a:p>
        </p:txBody>
      </p:sp>
      <p:sp>
        <p:nvSpPr>
          <p:cNvPr id="3" name="Content Placeholder 2"/>
          <p:cNvSpPr>
            <a:spLocks noGrp="1"/>
          </p:cNvSpPr>
          <p:nvPr>
            <p:ph idx="1"/>
          </p:nvPr>
        </p:nvSpPr>
        <p:spPr>
          <a:xfrm>
            <a:off x="381318" y="1685180"/>
            <a:ext cx="7149035" cy="3771636"/>
          </a:xfrm>
        </p:spPr>
        <p:txBody>
          <a:bodyPr/>
          <a:lstStyle/>
          <a:p>
            <a:pPr marL="0" indent="0">
              <a:buNone/>
            </a:pPr>
            <a:r>
              <a:rPr lang="en-US" sz="1800" dirty="0" smtClean="0">
                <a:latin typeface="Arial" pitchFamily="34" charset="0"/>
                <a:cs typeface="Arial" pitchFamily="34" charset="0"/>
              </a:rPr>
              <a:t>RFG DISCUSSION</a:t>
            </a:r>
          </a:p>
          <a:p>
            <a:pPr marL="0" indent="0">
              <a:buNone/>
            </a:pPr>
            <a:endParaRPr lang="en-US" sz="1800" dirty="0" smtClean="0">
              <a:latin typeface="Arial" pitchFamily="34" charset="0"/>
              <a:cs typeface="Arial" pitchFamily="34" charset="0"/>
            </a:endParaRPr>
          </a:p>
          <a:p>
            <a:pPr marL="0" indent="0">
              <a:buNone/>
            </a:pPr>
            <a:r>
              <a:rPr lang="en-US" sz="1800" dirty="0" smtClean="0">
                <a:latin typeface="Arial" pitchFamily="34" charset="0"/>
                <a:cs typeface="Arial" pitchFamily="34" charset="0"/>
              </a:rPr>
              <a:t>Includes contributions from:</a:t>
            </a:r>
          </a:p>
          <a:p>
            <a:pPr marL="0" indent="0">
              <a:buNone/>
            </a:pPr>
            <a:r>
              <a:rPr lang="en-US" sz="1800" dirty="0" smtClean="0">
                <a:latin typeface="Arial" pitchFamily="34" charset="0"/>
                <a:cs typeface="Arial" pitchFamily="34" charset="0"/>
              </a:rPr>
              <a:t>Focus Group Americas and the Caribbean </a:t>
            </a:r>
          </a:p>
          <a:p>
            <a:pPr marL="0" indent="0" defTabSz="457200">
              <a:spcBef>
                <a:spcPts val="20"/>
              </a:spcBef>
              <a:buNone/>
            </a:pPr>
            <a:r>
              <a:rPr lang="en-US" sz="1800" dirty="0" smtClean="0">
                <a:latin typeface="Arial" pitchFamily="34" charset="0"/>
                <a:cs typeface="Arial" pitchFamily="34" charset="0"/>
              </a:rPr>
              <a:t>	Supporters: </a:t>
            </a:r>
            <a:r>
              <a:rPr lang="en-US" sz="1600" dirty="0" smtClean="0">
                <a:latin typeface="Arial" pitchFamily="34" charset="0"/>
                <a:cs typeface="Arial" pitchFamily="34" charset="0"/>
              </a:rPr>
              <a:t>CIRA, HPC/NCEP Int. Desks, </a:t>
            </a:r>
            <a:r>
              <a:rPr lang="en-US" sz="1800" dirty="0" smtClean="0">
                <a:latin typeface="Arial" pitchFamily="34" charset="0"/>
                <a:cs typeface="Arial" pitchFamily="34" charset="0"/>
              </a:rPr>
              <a:t>US </a:t>
            </a:r>
            <a:r>
              <a:rPr lang="en-US" sz="1600" dirty="0" smtClean="0">
                <a:latin typeface="Arial" pitchFamily="34" charset="0"/>
                <a:cs typeface="Arial" pitchFamily="34" charset="0"/>
              </a:rPr>
              <a:t>NWS Training Division</a:t>
            </a:r>
          </a:p>
          <a:p>
            <a:pPr marL="0" indent="0" defTabSz="457200">
              <a:buNone/>
            </a:pPr>
            <a:r>
              <a:rPr lang="en-US" sz="1600" dirty="0">
                <a:latin typeface="Arial" pitchFamily="34" charset="0"/>
                <a:cs typeface="Arial" pitchFamily="34" charset="0"/>
              </a:rPr>
              <a:t>	</a:t>
            </a:r>
            <a:r>
              <a:rPr lang="en-US" sz="1600" dirty="0" smtClean="0">
                <a:latin typeface="Arial" pitchFamily="34" charset="0"/>
                <a:cs typeface="Arial" pitchFamily="34" charset="0"/>
              </a:rPr>
              <a:t>Barbados </a:t>
            </a:r>
            <a:r>
              <a:rPr lang="en-US" sz="1600" dirty="0" err="1" smtClean="0">
                <a:latin typeface="Arial" pitchFamily="34" charset="0"/>
                <a:cs typeface="Arial" pitchFamily="34" charset="0"/>
              </a:rPr>
              <a:t>CoE</a:t>
            </a:r>
            <a:r>
              <a:rPr lang="en-US" sz="1600" dirty="0" smtClean="0">
                <a:latin typeface="Arial" pitchFamily="34" charset="0"/>
                <a:cs typeface="Arial" pitchFamily="34" charset="0"/>
              </a:rPr>
              <a:t>, Costa Rica </a:t>
            </a:r>
            <a:r>
              <a:rPr lang="en-US" sz="1600" dirty="0" err="1" smtClean="0">
                <a:latin typeface="Arial" pitchFamily="34" charset="0"/>
                <a:cs typeface="Arial" pitchFamily="34" charset="0"/>
              </a:rPr>
              <a:t>CoE</a:t>
            </a:r>
            <a:endParaRPr lang="en-US" sz="1600" dirty="0" smtClean="0">
              <a:latin typeface="Arial" pitchFamily="34" charset="0"/>
              <a:cs typeface="Arial" pitchFamily="34" charset="0"/>
            </a:endParaRPr>
          </a:p>
          <a:p>
            <a:pPr marL="0" indent="0">
              <a:buNone/>
              <a:tabLst>
                <a:tab pos="457200" algn="l"/>
              </a:tabLst>
            </a:pPr>
            <a:r>
              <a:rPr lang="en-US" sz="1600" dirty="0" smtClean="0">
                <a:latin typeface="Arial" pitchFamily="34" charset="0"/>
                <a:cs typeface="Arial" pitchFamily="34" charset="0"/>
              </a:rPr>
              <a:t>	</a:t>
            </a:r>
            <a:endParaRPr lang="en-US" sz="1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a:t>
            </a:fld>
            <a:endParaRPr lang="en-US"/>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9104" y="274205"/>
            <a:ext cx="1262370" cy="917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Tree>
    <p:extLst>
      <p:ext uri="{BB962C8B-B14F-4D97-AF65-F5344CB8AC3E}">
        <p14:creationId xmlns:p14="http://schemas.microsoft.com/office/powerpoint/2010/main" xmlns="" val="239610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Tools Used</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South African and SADC (and beyond)</a:t>
            </a:r>
          </a:p>
          <a:p>
            <a:r>
              <a:rPr lang="en-US" sz="2000" dirty="0" smtClean="0"/>
              <a:t>Email list  (121 members and growing)</a:t>
            </a:r>
          </a:p>
          <a:p>
            <a:r>
              <a:rPr lang="en-US" sz="2000" dirty="0" err="1" smtClean="0"/>
              <a:t>Centra</a:t>
            </a:r>
            <a:r>
              <a:rPr lang="en-US" sz="2000" dirty="0" smtClean="0"/>
              <a:t> (license holder EUMETSAT) and Internet</a:t>
            </a:r>
          </a:p>
          <a:p>
            <a:pPr lvl="1"/>
            <a:r>
              <a:rPr lang="en-US" sz="1800" dirty="0" smtClean="0"/>
              <a:t>EUMETSAT let us use the tool. </a:t>
            </a:r>
          </a:p>
          <a:p>
            <a:r>
              <a:rPr lang="en-US" sz="2000" dirty="0" smtClean="0"/>
              <a:t>Power point (convert to JPG) and </a:t>
            </a:r>
            <a:r>
              <a:rPr lang="en-US" sz="2000" dirty="0" err="1" smtClean="0"/>
              <a:t>irfan</a:t>
            </a:r>
            <a:r>
              <a:rPr lang="en-US" sz="2000" dirty="0" smtClean="0"/>
              <a:t> view </a:t>
            </a:r>
          </a:p>
          <a:p>
            <a:r>
              <a:rPr lang="en-US" sz="2000" dirty="0" smtClean="0"/>
              <a:t>Satrep online</a:t>
            </a:r>
            <a:r>
              <a:rPr lang="en-US" sz="1800" dirty="0" smtClean="0"/>
              <a:t>, SUMO and local NWP products</a:t>
            </a:r>
          </a:p>
          <a:p>
            <a:pPr lvl="1">
              <a:buNone/>
            </a:pPr>
            <a:endParaRPr lang="en-US" sz="1800" dirty="0" smtClean="0"/>
          </a:p>
          <a:p>
            <a:pPr lvl="1"/>
            <a:endParaRPr lang="en-US" sz="1800" dirty="0" smtClean="0"/>
          </a:p>
          <a:p>
            <a:pPr lvl="1">
              <a:buNone/>
            </a:pPr>
            <a:endParaRPr lang="en-US" sz="1800" dirty="0"/>
          </a:p>
          <a:p>
            <a:pPr lvl="1"/>
            <a:endParaRPr lang="en-US" sz="18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10</a:t>
            </a:fld>
            <a:endParaRPr lang="en-US"/>
          </a:p>
        </p:txBody>
      </p:sp>
    </p:spTree>
    <p:extLst>
      <p:ext uri="{BB962C8B-B14F-4D97-AF65-F5344CB8AC3E}">
        <p14:creationId xmlns:p14="http://schemas.microsoft.com/office/powerpoint/2010/main" xmlns="" val="2861021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Positive Outcomes</a:t>
            </a:r>
            <a:endParaRPr lang="en-US"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US" sz="2000" dirty="0" smtClean="0"/>
              <a:t>FG South Africa, SADC and beyond </a:t>
            </a:r>
            <a:endParaRPr lang="en-US" sz="2000" dirty="0"/>
          </a:p>
          <a:p>
            <a:pPr marL="0" indent="0"/>
            <a:r>
              <a:rPr lang="en-US" sz="2000" dirty="0" smtClean="0"/>
              <a:t>    </a:t>
            </a:r>
            <a:r>
              <a:rPr lang="en-US" sz="1800" dirty="0" smtClean="0"/>
              <a:t>Building a database of interested parties.</a:t>
            </a:r>
            <a:endParaRPr lang="en-US" sz="1800" dirty="0"/>
          </a:p>
          <a:p>
            <a:pPr marL="0" indent="0"/>
            <a:r>
              <a:rPr lang="en-US" sz="1800" dirty="0" smtClean="0"/>
              <a:t>     An easy way to communicate</a:t>
            </a:r>
          </a:p>
          <a:p>
            <a:r>
              <a:rPr lang="en-US" sz="1800" dirty="0" smtClean="0"/>
              <a:t>Participation </a:t>
            </a:r>
            <a:r>
              <a:rPr lang="en-US" sz="1800" dirty="0"/>
              <a:t>from Australia, Swaziland, South Africa (Regional stations), Kenya. </a:t>
            </a:r>
            <a:endParaRPr lang="en-US" sz="1800" dirty="0" smtClean="0"/>
          </a:p>
          <a:p>
            <a:r>
              <a:rPr lang="en-US" sz="1800" dirty="0" smtClean="0"/>
              <a:t>These </a:t>
            </a:r>
            <a:r>
              <a:rPr lang="en-US" sz="1800" dirty="0"/>
              <a:t>are audiences that we would not always be able to reach. </a:t>
            </a:r>
            <a:endParaRPr lang="en-US" sz="1800" dirty="0" smtClean="0"/>
          </a:p>
          <a:p>
            <a:r>
              <a:rPr lang="en-US" sz="1800" dirty="0" smtClean="0"/>
              <a:t>The </a:t>
            </a:r>
            <a:r>
              <a:rPr lang="en-US" sz="1800" dirty="0"/>
              <a:t>sharing of information has been very beneficial. </a:t>
            </a:r>
            <a:endParaRPr lang="en-US" sz="1800" dirty="0" smtClean="0"/>
          </a:p>
          <a:p>
            <a:r>
              <a:rPr lang="en-US" sz="1800" dirty="0" smtClean="0"/>
              <a:t>A </a:t>
            </a:r>
            <a:r>
              <a:rPr lang="en-US" sz="1800" dirty="0"/>
              <a:t>few South African participants have also made presentations of case studies, which is the direction we need to take the project. </a:t>
            </a:r>
          </a:p>
          <a:p>
            <a:pPr marL="333480" lvl="1" indent="0">
              <a:buNone/>
            </a:pPr>
            <a:endParaRPr lang="en-US" sz="1600" dirty="0" smtClean="0"/>
          </a:p>
          <a:p>
            <a:pPr marL="333480" lvl="1" indent="0">
              <a:buNone/>
            </a:pPr>
            <a:endParaRPr lang="en-US" sz="16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11</a:t>
            </a:fld>
            <a:endParaRPr lang="en-US"/>
          </a:p>
        </p:txBody>
      </p:sp>
    </p:spTree>
    <p:extLst>
      <p:ext uri="{BB962C8B-B14F-4D97-AF65-F5344CB8AC3E}">
        <p14:creationId xmlns:p14="http://schemas.microsoft.com/office/powerpoint/2010/main" xmlns="" val="914524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Difficulties</a:t>
            </a:r>
            <a:endParaRPr lang="en-US" dirty="0">
              <a:solidFill>
                <a:srgbClr val="0070C0"/>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sz="2500" dirty="0" smtClean="0"/>
              <a:t>FG South Africa, SADC and beyond</a:t>
            </a:r>
          </a:p>
          <a:p>
            <a:pPr marL="0" indent="0"/>
            <a:r>
              <a:rPr lang="en-US" sz="2500" dirty="0" smtClean="0"/>
              <a:t>     When the leader of the session is not available there is a problem</a:t>
            </a:r>
          </a:p>
          <a:p>
            <a:pPr marL="0" indent="0"/>
            <a:r>
              <a:rPr lang="en-US" sz="2500" dirty="0" smtClean="0"/>
              <a:t>     Consideration – only 20 spaces available for sessions</a:t>
            </a:r>
          </a:p>
          <a:p>
            <a:r>
              <a:rPr lang="en-US" sz="2500" dirty="0"/>
              <a:t>Network permissions from SAWS are a big problem. the firewall does not allow for uploads via internet</a:t>
            </a:r>
            <a:r>
              <a:rPr lang="en-US" sz="2500" dirty="0" smtClean="0"/>
              <a:t>. Lee-ann </a:t>
            </a:r>
            <a:r>
              <a:rPr lang="en-US" sz="2500" dirty="0"/>
              <a:t>have been granted special permission, but other SAWS participants struggle to join the </a:t>
            </a:r>
            <a:r>
              <a:rPr lang="en-US" sz="2500" dirty="0" smtClean="0"/>
              <a:t>group. </a:t>
            </a:r>
            <a:r>
              <a:rPr lang="en-US" sz="2500" dirty="0"/>
              <a:t>The constant upgrades of the SAWS firewall and Java applications changes the </a:t>
            </a:r>
            <a:r>
              <a:rPr lang="en-US" sz="2500" dirty="0" smtClean="0"/>
              <a:t>setup. </a:t>
            </a:r>
            <a:endParaRPr lang="en-US" sz="2500" dirty="0"/>
          </a:p>
          <a:p>
            <a:r>
              <a:rPr lang="en-US" sz="2500" dirty="0"/>
              <a:t>The network connection can be slow, and images load very slowly or not at all. The voice/audio is sometimes not clear either, and participants struggle to follow what is happening. </a:t>
            </a:r>
          </a:p>
          <a:p>
            <a:r>
              <a:rPr lang="en-US" sz="2500" dirty="0"/>
              <a:t>Getting people to attend the session is difficult. There are a core group which always attend, but the numbers are not increasing or expanding to all countries.  </a:t>
            </a:r>
          </a:p>
          <a:p>
            <a:r>
              <a:rPr lang="en-US" sz="2500" dirty="0"/>
              <a:t>Inviting attendees through </a:t>
            </a:r>
            <a:r>
              <a:rPr lang="en-US" sz="2500" dirty="0" err="1"/>
              <a:t>centra</a:t>
            </a:r>
            <a:r>
              <a:rPr lang="en-US" sz="2500" dirty="0"/>
              <a:t> is tedious. </a:t>
            </a:r>
            <a:r>
              <a:rPr lang="en-US" sz="2500" dirty="0" smtClean="0"/>
              <a:t>Lee-ann </a:t>
            </a:r>
            <a:r>
              <a:rPr lang="en-US" sz="2500" dirty="0" err="1" smtClean="0"/>
              <a:t>doesnt</a:t>
            </a:r>
            <a:r>
              <a:rPr lang="en-US" sz="2500" dirty="0" smtClean="0"/>
              <a:t> </a:t>
            </a:r>
            <a:r>
              <a:rPr lang="en-US" sz="2500" dirty="0"/>
              <a:t>find it easy, quick or straight forward. </a:t>
            </a:r>
            <a:r>
              <a:rPr lang="en-US" sz="2500" dirty="0" smtClean="0"/>
              <a:t>She prefers </a:t>
            </a:r>
            <a:r>
              <a:rPr lang="en-US" sz="2500" dirty="0"/>
              <a:t>to forward an email to a group </a:t>
            </a:r>
            <a:r>
              <a:rPr lang="en-US" sz="2500" dirty="0" smtClean="0"/>
              <a:t>than </a:t>
            </a:r>
            <a:r>
              <a:rPr lang="en-US" sz="2500" dirty="0"/>
              <a:t>to search for peoples addresses through </a:t>
            </a:r>
            <a:r>
              <a:rPr lang="en-US" sz="2500" dirty="0" err="1"/>
              <a:t>Centra</a:t>
            </a:r>
            <a:r>
              <a:rPr lang="en-US" sz="2500" dirty="0"/>
              <a:t>. </a:t>
            </a:r>
          </a:p>
          <a:p>
            <a:pPr marL="333480" lvl="1" indent="0">
              <a:buNone/>
            </a:pPr>
            <a:endParaRPr lang="en-US" sz="16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12</a:t>
            </a:fld>
            <a:endParaRPr lang="en-US"/>
          </a:p>
        </p:txBody>
      </p:sp>
    </p:spTree>
    <p:extLst>
      <p:ext uri="{BB962C8B-B14F-4D97-AF65-F5344CB8AC3E}">
        <p14:creationId xmlns:p14="http://schemas.microsoft.com/office/powerpoint/2010/main" xmlns="" val="2192740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Suggestions for others</a:t>
            </a:r>
            <a:endParaRPr lang="en-US" dirty="0">
              <a:solidFill>
                <a:srgbClr val="0070C0"/>
              </a:solidFill>
            </a:endParaRPr>
          </a:p>
        </p:txBody>
      </p:sp>
      <p:sp>
        <p:nvSpPr>
          <p:cNvPr id="3" name="Content Placeholder 2"/>
          <p:cNvSpPr>
            <a:spLocks noGrp="1"/>
          </p:cNvSpPr>
          <p:nvPr>
            <p:ph idx="1"/>
          </p:nvPr>
        </p:nvSpPr>
        <p:spPr/>
        <p:txBody>
          <a:bodyPr>
            <a:normAutofit fontScale="92500"/>
          </a:bodyPr>
          <a:lstStyle/>
          <a:p>
            <a:pPr marL="0" indent="0"/>
            <a:r>
              <a:rPr lang="en-US" sz="2000" dirty="0" smtClean="0"/>
              <a:t>    Need Good sound/voice and imagery viewing</a:t>
            </a:r>
          </a:p>
          <a:p>
            <a:r>
              <a:rPr lang="en-US" sz="2000" dirty="0" smtClean="0"/>
              <a:t>Practice </a:t>
            </a:r>
            <a:r>
              <a:rPr lang="en-US" sz="2000" dirty="0"/>
              <a:t>within your department/organization first, to get confident with the system</a:t>
            </a:r>
          </a:p>
          <a:p>
            <a:r>
              <a:rPr lang="en-US" sz="2000" dirty="0"/>
              <a:t>Make sure all your systems are working a few hours before the session is due. Check projectors if you are presenting in front of an audience, try uploading your agenda early, to make sure it all works. Make sure to check your audio systems. Make sure you have an audience of attendees who will be online. </a:t>
            </a:r>
            <a:endParaRPr lang="en-US" sz="2000" dirty="0" smtClean="0"/>
          </a:p>
          <a:p>
            <a:r>
              <a:rPr lang="en-US" sz="2000" dirty="0" smtClean="0"/>
              <a:t>Send </a:t>
            </a:r>
            <a:r>
              <a:rPr lang="en-US" sz="2000" dirty="0"/>
              <a:t>out reminders about the sessions. Make sure of the meeting settings, check them before the session to ensure that the settings allow the participation of your intended audience. </a:t>
            </a:r>
          </a:p>
          <a:p>
            <a:pPr marL="0" indent="0">
              <a:buNone/>
            </a:pPr>
            <a:endParaRPr lang="en-US" sz="2000" dirty="0" smtClean="0"/>
          </a:p>
          <a:p>
            <a:pPr marL="0" indent="0">
              <a:buNone/>
            </a:pPr>
            <a:endParaRPr lang="en-US" sz="2000"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13</a:t>
            </a:fld>
            <a:endParaRPr lang="en-US"/>
          </a:p>
        </p:txBody>
      </p:sp>
    </p:spTree>
    <p:extLst>
      <p:ext uri="{BB962C8B-B14F-4D97-AF65-F5344CB8AC3E}">
        <p14:creationId xmlns:p14="http://schemas.microsoft.com/office/powerpoint/2010/main" xmlns="" val="4007434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080010" y="6366"/>
            <a:ext cx="6539988" cy="1574800"/>
          </a:xfrm>
        </p:spPr>
        <p:txBody>
          <a:bodyPr/>
          <a:lstStyle/>
          <a:p>
            <a:pPr eaLnBrk="1" hangingPunct="1">
              <a:defRPr/>
            </a:pPr>
            <a:r>
              <a:rPr lang="en-US" sz="1800" dirty="0" smtClean="0">
                <a:solidFill>
                  <a:srgbClr val="0070C0"/>
                </a:solidFill>
                <a:latin typeface="Arial" pitchFamily="34" charset="0"/>
              </a:rPr>
              <a:t>Virtual Laboratory Management Group</a:t>
            </a:r>
            <a:br>
              <a:rPr lang="en-US" sz="1800" dirty="0" smtClean="0">
                <a:solidFill>
                  <a:srgbClr val="0070C0"/>
                </a:solidFill>
                <a:latin typeface="Arial" pitchFamily="34" charset="0"/>
              </a:rPr>
            </a:br>
            <a:r>
              <a:rPr lang="en-US" sz="1800" dirty="0" smtClean="0">
                <a:solidFill>
                  <a:srgbClr val="0070C0"/>
                </a:solidFill>
                <a:latin typeface="Arial" pitchFamily="34" charset="0"/>
              </a:rPr>
              <a:t>Sixth Meeting - VLMG-6</a:t>
            </a:r>
            <a:br>
              <a:rPr lang="en-US" sz="1800" dirty="0" smtClean="0">
                <a:solidFill>
                  <a:srgbClr val="0070C0"/>
                </a:solidFill>
                <a:latin typeface="Arial" pitchFamily="34" charset="0"/>
              </a:rPr>
            </a:br>
            <a:r>
              <a:rPr lang="en-US" sz="1800" dirty="0" smtClean="0">
                <a:solidFill>
                  <a:srgbClr val="595959"/>
                </a:solidFill>
                <a:latin typeface="Arial" pitchFamily="34" charset="0"/>
              </a:rPr>
              <a:t>São José dos Campos, Brazil – 8 to 11 October 2012</a:t>
            </a:r>
          </a:p>
        </p:txBody>
      </p:sp>
      <p:sp>
        <p:nvSpPr>
          <p:cNvPr id="3" name="Content Placeholder 2"/>
          <p:cNvSpPr>
            <a:spLocks noGrp="1"/>
          </p:cNvSpPr>
          <p:nvPr>
            <p:ph idx="1"/>
          </p:nvPr>
        </p:nvSpPr>
        <p:spPr>
          <a:xfrm>
            <a:off x="381318" y="1685180"/>
            <a:ext cx="7149035" cy="3771636"/>
          </a:xfrm>
        </p:spPr>
        <p:txBody>
          <a:bodyPr/>
          <a:lstStyle/>
          <a:p>
            <a:pPr marL="0" indent="0">
              <a:buNone/>
            </a:pPr>
            <a:r>
              <a:rPr lang="en-US" sz="1800" dirty="0" smtClean="0">
                <a:latin typeface="Arial" pitchFamily="34" charset="0"/>
                <a:cs typeface="Arial" pitchFamily="34" charset="0"/>
              </a:rPr>
              <a:t>RFG DISCUSSION</a:t>
            </a:r>
          </a:p>
          <a:p>
            <a:pPr marL="0" indent="0">
              <a:buNone/>
            </a:pPr>
            <a:endParaRPr lang="en-US" sz="1800" dirty="0" smtClean="0">
              <a:latin typeface="Arial" pitchFamily="34" charset="0"/>
              <a:cs typeface="Arial" pitchFamily="34" charset="0"/>
            </a:endParaRPr>
          </a:p>
          <a:p>
            <a:pPr marL="0" indent="0">
              <a:buNone/>
            </a:pPr>
            <a:r>
              <a:rPr lang="en-US" sz="1800" dirty="0" smtClean="0">
                <a:latin typeface="Arial" pitchFamily="34" charset="0"/>
                <a:cs typeface="Arial" pitchFamily="34" charset="0"/>
              </a:rPr>
              <a:t>Includes contributions from:</a:t>
            </a:r>
          </a:p>
          <a:p>
            <a:pPr marL="0" indent="0">
              <a:buNone/>
            </a:pPr>
            <a:r>
              <a:rPr lang="en-US" sz="1800" dirty="0" smtClean="0">
                <a:latin typeface="Arial" pitchFamily="34" charset="0"/>
                <a:cs typeface="Arial" pitchFamily="34" charset="0"/>
              </a:rPr>
              <a:t>Focus Group </a:t>
            </a:r>
            <a:r>
              <a:rPr lang="en-US" sz="1800" dirty="0" smtClean="0">
                <a:latin typeface="Arial" pitchFamily="34" charset="0"/>
                <a:cs typeface="Arial" pitchFamily="34" charset="0"/>
              </a:rPr>
              <a:t>: Caribbean Weather Discussion </a:t>
            </a:r>
            <a:endParaRPr lang="en-US" sz="1800" dirty="0" smtClean="0">
              <a:latin typeface="Arial" pitchFamily="34" charset="0"/>
              <a:cs typeface="Arial" pitchFamily="34" charset="0"/>
            </a:endParaRPr>
          </a:p>
          <a:p>
            <a:pPr marL="0" indent="0" defTabSz="457200">
              <a:spcBef>
                <a:spcPts val="20"/>
              </a:spcBef>
              <a:buNone/>
            </a:pPr>
            <a:r>
              <a:rPr lang="en-US" sz="1800" dirty="0" smtClean="0">
                <a:latin typeface="Arial" pitchFamily="34" charset="0"/>
                <a:cs typeface="Arial" pitchFamily="34" charset="0"/>
              </a:rPr>
              <a:t>	Supporters: </a:t>
            </a:r>
            <a:r>
              <a:rPr lang="en-US" sz="1600" dirty="0" smtClean="0">
                <a:latin typeface="Arial" pitchFamily="34" charset="0"/>
                <a:cs typeface="Arial" pitchFamily="34" charset="0"/>
              </a:rPr>
              <a:t>CIRA  </a:t>
            </a:r>
            <a:endParaRPr lang="en-US" sz="1600" dirty="0" smtClean="0">
              <a:latin typeface="Arial" pitchFamily="34" charset="0"/>
              <a:cs typeface="Arial" pitchFamily="34" charset="0"/>
            </a:endParaRPr>
          </a:p>
          <a:p>
            <a:pPr marL="0" indent="0" defTabSz="457200">
              <a:buNone/>
            </a:pPr>
            <a:r>
              <a:rPr lang="en-US" sz="1600" dirty="0">
                <a:latin typeface="Arial" pitchFamily="34" charset="0"/>
                <a:cs typeface="Arial" pitchFamily="34" charset="0"/>
              </a:rPr>
              <a:t>	</a:t>
            </a:r>
            <a:r>
              <a:rPr lang="en-US" sz="1600" dirty="0" smtClean="0">
                <a:latin typeface="Arial" pitchFamily="34" charset="0"/>
                <a:cs typeface="Arial" pitchFamily="34" charset="0"/>
              </a:rPr>
              <a:t>Barbados </a:t>
            </a:r>
            <a:r>
              <a:rPr lang="en-US" sz="1600" dirty="0" err="1" smtClean="0">
                <a:latin typeface="Arial" pitchFamily="34" charset="0"/>
                <a:cs typeface="Arial" pitchFamily="34" charset="0"/>
              </a:rPr>
              <a:t>CoE</a:t>
            </a:r>
            <a:r>
              <a:rPr lang="en-US" sz="1600" dirty="0" smtClean="0">
                <a:latin typeface="Arial" pitchFamily="34" charset="0"/>
                <a:cs typeface="Arial" pitchFamily="34" charset="0"/>
              </a:rPr>
              <a:t>, </a:t>
            </a:r>
            <a:r>
              <a:rPr lang="en-US" sz="1600" dirty="0" smtClean="0">
                <a:latin typeface="Arial" pitchFamily="34" charset="0"/>
                <a:cs typeface="Arial" pitchFamily="34" charset="0"/>
              </a:rPr>
              <a:t>Regional Meteorological Services </a:t>
            </a:r>
            <a:r>
              <a:rPr lang="en-US" sz="1600" dirty="0" smtClean="0">
                <a:latin typeface="Arial" pitchFamily="34" charset="0"/>
                <a:cs typeface="Arial" pitchFamily="34" charset="0"/>
              </a:rPr>
              <a:t>	</a:t>
            </a:r>
            <a:endParaRPr lang="en-US" sz="1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14</a:t>
            </a:fld>
            <a:endParaRPr lang="en-US"/>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9104" y="274205"/>
            <a:ext cx="1262370" cy="917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Tree>
    <p:extLst>
      <p:ext uri="{BB962C8B-B14F-4D97-AF65-F5344CB8AC3E}">
        <p14:creationId xmlns:p14="http://schemas.microsoft.com/office/powerpoint/2010/main" xmlns="" val="239610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Tools Used</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Caribbean Weather Discussion</a:t>
            </a:r>
          </a:p>
          <a:p>
            <a:r>
              <a:rPr lang="en-US" sz="2000" dirty="0" smtClean="0"/>
              <a:t>Email list  (60 members)</a:t>
            </a:r>
          </a:p>
          <a:p>
            <a:r>
              <a:rPr lang="en-US" sz="2000" dirty="0" err="1" smtClean="0"/>
              <a:t>VISITview</a:t>
            </a:r>
            <a:r>
              <a:rPr lang="en-US" sz="2000" dirty="0" smtClean="0"/>
              <a:t> + voice from Blackboard (formerly </a:t>
            </a:r>
            <a:r>
              <a:rPr lang="en-US" sz="2000" dirty="0" err="1" smtClean="0"/>
              <a:t>Elluminate</a:t>
            </a:r>
            <a:r>
              <a:rPr lang="en-US" sz="2000" dirty="0" smtClean="0"/>
              <a:t>)</a:t>
            </a:r>
          </a:p>
          <a:p>
            <a:pPr lvl="1"/>
            <a:r>
              <a:rPr lang="en-US" sz="1800" dirty="0" err="1" smtClean="0"/>
              <a:t>VISITView</a:t>
            </a:r>
            <a:r>
              <a:rPr lang="en-US" sz="1800" dirty="0" smtClean="0"/>
              <a:t> is “freely” available but Blackboard has a annual fee;</a:t>
            </a:r>
          </a:p>
          <a:p>
            <a:pPr lvl="1"/>
            <a:r>
              <a:rPr lang="en-US" sz="1800" dirty="0" smtClean="0"/>
              <a:t>Using both helps with bandwidth issues.</a:t>
            </a:r>
          </a:p>
          <a:p>
            <a:pPr lvl="1"/>
            <a:r>
              <a:rPr lang="en-US" sz="1800" dirty="0" smtClean="0"/>
              <a:t>Blackboard has </a:t>
            </a:r>
            <a:r>
              <a:rPr lang="en-US" sz="1800" dirty="0" smtClean="0"/>
              <a:t>interactive services and allows drawing.</a:t>
            </a:r>
            <a:endParaRPr lang="en-US" sz="1800" dirty="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15</a:t>
            </a:fld>
            <a:endParaRPr lang="en-US"/>
          </a:p>
        </p:txBody>
      </p:sp>
    </p:spTree>
    <p:extLst>
      <p:ext uri="{BB962C8B-B14F-4D97-AF65-F5344CB8AC3E}">
        <p14:creationId xmlns:p14="http://schemas.microsoft.com/office/powerpoint/2010/main" xmlns="" val="2861021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Positive Outcomes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Caribbean Weather Discussion</a:t>
            </a:r>
            <a:endParaRPr lang="en-US" sz="2000" dirty="0" smtClean="0"/>
          </a:p>
          <a:p>
            <a:pPr marL="333480" lvl="1" indent="0">
              <a:buNone/>
            </a:pPr>
            <a:r>
              <a:rPr lang="en-US" sz="1600" dirty="0" smtClean="0"/>
              <a:t>Builds </a:t>
            </a:r>
            <a:r>
              <a:rPr lang="en-US" sz="1600" dirty="0" smtClean="0"/>
              <a:t>community and confidence in young forecasters.</a:t>
            </a:r>
            <a:endParaRPr lang="en-US" sz="1600" dirty="0" smtClean="0"/>
          </a:p>
          <a:p>
            <a:pPr marL="333480" lvl="1" indent="0">
              <a:buNone/>
            </a:pPr>
            <a:r>
              <a:rPr lang="en-US" sz="1600" dirty="0" smtClean="0"/>
              <a:t>Very good at introducing operational forecasters to weather situations unique to regimes other than their on; </a:t>
            </a:r>
          </a:p>
          <a:p>
            <a:pPr marL="333480" lvl="1" indent="0">
              <a:buNone/>
            </a:pPr>
            <a:r>
              <a:rPr lang="en-US" sz="1600" dirty="0" smtClean="0"/>
              <a:t>Good tool to introduce new technologies to operational forecasters</a:t>
            </a:r>
            <a:endParaRPr lang="en-US" sz="1600" dirty="0" smtClean="0"/>
          </a:p>
          <a:p>
            <a:pPr marL="333480" lvl="1" indent="0">
              <a:buNone/>
            </a:pPr>
            <a:r>
              <a:rPr lang="en-US" sz="1600" dirty="0" smtClean="0"/>
              <a:t>Sharing information about satellite anomalies and </a:t>
            </a:r>
            <a:r>
              <a:rPr lang="en-US" sz="1600" dirty="0" smtClean="0"/>
              <a:t>switches;</a:t>
            </a:r>
          </a:p>
          <a:p>
            <a:pPr marL="333480" lvl="1" indent="0">
              <a:buNone/>
            </a:pPr>
            <a:r>
              <a:rPr lang="en-US" sz="1600" dirty="0" smtClean="0"/>
              <a:t>After </a:t>
            </a:r>
            <a:r>
              <a:rPr lang="en-US" sz="1600" dirty="0" smtClean="0"/>
              <a:t>a period of poor attendance there has be a local following of late!</a:t>
            </a:r>
            <a:endParaRPr lang="en-US" sz="1600" dirty="0" smtClean="0"/>
          </a:p>
          <a:p>
            <a:pPr marL="333480" lvl="1" indent="0">
              <a:buNone/>
            </a:pPr>
            <a:r>
              <a:rPr lang="en-US" sz="1600" dirty="0" smtClean="0"/>
              <a:t>In the onset of a tropical disturbance or storm in the area CWD has a been a means of briefing Disaster Managers as well.</a:t>
            </a:r>
            <a:endParaRPr lang="en-US" sz="1600" dirty="0" smtClean="0"/>
          </a:p>
          <a:p>
            <a:pPr marL="333480" lvl="1" indent="0">
              <a:buNone/>
            </a:pPr>
            <a:endParaRPr lang="en-US" sz="1600" dirty="0" smtClean="0"/>
          </a:p>
          <a:p>
            <a:pPr marL="333480" lvl="1" indent="0">
              <a:buNone/>
            </a:pPr>
            <a:endParaRPr lang="en-US" sz="1600" dirty="0" smtClean="0"/>
          </a:p>
          <a:p>
            <a:pPr marL="333480" lvl="1" indent="0">
              <a:buNone/>
            </a:pPr>
            <a:endParaRPr lang="en-US" sz="16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16</a:t>
            </a:fld>
            <a:endParaRPr lang="en-US"/>
          </a:p>
        </p:txBody>
      </p:sp>
    </p:spTree>
    <p:extLst>
      <p:ext uri="{BB962C8B-B14F-4D97-AF65-F5344CB8AC3E}">
        <p14:creationId xmlns:p14="http://schemas.microsoft.com/office/powerpoint/2010/main" xmlns="" val="914524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Difficulties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Caribbean Weather Discussion</a:t>
            </a:r>
            <a:endParaRPr lang="en-US" sz="2000" dirty="0" smtClean="0"/>
          </a:p>
          <a:p>
            <a:pPr marL="333480" lvl="1" indent="0">
              <a:buNone/>
            </a:pPr>
            <a:r>
              <a:rPr lang="en-US" sz="1600" dirty="0" smtClean="0"/>
              <a:t>Increased workload = reduced time for session</a:t>
            </a:r>
          </a:p>
          <a:p>
            <a:pPr marL="333480" lvl="1" indent="0">
              <a:buNone/>
            </a:pPr>
            <a:r>
              <a:rPr lang="en-US" sz="1600" dirty="0" smtClean="0"/>
              <a:t>If the lead in unavailable the session does not come off</a:t>
            </a:r>
            <a:endParaRPr lang="en-US" sz="1600" dirty="0" smtClean="0"/>
          </a:p>
          <a:p>
            <a:pPr marL="333480" lvl="1" indent="0">
              <a:buNone/>
            </a:pPr>
            <a:r>
              <a:rPr lang="en-US" sz="1600" dirty="0" smtClean="0"/>
              <a:t>Problems with Software and Bandwidth</a:t>
            </a:r>
            <a:endParaRPr lang="en-US" sz="1600" dirty="0" smtClean="0"/>
          </a:p>
          <a:p>
            <a:pPr marL="333480" lvl="1" indent="0">
              <a:buNone/>
            </a:pPr>
            <a:r>
              <a:rPr lang="en-US" sz="1600" dirty="0" smtClean="0"/>
              <a:t>Still have a problem of encouraging new person to participate</a:t>
            </a:r>
            <a:endParaRPr lang="en-US" sz="1600" dirty="0" smtClean="0"/>
          </a:p>
          <a:p>
            <a:pPr marL="333480" lvl="1" indent="0">
              <a:buNone/>
            </a:pPr>
            <a:r>
              <a:rPr lang="en-US" sz="1600" dirty="0" smtClean="0"/>
              <a:t>Some territories still have internet issues </a:t>
            </a:r>
            <a:endParaRPr lang="en-US" sz="16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17</a:t>
            </a:fld>
            <a:endParaRPr lang="en-US"/>
          </a:p>
        </p:txBody>
      </p:sp>
    </p:spTree>
    <p:extLst>
      <p:ext uri="{BB962C8B-B14F-4D97-AF65-F5344CB8AC3E}">
        <p14:creationId xmlns:p14="http://schemas.microsoft.com/office/powerpoint/2010/main" xmlns="" val="2192740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Suggestions for others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Not a one person show</a:t>
            </a:r>
          </a:p>
          <a:p>
            <a:pPr marL="0" indent="0">
              <a:buNone/>
            </a:pPr>
            <a:r>
              <a:rPr lang="en-US" sz="2000" dirty="0" smtClean="0"/>
              <a:t>Good </a:t>
            </a:r>
            <a:r>
              <a:rPr lang="en-US" sz="2000" dirty="0" smtClean="0"/>
              <a:t>sound/voice and imagery viewing</a:t>
            </a:r>
          </a:p>
          <a:p>
            <a:pPr marL="0" indent="0">
              <a:buNone/>
            </a:pPr>
            <a:r>
              <a:rPr lang="en-US" sz="2000" dirty="0" smtClean="0"/>
              <a:t>Collaborate – share the workload</a:t>
            </a:r>
          </a:p>
          <a:p>
            <a:pPr marL="0" indent="0">
              <a:buNone/>
            </a:pPr>
            <a:r>
              <a:rPr lang="en-US" sz="2000" dirty="0" smtClean="0"/>
              <a:t>Use “local” advocates to increase participation</a:t>
            </a:r>
          </a:p>
          <a:p>
            <a:pPr marL="0" indent="0">
              <a:buNone/>
            </a:pPr>
            <a:r>
              <a:rPr lang="en-US" sz="2000" dirty="0" smtClean="0"/>
              <a:t>Schedule sessions with face to face training events</a:t>
            </a:r>
          </a:p>
          <a:p>
            <a:pPr marL="0" indent="0">
              <a:buNone/>
            </a:pPr>
            <a:r>
              <a:rPr lang="en-US" sz="2000" smtClean="0"/>
              <a:t>Never give up.</a:t>
            </a:r>
            <a:endParaRPr lang="en-US" sz="2000" dirty="0" smtClean="0"/>
          </a:p>
          <a:p>
            <a:pPr marL="0" indent="0">
              <a:buNone/>
            </a:pPr>
            <a:endParaRPr lang="en-US" sz="2000"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18</a:t>
            </a:fld>
            <a:endParaRPr lang="en-US"/>
          </a:p>
        </p:txBody>
      </p:sp>
    </p:spTree>
    <p:extLst>
      <p:ext uri="{BB962C8B-B14F-4D97-AF65-F5344CB8AC3E}">
        <p14:creationId xmlns:p14="http://schemas.microsoft.com/office/powerpoint/2010/main" xmlns="" val="400743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Tools Used</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FG Americas and Caribbean</a:t>
            </a:r>
          </a:p>
          <a:p>
            <a:r>
              <a:rPr lang="en-US" sz="2000" dirty="0" smtClean="0"/>
              <a:t>Email list  (252 members)</a:t>
            </a:r>
          </a:p>
          <a:p>
            <a:r>
              <a:rPr lang="en-US" sz="2000" dirty="0" err="1" smtClean="0"/>
              <a:t>VISITview</a:t>
            </a:r>
            <a:r>
              <a:rPr lang="en-US" sz="2000" dirty="0" smtClean="0"/>
              <a:t> + voice from </a:t>
            </a:r>
            <a:r>
              <a:rPr lang="en-US" sz="2000" dirty="0" err="1" smtClean="0"/>
              <a:t>GoToWebinar</a:t>
            </a:r>
            <a:endParaRPr lang="en-US" sz="2000" dirty="0" smtClean="0"/>
          </a:p>
          <a:p>
            <a:pPr lvl="1"/>
            <a:r>
              <a:rPr lang="en-US" sz="1800" dirty="0" smtClean="0"/>
              <a:t>Both are “freely” available to us. </a:t>
            </a:r>
          </a:p>
          <a:p>
            <a:pPr lvl="1"/>
            <a:r>
              <a:rPr lang="en-US" sz="1800" dirty="0" smtClean="0"/>
              <a:t>Using both helps with bandwidth issues.</a:t>
            </a:r>
          </a:p>
          <a:p>
            <a:pPr lvl="1"/>
            <a:r>
              <a:rPr lang="en-US" sz="1800" dirty="0" err="1" smtClean="0"/>
              <a:t>GoToWebinar</a:t>
            </a:r>
            <a:r>
              <a:rPr lang="en-US" sz="1800" dirty="0" smtClean="0"/>
              <a:t> does not have adequate point and draw tools for the audience.</a:t>
            </a:r>
            <a:endParaRPr lang="en-US" sz="1800" dirty="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2</a:t>
            </a:fld>
            <a:endParaRPr lang="en-US"/>
          </a:p>
        </p:txBody>
      </p:sp>
    </p:spTree>
    <p:extLst>
      <p:ext uri="{BB962C8B-B14F-4D97-AF65-F5344CB8AC3E}">
        <p14:creationId xmlns:p14="http://schemas.microsoft.com/office/powerpoint/2010/main" xmlns="" val="2861021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Positive Outcomes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FG Americas and Caribbean</a:t>
            </a:r>
          </a:p>
          <a:p>
            <a:pPr marL="333480" lvl="1" indent="0">
              <a:buNone/>
            </a:pPr>
            <a:r>
              <a:rPr lang="en-US" sz="1600" dirty="0" smtClean="0"/>
              <a:t>Builds community.</a:t>
            </a:r>
          </a:p>
          <a:p>
            <a:pPr marL="333480" lvl="1" indent="0">
              <a:buNone/>
            </a:pPr>
            <a:r>
              <a:rPr lang="en-US" sz="1600" dirty="0" smtClean="0"/>
              <a:t>An easy way to communicate across boundaries: physical, 	institutional, and social.</a:t>
            </a:r>
          </a:p>
          <a:p>
            <a:pPr marL="333480" lvl="1" indent="0">
              <a:buNone/>
            </a:pPr>
            <a:r>
              <a:rPr lang="en-US" sz="1600" dirty="0" smtClean="0"/>
              <a:t>We are still conducting sessions!</a:t>
            </a:r>
          </a:p>
          <a:p>
            <a:pPr marL="333480" lvl="1" indent="0">
              <a:buNone/>
            </a:pPr>
            <a:r>
              <a:rPr lang="en-US" sz="1600" dirty="0" smtClean="0"/>
              <a:t>Sharing information about satellite anomalies and switches.</a:t>
            </a:r>
          </a:p>
          <a:p>
            <a:pPr marL="333480" lvl="1" indent="0">
              <a:buNone/>
            </a:pPr>
            <a:r>
              <a:rPr lang="en-US" sz="1600" dirty="0" smtClean="0"/>
              <a:t>When the lead is unavailable, the community fills in.</a:t>
            </a:r>
          </a:p>
          <a:p>
            <a:pPr marL="333480" lvl="1" indent="0">
              <a:buNone/>
            </a:pPr>
            <a:endParaRPr lang="en-US" sz="1600" dirty="0" smtClean="0"/>
          </a:p>
          <a:p>
            <a:pPr marL="333480" lvl="1" indent="0">
              <a:buNone/>
            </a:pPr>
            <a:endParaRPr lang="en-US" sz="16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3</a:t>
            </a:fld>
            <a:endParaRPr lang="en-US"/>
          </a:p>
        </p:txBody>
      </p:sp>
    </p:spTree>
    <p:extLst>
      <p:ext uri="{BB962C8B-B14F-4D97-AF65-F5344CB8AC3E}">
        <p14:creationId xmlns:p14="http://schemas.microsoft.com/office/powerpoint/2010/main" xmlns="" val="914524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Difficulties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FG Americas and Caribbean</a:t>
            </a:r>
          </a:p>
          <a:p>
            <a:pPr marL="333480" lvl="1" indent="0">
              <a:buNone/>
            </a:pPr>
            <a:r>
              <a:rPr lang="en-US" sz="1600" dirty="0" smtClean="0"/>
              <a:t>Increased workload = reduced time for session</a:t>
            </a:r>
          </a:p>
          <a:p>
            <a:pPr marL="333480" lvl="1" indent="0">
              <a:buNone/>
            </a:pPr>
            <a:r>
              <a:rPr lang="en-US" sz="1600" dirty="0" smtClean="0"/>
              <a:t>Earthquake</a:t>
            </a:r>
          </a:p>
          <a:p>
            <a:pPr marL="333480" lvl="1" indent="0">
              <a:buNone/>
            </a:pPr>
            <a:r>
              <a:rPr lang="en-US" sz="1600" dirty="0" smtClean="0"/>
              <a:t>Problems with software or internet</a:t>
            </a:r>
          </a:p>
          <a:p>
            <a:pPr marL="333480" lvl="1" indent="0">
              <a:buNone/>
            </a:pPr>
            <a:r>
              <a:rPr lang="en-US" sz="1600" dirty="0" smtClean="0"/>
              <a:t>Accident</a:t>
            </a:r>
          </a:p>
          <a:p>
            <a:pPr marL="333480" lvl="1" indent="0">
              <a:buNone/>
            </a:pPr>
            <a:r>
              <a:rPr lang="en-US" sz="1600" dirty="0" smtClean="0"/>
              <a:t>Uncomfortable pauses when starting out.</a:t>
            </a:r>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4</a:t>
            </a:fld>
            <a:endParaRPr lang="en-US"/>
          </a:p>
        </p:txBody>
      </p:sp>
    </p:spTree>
    <p:extLst>
      <p:ext uri="{BB962C8B-B14F-4D97-AF65-F5344CB8AC3E}">
        <p14:creationId xmlns:p14="http://schemas.microsoft.com/office/powerpoint/2010/main" xmlns="" val="2192740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Suggestions for others</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sz="2000" dirty="0" smtClean="0"/>
              <a:t>Good sound/voice and imagery viewing</a:t>
            </a:r>
          </a:p>
          <a:p>
            <a:pPr marL="0" indent="0">
              <a:buNone/>
            </a:pPr>
            <a:r>
              <a:rPr lang="en-US" sz="2000" dirty="0" smtClean="0"/>
              <a:t>Collaborate – share the workload</a:t>
            </a:r>
          </a:p>
          <a:p>
            <a:pPr marL="0" indent="0">
              <a:buNone/>
            </a:pPr>
            <a:r>
              <a:rPr lang="en-US" sz="2000" dirty="0" smtClean="0"/>
              <a:t>Use “local” advocates to increase participation</a:t>
            </a:r>
          </a:p>
          <a:p>
            <a:pPr marL="0" indent="0">
              <a:buNone/>
            </a:pPr>
            <a:r>
              <a:rPr lang="en-US" sz="2000" dirty="0" smtClean="0"/>
              <a:t>Schedule sessions with face to face training events</a:t>
            </a:r>
          </a:p>
          <a:p>
            <a:pPr marL="0" indent="0">
              <a:buNone/>
            </a:pPr>
            <a:r>
              <a:rPr lang="en-US" sz="2000" dirty="0" smtClean="0"/>
              <a:t>Welcoming environment</a:t>
            </a:r>
          </a:p>
          <a:p>
            <a:pPr marL="0" indent="0">
              <a:buNone/>
            </a:pPr>
            <a:endParaRPr lang="en-US" sz="2000"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5</a:t>
            </a:fld>
            <a:endParaRPr lang="en-US"/>
          </a:p>
        </p:txBody>
      </p:sp>
    </p:spTree>
    <p:extLst>
      <p:ext uri="{BB962C8B-B14F-4D97-AF65-F5344CB8AC3E}">
        <p14:creationId xmlns:p14="http://schemas.microsoft.com/office/powerpoint/2010/main" xmlns="" val="400743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93005"/>
            <a:ext cx="7315200" cy="952500"/>
          </a:xfrm>
        </p:spPr>
        <p:txBody>
          <a:bodyPr/>
          <a:lstStyle/>
          <a:p>
            <a:r>
              <a:rPr lang="en-US" sz="2600" dirty="0" smtClean="0">
                <a:solidFill>
                  <a:srgbClr val="0070C0"/>
                </a:solidFill>
              </a:rPr>
              <a:t>Americas and Caribbean Monthly Focus Group</a:t>
            </a:r>
            <a:br>
              <a:rPr lang="en-US" sz="2600" dirty="0" smtClean="0">
                <a:solidFill>
                  <a:srgbClr val="0070C0"/>
                </a:solidFill>
              </a:rPr>
            </a:br>
            <a:r>
              <a:rPr lang="en-US" sz="2000" dirty="0" smtClean="0">
                <a:solidFill>
                  <a:schemeClr val="tx1"/>
                </a:solidFill>
              </a:rPr>
              <a:t>CIRA-WMO </a:t>
            </a:r>
            <a:r>
              <a:rPr lang="en-US" sz="2000" dirty="0" err="1" smtClean="0">
                <a:solidFill>
                  <a:schemeClr val="tx1"/>
                </a:solidFill>
              </a:rPr>
              <a:t>VLab</a:t>
            </a:r>
            <a:r>
              <a:rPr lang="en-US" sz="2000" dirty="0" smtClean="0">
                <a:solidFill>
                  <a:srgbClr val="0070C0"/>
                </a:solidFill>
              </a:rPr>
              <a:t>   </a:t>
            </a:r>
            <a:r>
              <a:rPr lang="en-US" sz="2000" dirty="0" smtClean="0">
                <a:solidFill>
                  <a:srgbClr val="0070C0"/>
                </a:solidFill>
                <a:hlinkClick r:id="rId4"/>
              </a:rPr>
              <a:t>http://rammb.cira.colostate.edu/vlab</a:t>
            </a:r>
            <a:r>
              <a:rPr lang="en-US" sz="2000" dirty="0" smtClean="0">
                <a:solidFill>
                  <a:srgbClr val="0070C0"/>
                </a:solidFill>
              </a:rPr>
              <a:t> </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6</a:t>
            </a:fld>
            <a:endParaRPr lang="en-US"/>
          </a:p>
        </p:txBody>
      </p:sp>
      <p:pic>
        <p:nvPicPr>
          <p:cNvPr id="5" name="Picture 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08451" y="1066836"/>
            <a:ext cx="6036415" cy="4656881"/>
          </a:xfrm>
          <a:prstGeom prst="rect">
            <a:avLst/>
          </a:prstGeom>
        </p:spPr>
      </p:pic>
    </p:spTree>
    <p:extLst>
      <p:ext uri="{BB962C8B-B14F-4D97-AF65-F5344CB8AC3E}">
        <p14:creationId xmlns:p14="http://schemas.microsoft.com/office/powerpoint/2010/main" xmlns="" val="34121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152400" y="193005"/>
            <a:ext cx="7315200" cy="952500"/>
          </a:xfrm>
        </p:spPr>
        <p:txBody>
          <a:bodyPr/>
          <a:lstStyle/>
          <a:p>
            <a:r>
              <a:rPr lang="en-US" sz="2600" dirty="0" smtClean="0">
                <a:solidFill>
                  <a:srgbClr val="0070C0"/>
                </a:solidFill>
              </a:rPr>
              <a:t>Americas and Caribbean Monthly Focus Group</a:t>
            </a:r>
            <a:br>
              <a:rPr lang="en-US" sz="2600" dirty="0" smtClean="0">
                <a:solidFill>
                  <a:srgbClr val="0070C0"/>
                </a:solidFill>
              </a:rPr>
            </a:br>
            <a:r>
              <a:rPr lang="en-US" sz="2000" dirty="0" smtClean="0">
                <a:solidFill>
                  <a:schemeClr val="tx1"/>
                </a:solidFill>
              </a:rPr>
              <a:t>CIRA-WMO </a:t>
            </a:r>
            <a:r>
              <a:rPr lang="en-US" sz="2000" dirty="0" err="1" smtClean="0">
                <a:solidFill>
                  <a:schemeClr val="tx1"/>
                </a:solidFill>
              </a:rPr>
              <a:t>VLab</a:t>
            </a:r>
            <a:r>
              <a:rPr lang="en-US" sz="2000" dirty="0" smtClean="0">
                <a:solidFill>
                  <a:srgbClr val="0070C0"/>
                </a:solidFill>
              </a:rPr>
              <a:t>   </a:t>
            </a:r>
            <a:r>
              <a:rPr lang="en-US" sz="2000" dirty="0" smtClean="0">
                <a:solidFill>
                  <a:srgbClr val="0070C0"/>
                </a:solidFill>
                <a:hlinkClick r:id="rId4"/>
              </a:rPr>
              <a:t>http://rammb.cira.colostate.edu/vlab</a:t>
            </a:r>
            <a:r>
              <a:rPr lang="en-US" sz="2000" dirty="0" smtClean="0">
                <a:solidFill>
                  <a:srgbClr val="0070C0"/>
                </a:solidFill>
              </a:rPr>
              <a:t> </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7</a:t>
            </a:fld>
            <a:endParaRPr lang="en-US"/>
          </a:p>
        </p:txBody>
      </p:sp>
      <p:pic>
        <p:nvPicPr>
          <p:cNvPr id="6" name="Picture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04672" y="1069848"/>
            <a:ext cx="6034286" cy="4655239"/>
          </a:xfrm>
          <a:prstGeom prst="rect">
            <a:avLst/>
          </a:prstGeom>
        </p:spPr>
      </p:pic>
    </p:spTree>
    <p:extLst>
      <p:ext uri="{BB962C8B-B14F-4D97-AF65-F5344CB8AC3E}">
        <p14:creationId xmlns:p14="http://schemas.microsoft.com/office/powerpoint/2010/main" xmlns="" val="2170722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152400" y="193005"/>
            <a:ext cx="7315200" cy="952500"/>
          </a:xfrm>
        </p:spPr>
        <p:txBody>
          <a:bodyPr/>
          <a:lstStyle/>
          <a:p>
            <a:r>
              <a:rPr lang="en-US" sz="2600" dirty="0" smtClean="0">
                <a:solidFill>
                  <a:srgbClr val="0070C0"/>
                </a:solidFill>
              </a:rPr>
              <a:t>Americas and Caribbean Monthly Focus Group</a:t>
            </a:r>
            <a:br>
              <a:rPr lang="en-US" sz="2600" dirty="0" smtClean="0">
                <a:solidFill>
                  <a:srgbClr val="0070C0"/>
                </a:solidFill>
              </a:rPr>
            </a:br>
            <a:r>
              <a:rPr lang="en-US" sz="2000" dirty="0" smtClean="0">
                <a:solidFill>
                  <a:schemeClr val="tx1"/>
                </a:solidFill>
              </a:rPr>
              <a:t>CIRA-WMO </a:t>
            </a:r>
            <a:r>
              <a:rPr lang="en-US" sz="2000" dirty="0" err="1" smtClean="0">
                <a:solidFill>
                  <a:schemeClr val="tx1"/>
                </a:solidFill>
              </a:rPr>
              <a:t>VLab</a:t>
            </a:r>
            <a:r>
              <a:rPr lang="en-US" sz="2000" dirty="0" smtClean="0">
                <a:solidFill>
                  <a:srgbClr val="0070C0"/>
                </a:solidFill>
              </a:rPr>
              <a:t>   </a:t>
            </a:r>
            <a:r>
              <a:rPr lang="en-US" sz="2000" dirty="0" smtClean="0">
                <a:solidFill>
                  <a:srgbClr val="0070C0"/>
                </a:solidFill>
                <a:hlinkClick r:id="rId4"/>
              </a:rPr>
              <a:t>http://rammb.cira.colostate.edu/vlab</a:t>
            </a:r>
            <a:r>
              <a:rPr lang="en-US" sz="2000" dirty="0" smtClean="0">
                <a:solidFill>
                  <a:srgbClr val="0070C0"/>
                </a:solidFill>
              </a:rPr>
              <a:t> </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8</a:t>
            </a:fld>
            <a:endParaRPr lang="en-US"/>
          </a:p>
        </p:txBody>
      </p:sp>
      <p:pic>
        <p:nvPicPr>
          <p:cNvPr id="7" name="Picture 6" descr="country_participation.BMP"/>
          <p:cNvPicPr>
            <a:picLocks noChangeAspect="1"/>
          </p:cNvPicPr>
          <p:nvPr/>
        </p:nvPicPr>
        <p:blipFill>
          <a:blip r:embed="rId5" cstate="print"/>
          <a:stretch>
            <a:fillRect/>
          </a:stretch>
        </p:blipFill>
        <p:spPr>
          <a:xfrm>
            <a:off x="804672" y="1069848"/>
            <a:ext cx="6033064" cy="4654296"/>
          </a:xfrm>
          <a:prstGeom prst="rect">
            <a:avLst/>
          </a:prstGeom>
        </p:spPr>
      </p:pic>
    </p:spTree>
    <p:extLst>
      <p:ext uri="{BB962C8B-B14F-4D97-AF65-F5344CB8AC3E}">
        <p14:creationId xmlns:p14="http://schemas.microsoft.com/office/powerpoint/2010/main" xmlns="" val="3193725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080010" y="6366"/>
            <a:ext cx="6539988" cy="1574800"/>
          </a:xfrm>
        </p:spPr>
        <p:txBody>
          <a:bodyPr/>
          <a:lstStyle/>
          <a:p>
            <a:pPr eaLnBrk="1" hangingPunct="1">
              <a:defRPr/>
            </a:pPr>
            <a:r>
              <a:rPr lang="en-US" sz="1800" dirty="0" smtClean="0">
                <a:solidFill>
                  <a:srgbClr val="0070C0"/>
                </a:solidFill>
                <a:latin typeface="Arial" pitchFamily="34" charset="0"/>
              </a:rPr>
              <a:t>Virtual Laboratory Management Group</a:t>
            </a:r>
            <a:br>
              <a:rPr lang="en-US" sz="1800" dirty="0" smtClean="0">
                <a:solidFill>
                  <a:srgbClr val="0070C0"/>
                </a:solidFill>
                <a:latin typeface="Arial" pitchFamily="34" charset="0"/>
              </a:rPr>
            </a:br>
            <a:r>
              <a:rPr lang="en-US" sz="1800" dirty="0" smtClean="0">
                <a:solidFill>
                  <a:srgbClr val="0070C0"/>
                </a:solidFill>
                <a:latin typeface="Arial" pitchFamily="34" charset="0"/>
              </a:rPr>
              <a:t>Sixth Meeting - VLMG-6</a:t>
            </a:r>
            <a:br>
              <a:rPr lang="en-US" sz="1800" dirty="0" smtClean="0">
                <a:solidFill>
                  <a:srgbClr val="0070C0"/>
                </a:solidFill>
                <a:latin typeface="Arial" pitchFamily="34" charset="0"/>
              </a:rPr>
            </a:br>
            <a:r>
              <a:rPr lang="en-US" sz="1800" dirty="0" smtClean="0">
                <a:solidFill>
                  <a:srgbClr val="595959"/>
                </a:solidFill>
                <a:latin typeface="Arial" pitchFamily="34" charset="0"/>
              </a:rPr>
              <a:t>São José dos Campos, Brazil – 8 to 11 October 2012</a:t>
            </a:r>
          </a:p>
        </p:txBody>
      </p:sp>
      <p:sp>
        <p:nvSpPr>
          <p:cNvPr id="3" name="Content Placeholder 2"/>
          <p:cNvSpPr>
            <a:spLocks noGrp="1"/>
          </p:cNvSpPr>
          <p:nvPr>
            <p:ph idx="1"/>
          </p:nvPr>
        </p:nvSpPr>
        <p:spPr>
          <a:xfrm>
            <a:off x="381318" y="1685180"/>
            <a:ext cx="7149035" cy="3771636"/>
          </a:xfrm>
        </p:spPr>
        <p:txBody>
          <a:bodyPr/>
          <a:lstStyle/>
          <a:p>
            <a:pPr marL="0" indent="0">
              <a:buNone/>
            </a:pPr>
            <a:r>
              <a:rPr lang="en-US" sz="1800" dirty="0" smtClean="0">
                <a:latin typeface="Arial" pitchFamily="34" charset="0"/>
                <a:cs typeface="Arial" pitchFamily="34" charset="0"/>
              </a:rPr>
              <a:t>RFG DISCUSSION</a:t>
            </a:r>
          </a:p>
          <a:p>
            <a:pPr marL="0" indent="0">
              <a:buNone/>
            </a:pPr>
            <a:endParaRPr lang="en-US" sz="1800" dirty="0" smtClean="0">
              <a:latin typeface="Arial" pitchFamily="34" charset="0"/>
              <a:cs typeface="Arial" pitchFamily="34" charset="0"/>
            </a:endParaRPr>
          </a:p>
          <a:p>
            <a:pPr marL="0" indent="0">
              <a:buNone/>
            </a:pPr>
            <a:r>
              <a:rPr lang="en-US" sz="1800" dirty="0" smtClean="0">
                <a:latin typeface="Arial" pitchFamily="34" charset="0"/>
                <a:cs typeface="Arial" pitchFamily="34" charset="0"/>
              </a:rPr>
              <a:t>Includes contributions from:</a:t>
            </a:r>
          </a:p>
          <a:p>
            <a:pPr marL="0" indent="0">
              <a:buNone/>
            </a:pPr>
            <a:r>
              <a:rPr lang="en-US" sz="1800" dirty="0" smtClean="0">
                <a:latin typeface="Arial" pitchFamily="34" charset="0"/>
                <a:cs typeface="Arial" pitchFamily="34" charset="0"/>
              </a:rPr>
              <a:t>Focus Group South Africa</a:t>
            </a:r>
          </a:p>
          <a:p>
            <a:pPr marL="0" indent="0" defTabSz="457200">
              <a:spcBef>
                <a:spcPts val="20"/>
              </a:spcBef>
              <a:buNone/>
            </a:pPr>
            <a:r>
              <a:rPr lang="en-US" sz="1800" dirty="0" smtClean="0">
                <a:latin typeface="Arial" pitchFamily="34" charset="0"/>
                <a:cs typeface="Arial" pitchFamily="34" charset="0"/>
              </a:rPr>
              <a:t>	Supporters: </a:t>
            </a:r>
            <a:r>
              <a:rPr lang="en-US" sz="1600" dirty="0" smtClean="0">
                <a:latin typeface="Arial" pitchFamily="34" charset="0"/>
                <a:cs typeface="Arial" pitchFamily="34" charset="0"/>
              </a:rPr>
              <a:t>EUMETSAT </a:t>
            </a:r>
          </a:p>
          <a:p>
            <a:pPr marL="0" indent="0" defTabSz="457200">
              <a:buNone/>
            </a:pPr>
            <a:r>
              <a:rPr lang="en-US" sz="1600" dirty="0">
                <a:latin typeface="Arial" pitchFamily="34" charset="0"/>
                <a:cs typeface="Arial" pitchFamily="34" charset="0"/>
              </a:rPr>
              <a:t>	</a:t>
            </a:r>
            <a:r>
              <a:rPr lang="en-US" sz="1600" dirty="0" smtClean="0">
                <a:latin typeface="Arial" pitchFamily="34" charset="0"/>
                <a:cs typeface="Arial" pitchFamily="34" charset="0"/>
              </a:rPr>
              <a:t>South Africa CoE, Meteorological Training Institute, University of Pretoria	</a:t>
            </a:r>
            <a:endParaRPr lang="en-US" sz="1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4B55948-7705-47EE-A8DB-54F783715936}" type="slidenum">
              <a:rPr lang="en-US" smtClean="0"/>
              <a:pPr>
                <a:defRPr/>
              </a:pPr>
              <a:t>9</a:t>
            </a:fld>
            <a:endParaRPr lang="en-US"/>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9104" y="274205"/>
            <a:ext cx="1262370" cy="917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Tree>
    <p:extLst>
      <p:ext uri="{BB962C8B-B14F-4D97-AF65-F5344CB8AC3E}">
        <p14:creationId xmlns:p14="http://schemas.microsoft.com/office/powerpoint/2010/main" xmlns="" val="239610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26001</TotalTime>
  <Words>832</Words>
  <Application>Microsoft Office PowerPoint</Application>
  <PresentationFormat>Custom</PresentationFormat>
  <Paragraphs>149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Virtual Laboratory Management Group Sixth Meeting - VLMG-6 São José dos Campos, Brazil – 8 to 11 October 2012</vt:lpstr>
      <vt:lpstr>Tools Used</vt:lpstr>
      <vt:lpstr>Positive Outcomes</vt:lpstr>
      <vt:lpstr>Difficulties</vt:lpstr>
      <vt:lpstr>Suggestions for others</vt:lpstr>
      <vt:lpstr>Americas and Caribbean Monthly Focus Group CIRA-WMO VLab   http://rammb.cira.colostate.edu/vlab </vt:lpstr>
      <vt:lpstr>Americas and Caribbean Monthly Focus Group CIRA-WMO VLab   http://rammb.cira.colostate.edu/vlab </vt:lpstr>
      <vt:lpstr>Americas and Caribbean Monthly Focus Group CIRA-WMO VLab   http://rammb.cira.colostate.edu/vlab </vt:lpstr>
      <vt:lpstr>Virtual Laboratory Management Group Sixth Meeting - VLMG-6 São José dos Campos, Brazil – 8 to 11 October 2012</vt:lpstr>
      <vt:lpstr>Tools Used</vt:lpstr>
      <vt:lpstr>Positive Outcomes</vt:lpstr>
      <vt:lpstr>Difficulties</vt:lpstr>
      <vt:lpstr>Suggestions for others</vt:lpstr>
      <vt:lpstr>Virtual Laboratory Management Group Sixth Meeting - VLMG-6 São José dos Campos, Brazil – 8 to 11 October 2012</vt:lpstr>
      <vt:lpstr>Tools Used</vt:lpstr>
      <vt:lpstr>Positive Outcomes</vt:lpstr>
      <vt:lpstr>Difficulties</vt:lpstr>
      <vt:lpstr>Suggestions for others</vt:lpstr>
    </vt:vector>
  </TitlesOfParts>
  <Company>SSEC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tims</dc:creator>
  <cp:lastModifiedBy>Kathy-Ann</cp:lastModifiedBy>
  <cp:revision>1962</cp:revision>
  <dcterms:created xsi:type="dcterms:W3CDTF">2008-01-11T22:43:29Z</dcterms:created>
  <dcterms:modified xsi:type="dcterms:W3CDTF">2012-10-05T21:29:15Z</dcterms:modified>
</cp:coreProperties>
</file>