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2" r:id="rId2"/>
    <p:sldId id="338" r:id="rId3"/>
    <p:sldId id="339" r:id="rId4"/>
    <p:sldId id="298" r:id="rId5"/>
    <p:sldId id="300" r:id="rId6"/>
    <p:sldId id="340" r:id="rId7"/>
    <p:sldId id="342" r:id="rId8"/>
    <p:sldId id="341" r:id="rId9"/>
    <p:sldId id="343" r:id="rId10"/>
  </p:sldIdLst>
  <p:sldSz cx="9144000" cy="6858000" type="screen4x3"/>
  <p:notesSz cx="6834188" cy="9979025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D"/>
    <a:srgbClr val="FFFF00"/>
    <a:srgbClr val="0070C0"/>
    <a:srgbClr val="005696"/>
    <a:srgbClr val="4F81BD"/>
    <a:srgbClr val="AB221F"/>
    <a:srgbClr val="9BFFC8"/>
    <a:srgbClr val="000000"/>
    <a:srgbClr val="00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6242" autoAdjust="0"/>
  </p:normalViewPr>
  <p:slideViewPr>
    <p:cSldViewPr>
      <p:cViewPr varScale="1">
        <p:scale>
          <a:sx n="116" d="100"/>
          <a:sy n="116" d="100"/>
        </p:scale>
        <p:origin x="6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F4741-71D0-48D2-8498-CE8BAF71FB84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A2A0D9-C520-46ED-93E1-D26BFDD99CC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13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14007A6-9DDE-4BD6-8076-2D95D370A13D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3D0EA9-7F14-41FE-94E5-486A46B26D0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4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5538FB-8AC8-46B2-8411-DADA37D6D72B}" type="slidenum">
              <a:rPr lang="en-AU"/>
              <a:pPr eaLnBrk="1" hangingPunct="1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15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  <a:p>
            <a:endParaRPr lang="en-A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22DAA-4459-4AA4-A439-6C7DFF5C23A9}" type="slidenum">
              <a:rPr lang="en-AU"/>
              <a:pPr eaLnBrk="1" hangingPunct="1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49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710CCC-FDD9-42E9-9086-EA3E1776CFB9}" type="slidenum">
              <a:rPr lang="en-AU"/>
              <a:pPr eaLnBrk="1" hangingPunct="1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757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  <a:p>
            <a:endParaRPr lang="en-A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22DAA-4459-4AA4-A439-6C7DFF5C23A9}" type="slidenum">
              <a:rPr lang="en-AU"/>
              <a:pPr eaLnBrk="1" hangingPunct="1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86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  <a:p>
            <a:endParaRPr lang="en-A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22DAA-4459-4AA4-A439-6C7DFF5C23A9}" type="slidenum">
              <a:rPr lang="en-AU"/>
              <a:pPr eaLnBrk="1" hangingPunct="1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466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smtClean="0"/>
              <a:t>Prototype</a:t>
            </a:r>
          </a:p>
          <a:p>
            <a:r>
              <a:rPr lang="en-AU" smtClean="0"/>
              <a:t>Simulate performance in as realistic conditions as possible</a:t>
            </a:r>
          </a:p>
          <a:p>
            <a:r>
              <a:rPr lang="en-AU" smtClean="0"/>
              <a:t>Consolidation</a:t>
            </a:r>
          </a:p>
          <a:p>
            <a:endParaRPr lang="en-AU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F22DAA-4459-4AA4-A439-6C7DFF5C23A9}" type="slidenum">
              <a:rPr lang="en-AU"/>
              <a:pPr eaLnBrk="1" hangingPunct="1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51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CB7E-1242-40A5-AB4D-EC91CB4E7B29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18AA4-C9A6-4E53-952D-76BCD309F5C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09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1245-3D6E-4888-B0A9-2D993A9BC9AD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474CA-1E94-4A5C-893F-E0F27831EDC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328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F89C-1AC1-43C7-A68F-B3D5CAEAEC27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B03D7-2E7D-464D-BBA9-7BF1E93A59B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75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8B4E-C066-4B79-9CAB-193727F584AE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1E76A-6420-4B3A-AEA9-E3A2129DF61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49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EE1B-9BA4-40F3-9B88-644FBCF7E317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7F52-4F6D-4F74-ABC5-6D55A6FD337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57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009A-7460-4371-84FD-64B6D9A64C8F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C3044-72EF-436D-BBD8-71540BCA9F0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99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86F05-1917-4042-8FD7-F5C29358A0A6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26754-2FB0-47FE-BAC3-5386E1B1030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718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5DD7-4011-4730-B83D-F941B4922860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19806-28EA-44A1-BF86-84E4B6DDE9D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0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FB30-B19D-41E4-83D4-9FBF297B12C3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6072B-77DA-48F9-9D6E-F722F7F35DF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30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B939-A158-4475-AC1D-1F8278139B41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DD73D-B9F1-4969-AB20-F230B0A36F5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309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0F60-62ED-42F2-AF00-DC0302C11466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3C08-252A-4960-83A3-9A07E03091A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1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A594E3-7940-4AAC-989C-F84560DD2F61}" type="datetimeFigureOut">
              <a:rPr lang="en-AU"/>
              <a:pPr>
                <a:defRPr/>
              </a:pPr>
              <a:t>1/11/2012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3A4C84E-8956-4AA7-ACAD-9348D86FE36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2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hyperlink" Target="mailto:iandbell@fastmail.fm" TargetMode="Externa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09961" y="6765210"/>
            <a:ext cx="360039" cy="99392"/>
          </a:xfrm>
          <a:prstGeom prst="rect">
            <a:avLst/>
          </a:prstGeom>
          <a:solidFill>
            <a:srgbClr val="AB2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08050"/>
            <a:ext cx="7272807" cy="2881313"/>
          </a:xfrm>
        </p:spPr>
        <p:txBody>
          <a:bodyPr/>
          <a:lstStyle/>
          <a:p>
            <a:pPr algn="l">
              <a:defRPr/>
            </a:pPr>
            <a:r>
              <a:rPr lang="en-A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It’s all about</a:t>
            </a:r>
            <a:br>
              <a:rPr lang="en-A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n-A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itchFamily="34" charset="0"/>
              </a:rPr>
              <a:t>Performance</a:t>
            </a:r>
            <a:endParaRPr lang="en-AU" sz="7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011316" y="4754852"/>
            <a:ext cx="2513012" cy="769938"/>
          </a:xfrm>
        </p:spPr>
        <p:txBody>
          <a:bodyPr/>
          <a:lstStyle/>
          <a:p>
            <a:pPr algn="r"/>
            <a:r>
              <a:rPr lang="en-AU" sz="5400" b="1" dirty="0" smtClean="0">
                <a:solidFill>
                  <a:schemeClr val="tx1"/>
                </a:solidFill>
              </a:rPr>
              <a:t>Ian Bell</a:t>
            </a:r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5148064" y="6587603"/>
            <a:ext cx="25130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AU" sz="1200" dirty="0">
                <a:solidFill>
                  <a:srgbClr val="00B050"/>
                </a:solidFill>
                <a:hlinkClick r:id="rId5"/>
              </a:rPr>
              <a:t>iandbell@fastmail.fm</a:t>
            </a:r>
            <a:r>
              <a:rPr lang="en-AU" sz="1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-36512" y="6587603"/>
            <a:ext cx="23144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AU" sz="1200" dirty="0" smtClean="0"/>
              <a:t>1 November 2012</a:t>
            </a:r>
            <a:endParaRPr lang="en-AU" sz="12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13" y="4827264"/>
            <a:ext cx="1651762" cy="213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8802" y="137072"/>
            <a:ext cx="71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Biondi" panose="02000505030000020004" pitchFamily="2" charset="0"/>
              </a:rPr>
              <a:t>Tools for Trainers</a:t>
            </a:r>
            <a:endParaRPr lang="en-AU" dirty="0">
              <a:latin typeface="Biondi" panose="02000505030000020004" pitchFamily="2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2520" y="599361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84"/>
    </mc:Choice>
    <mc:Fallback xmlns="">
      <p:transition spd="slow" advTm="56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604448" cy="792088"/>
          </a:xfrm>
        </p:spPr>
        <p:txBody>
          <a:bodyPr/>
          <a:lstStyle/>
          <a:p>
            <a:pPr algn="l"/>
            <a:r>
              <a:rPr lang="en-AU" sz="3200" dirty="0">
                <a:solidFill>
                  <a:srgbClr val="0070C0"/>
                </a:solidFill>
                <a:latin typeface="Arial Rounded MT Bold" pitchFamily="34" charset="0"/>
              </a:rPr>
              <a:t>Traditional </a:t>
            </a:r>
            <a:r>
              <a:rPr lang="en-AU" sz="3200" dirty="0" smtClean="0">
                <a:solidFill>
                  <a:srgbClr val="0070C0"/>
                </a:solidFill>
                <a:latin typeface="Arial Rounded MT Bold" pitchFamily="34" charset="0"/>
              </a:rPr>
              <a:t>instructional design process</a:t>
            </a:r>
            <a:endParaRPr lang="en-AU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4802" y="1772816"/>
            <a:ext cx="3190156" cy="2880321"/>
            <a:chOff x="634802" y="1988839"/>
            <a:chExt cx="3190156" cy="2880321"/>
          </a:xfrm>
        </p:grpSpPr>
        <p:sp>
          <p:nvSpPr>
            <p:cNvPr id="8" name="Freeform 7"/>
            <p:cNvSpPr/>
            <p:nvPr/>
          </p:nvSpPr>
          <p:spPr>
            <a:xfrm>
              <a:off x="634802" y="1988839"/>
              <a:ext cx="1368152" cy="2880320"/>
            </a:xfrm>
            <a:custGeom>
              <a:avLst/>
              <a:gdLst>
                <a:gd name="connsiteX0" fmla="*/ 0 w 1144330"/>
                <a:gd name="connsiteY0" fmla="*/ 190725 h 2880320"/>
                <a:gd name="connsiteX1" fmla="*/ 190725 w 1144330"/>
                <a:gd name="connsiteY1" fmla="*/ 0 h 2880320"/>
                <a:gd name="connsiteX2" fmla="*/ 953605 w 1144330"/>
                <a:gd name="connsiteY2" fmla="*/ 0 h 2880320"/>
                <a:gd name="connsiteX3" fmla="*/ 1144330 w 1144330"/>
                <a:gd name="connsiteY3" fmla="*/ 190725 h 2880320"/>
                <a:gd name="connsiteX4" fmla="*/ 1144330 w 1144330"/>
                <a:gd name="connsiteY4" fmla="*/ 2689595 h 2880320"/>
                <a:gd name="connsiteX5" fmla="*/ 953605 w 1144330"/>
                <a:gd name="connsiteY5" fmla="*/ 2880320 h 2880320"/>
                <a:gd name="connsiteX6" fmla="*/ 190725 w 1144330"/>
                <a:gd name="connsiteY6" fmla="*/ 2880320 h 2880320"/>
                <a:gd name="connsiteX7" fmla="*/ 0 w 1144330"/>
                <a:gd name="connsiteY7" fmla="*/ 2689595 h 2880320"/>
                <a:gd name="connsiteX8" fmla="*/ 0 w 1144330"/>
                <a:gd name="connsiteY8" fmla="*/ 190725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4330" h="2880320">
                  <a:moveTo>
                    <a:pt x="0" y="190725"/>
                  </a:moveTo>
                  <a:cubicBezTo>
                    <a:pt x="0" y="85390"/>
                    <a:pt x="85390" y="0"/>
                    <a:pt x="190725" y="0"/>
                  </a:cubicBezTo>
                  <a:lnTo>
                    <a:pt x="953605" y="0"/>
                  </a:lnTo>
                  <a:cubicBezTo>
                    <a:pt x="1058940" y="0"/>
                    <a:pt x="1144330" y="85390"/>
                    <a:pt x="1144330" y="190725"/>
                  </a:cubicBezTo>
                  <a:lnTo>
                    <a:pt x="1144330" y="2689595"/>
                  </a:lnTo>
                  <a:cubicBezTo>
                    <a:pt x="1144330" y="2794930"/>
                    <a:pt x="1058940" y="2880320"/>
                    <a:pt x="953605" y="2880320"/>
                  </a:cubicBezTo>
                  <a:lnTo>
                    <a:pt x="190725" y="2880320"/>
                  </a:lnTo>
                  <a:cubicBezTo>
                    <a:pt x="85390" y="2880320"/>
                    <a:pt x="0" y="2794930"/>
                    <a:pt x="0" y="2689595"/>
                  </a:cubicBezTo>
                  <a:lnTo>
                    <a:pt x="0" y="190725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165100" dist="139700" dir="2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AU" sz="2500" b="1" dirty="0" smtClean="0"/>
                <a:t> ADDIE</a:t>
              </a:r>
              <a:endParaRPr lang="en-AU" sz="2500" b="1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790592" y="1988839"/>
              <a:ext cx="2034366" cy="2880321"/>
            </a:xfrm>
            <a:custGeom>
              <a:avLst/>
              <a:gdLst>
                <a:gd name="connsiteX0" fmla="*/ 339068 w 2880320"/>
                <a:gd name="connsiteY0" fmla="*/ 0 h 2034365"/>
                <a:gd name="connsiteX1" fmla="*/ 2541252 w 2880320"/>
                <a:gd name="connsiteY1" fmla="*/ 0 h 2034365"/>
                <a:gd name="connsiteX2" fmla="*/ 2880320 w 2880320"/>
                <a:gd name="connsiteY2" fmla="*/ 339068 h 2034365"/>
                <a:gd name="connsiteX3" fmla="*/ 2880320 w 2880320"/>
                <a:gd name="connsiteY3" fmla="*/ 2034365 h 2034365"/>
                <a:gd name="connsiteX4" fmla="*/ 2880320 w 2880320"/>
                <a:gd name="connsiteY4" fmla="*/ 2034365 h 2034365"/>
                <a:gd name="connsiteX5" fmla="*/ 0 w 2880320"/>
                <a:gd name="connsiteY5" fmla="*/ 2034365 h 2034365"/>
                <a:gd name="connsiteX6" fmla="*/ 0 w 2880320"/>
                <a:gd name="connsiteY6" fmla="*/ 2034365 h 2034365"/>
                <a:gd name="connsiteX7" fmla="*/ 0 w 2880320"/>
                <a:gd name="connsiteY7" fmla="*/ 339068 h 2034365"/>
                <a:gd name="connsiteX8" fmla="*/ 339068 w 2880320"/>
                <a:gd name="connsiteY8" fmla="*/ 0 h 203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0320" h="2034365">
                  <a:moveTo>
                    <a:pt x="2880319" y="239483"/>
                  </a:moveTo>
                  <a:lnTo>
                    <a:pt x="2880319" y="1794882"/>
                  </a:lnTo>
                  <a:cubicBezTo>
                    <a:pt x="2880319" y="1927144"/>
                    <a:pt x="2665388" y="2034365"/>
                    <a:pt x="2400256" y="2034365"/>
                  </a:cubicBezTo>
                  <a:lnTo>
                    <a:pt x="1" y="2034365"/>
                  </a:lnTo>
                  <a:lnTo>
                    <a:pt x="1" y="2034365"/>
                  </a:lnTo>
                  <a:lnTo>
                    <a:pt x="1" y="0"/>
                  </a:lnTo>
                  <a:lnTo>
                    <a:pt x="1" y="0"/>
                  </a:lnTo>
                  <a:lnTo>
                    <a:pt x="2400256" y="0"/>
                  </a:lnTo>
                  <a:cubicBezTo>
                    <a:pt x="2665388" y="0"/>
                    <a:pt x="2880319" y="107221"/>
                    <a:pt x="2880319" y="23948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70C0"/>
              </a:solidFill>
            </a:ln>
            <a:effectLst>
              <a:outerShdw blurRad="165100" dist="139700" dir="2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975" lvl="1">
                <a:spcAft>
                  <a:spcPts val="600"/>
                </a:spcAft>
                <a:tabLst>
                  <a:tab pos="85725" algn="l"/>
                </a:tabLst>
              </a:pPr>
              <a:r>
                <a:rPr lang="en-AU" sz="2800" dirty="0">
                  <a:solidFill>
                    <a:schemeClr val="tx1"/>
                  </a:solidFill>
                </a:rPr>
                <a:t>Analyse</a:t>
              </a:r>
            </a:p>
            <a:p>
              <a:pPr marL="180975" lvl="1">
                <a:spcAft>
                  <a:spcPts val="600"/>
                </a:spcAft>
                <a:tabLst>
                  <a:tab pos="85725" algn="l"/>
                </a:tabLst>
              </a:pPr>
              <a:r>
                <a:rPr lang="en-AU" sz="2800" dirty="0">
                  <a:solidFill>
                    <a:schemeClr val="tx1"/>
                  </a:solidFill>
                </a:rPr>
                <a:t>Design</a:t>
              </a:r>
            </a:p>
            <a:p>
              <a:pPr marL="180975" lvl="1">
                <a:spcAft>
                  <a:spcPts val="600"/>
                </a:spcAft>
                <a:tabLst>
                  <a:tab pos="85725" algn="l"/>
                </a:tabLst>
              </a:pPr>
              <a:r>
                <a:rPr lang="en-AU" sz="2800" dirty="0">
                  <a:solidFill>
                    <a:schemeClr val="tx1"/>
                  </a:solidFill>
                </a:rPr>
                <a:t>Develop</a:t>
              </a:r>
            </a:p>
            <a:p>
              <a:pPr marL="180975" lvl="1">
                <a:spcAft>
                  <a:spcPts val="600"/>
                </a:spcAft>
                <a:tabLst>
                  <a:tab pos="85725" algn="l"/>
                </a:tabLst>
              </a:pPr>
              <a:r>
                <a:rPr lang="en-AU" sz="2800" dirty="0">
                  <a:solidFill>
                    <a:schemeClr val="tx1"/>
                  </a:solidFill>
                </a:rPr>
                <a:t>Implement</a:t>
              </a:r>
            </a:p>
            <a:p>
              <a:pPr marL="180975" lvl="1">
                <a:spcAft>
                  <a:spcPts val="600"/>
                </a:spcAft>
                <a:tabLst>
                  <a:tab pos="85725" algn="l"/>
                </a:tabLst>
              </a:pPr>
              <a:r>
                <a:rPr lang="en-AU" sz="2800" dirty="0">
                  <a:solidFill>
                    <a:schemeClr val="tx1"/>
                  </a:solidFill>
                </a:rPr>
                <a:t>Evaluate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499992" y="3142197"/>
            <a:ext cx="4104456" cy="287909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lvl="1">
              <a:spcAft>
                <a:spcPts val="600"/>
              </a:spcAft>
              <a:tabLst>
                <a:tab pos="85725" algn="l"/>
              </a:tabLst>
            </a:pPr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71351" y="3633651"/>
            <a:ext cx="1166404" cy="11664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5702181" y="4506220"/>
            <a:ext cx="1166404" cy="11664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6150798" y="4506220"/>
            <a:ext cx="1166404" cy="11664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5506231" y="3877896"/>
            <a:ext cx="1166404" cy="11664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6431805" y="3877896"/>
            <a:ext cx="1166404" cy="11664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5879294" y="3203684"/>
            <a:ext cx="134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Analyse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4533444" y="3830100"/>
            <a:ext cx="116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Evaluate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4533444" y="5351087"/>
            <a:ext cx="126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Implement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7323662" y="3830100"/>
            <a:ext cx="116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Design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7323662" y="5351087"/>
            <a:ext cx="126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Develop</a:t>
            </a:r>
            <a:endParaRPr lang="en-AU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752019" y="2454435"/>
            <a:ext cx="3600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2800" dirty="0" smtClean="0">
                <a:latin typeface="+mn-lt"/>
                <a:ea typeface="+mn-ea"/>
                <a:cs typeface="+mn-cs"/>
              </a:rPr>
              <a:t>Not linear, but iterative</a:t>
            </a:r>
            <a:endParaRPr lang="en-AU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45720" y="60212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1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4"/>
    </mc:Choice>
    <mc:Fallback xmlns="">
      <p:transition spd="slow" advTm="99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514475" y="1509713"/>
            <a:ext cx="1544638" cy="10906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2138363" y="4613275"/>
            <a:ext cx="1497012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514475" y="3148013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72000" y="4625975"/>
            <a:ext cx="2681288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4572000" y="4605338"/>
            <a:ext cx="747713" cy="793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1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535863" y="3176588"/>
            <a:ext cx="4762" cy="112236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</a:t>
            </a:r>
            <a:r>
              <a:rPr lang="en-AU" sz="2000" b="1" dirty="0" smtClean="0">
                <a:solidFill>
                  <a:srgbClr val="0070C0"/>
                </a:solidFill>
              </a:rPr>
              <a:t>Learning/ Training </a:t>
            </a:r>
            <a:r>
              <a:rPr lang="en-AU" sz="2000" b="1" dirty="0">
                <a:solidFill>
                  <a:srgbClr val="0070C0"/>
                </a:solidFill>
              </a:rPr>
              <a:t>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5083175" y="1509713"/>
            <a:ext cx="2452688" cy="109696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all aspects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80512" y="591423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1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92"/>
    </mc:Choice>
    <mc:Fallback xmlns="">
      <p:transition spd="slow" advTm="238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4565650" y="4600575"/>
            <a:ext cx="747713" cy="793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65650" y="4600575"/>
            <a:ext cx="2681288" cy="476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2139950" y="4608513"/>
            <a:ext cx="1497013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2138363" y="4613275"/>
            <a:ext cx="149701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H="1">
            <a:off x="2139950" y="4618038"/>
            <a:ext cx="1497013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516063" y="3143250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535863" y="3171825"/>
            <a:ext cx="4762" cy="11223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083175" y="1509713"/>
            <a:ext cx="2452688" cy="10922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514475" y="1509713"/>
            <a:ext cx="1544638" cy="10810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514475" y="3148013"/>
            <a:ext cx="0" cy="1216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sp>
        <p:nvSpPr>
          <p:cNvPr id="4127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535863" y="3176588"/>
            <a:ext cx="4762" cy="11223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Learning/ Training 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5083175" y="1509713"/>
            <a:ext cx="2452688" cy="10969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V="1">
            <a:off x="1516063" y="3152775"/>
            <a:ext cx="0" cy="1216025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7535863" y="3181350"/>
            <a:ext cx="4762" cy="1122363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5083175" y="1509713"/>
            <a:ext cx="2452688" cy="1101725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3" name="TextBox 4"/>
          <p:cNvSpPr txBox="1">
            <a:spLocks noChangeArrowheads="1"/>
          </p:cNvSpPr>
          <p:nvPr/>
        </p:nvSpPr>
        <p:spPr bwMode="auto">
          <a:xfrm>
            <a:off x="6300788" y="290513"/>
            <a:ext cx="2663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2000">
                <a:solidFill>
                  <a:srgbClr val="FF0000"/>
                </a:solidFill>
              </a:rPr>
              <a:t>Continue cycle until actual performance      = required performance </a:t>
            </a:r>
          </a:p>
        </p:txBody>
      </p:sp>
      <p:sp>
        <p:nvSpPr>
          <p:cNvPr id="4144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all aspects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2520" y="607109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22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3.88889E-6 -0.19977 " pathEditMode="relative" rAng="0" ptsTypes="AA">
                                      <p:cBhvr>
                                        <p:cTn id="25" dur="6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2139950" y="4608513"/>
            <a:ext cx="149701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Current Performance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516063" y="3143250"/>
            <a:ext cx="0" cy="12160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72000" y="4625975"/>
            <a:ext cx="2679700" cy="476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535863" y="3171825"/>
            <a:ext cx="4762" cy="112236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083175" y="1509713"/>
            <a:ext cx="2452688" cy="10922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Plan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Assess </a:t>
            </a:r>
          </a:p>
        </p:txBody>
      </p:sp>
      <p:sp>
        <p:nvSpPr>
          <p:cNvPr id="2064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sz="1400" dirty="0" smtClean="0">
                <a:solidFill>
                  <a:schemeClr val="bg1">
                    <a:lumMod val="65000"/>
                  </a:schemeClr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  <a:defRPr/>
            </a:pPr>
            <a:r>
              <a:rPr lang="en-AU" sz="1400" dirty="0" smtClean="0">
                <a:solidFill>
                  <a:schemeClr val="bg1">
                    <a:lumMod val="65000"/>
                  </a:schemeClr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Practice performance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Learning/ Training 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rPr>
              <a:t>Learning experiences</a:t>
            </a:r>
          </a:p>
        </p:txBody>
      </p:sp>
      <p:sp>
        <p:nvSpPr>
          <p:cNvPr id="5160" name="TextBox 4"/>
          <p:cNvSpPr txBox="1">
            <a:spLocks noChangeArrowheads="1"/>
          </p:cNvSpPr>
          <p:nvPr/>
        </p:nvSpPr>
        <p:spPr bwMode="auto">
          <a:xfrm>
            <a:off x="6300788" y="290513"/>
            <a:ext cx="2663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2000">
                <a:solidFill>
                  <a:srgbClr val="FF0000"/>
                </a:solidFill>
              </a:rPr>
              <a:t>Continue cycle until actual performance      = required performance </a:t>
            </a:r>
          </a:p>
        </p:txBody>
      </p:sp>
      <p:sp>
        <p:nvSpPr>
          <p:cNvPr id="5161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>
                <a:solidFill>
                  <a:srgbClr val="A6A6A6"/>
                </a:solidFill>
              </a:rPr>
              <a:t>all aspects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4528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50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4565650" y="4600575"/>
            <a:ext cx="747713" cy="793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565650" y="4600575"/>
            <a:ext cx="2681288" cy="476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2139950" y="4608513"/>
            <a:ext cx="1497013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2138363" y="4613275"/>
            <a:ext cx="149701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 flipH="1">
            <a:off x="2139950" y="4618038"/>
            <a:ext cx="1497013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516063" y="3143250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535863" y="3171825"/>
            <a:ext cx="4762" cy="11223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083175" y="1509713"/>
            <a:ext cx="2452688" cy="10922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514475" y="1509713"/>
            <a:ext cx="1544638" cy="10810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514475" y="3148013"/>
            <a:ext cx="0" cy="12160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sp>
        <p:nvSpPr>
          <p:cNvPr id="4127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7535863" y="3176588"/>
            <a:ext cx="4762" cy="11223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Learning/ Training 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5083175" y="1509713"/>
            <a:ext cx="2452688" cy="109696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V="1">
            <a:off x="1516063" y="3152775"/>
            <a:ext cx="0" cy="1216025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 bwMode="auto">
          <a:xfrm>
            <a:off x="7535863" y="3181350"/>
            <a:ext cx="4762" cy="1122363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5083175" y="1509713"/>
            <a:ext cx="2452688" cy="1101725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4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all aspects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sp>
        <p:nvSpPr>
          <p:cNvPr id="4" name="Oval 3"/>
          <p:cNvSpPr/>
          <p:nvPr/>
        </p:nvSpPr>
        <p:spPr>
          <a:xfrm>
            <a:off x="5081822" y="3904607"/>
            <a:ext cx="3521518" cy="1414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785086" y="3562105"/>
            <a:ext cx="127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Simulation 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372200" y="2380078"/>
            <a:ext cx="2282287" cy="1089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TextBox 44"/>
          <p:cNvSpPr txBox="1"/>
          <p:nvPr/>
        </p:nvSpPr>
        <p:spPr>
          <a:xfrm>
            <a:off x="6801815" y="1734565"/>
            <a:ext cx="240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Multi-choice questions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Engaging learners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69998"/>
            <a:ext cx="391955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800" b="1" dirty="0" err="1" smtClean="0"/>
              <a:t>CALMet</a:t>
            </a:r>
            <a:r>
              <a:rPr lang="en-AU" sz="2800" b="1" dirty="0" smtClean="0"/>
              <a:t> Online 2012</a:t>
            </a:r>
            <a:endParaRPr lang="en-AU" sz="2800" b="1" dirty="0"/>
          </a:p>
        </p:txBody>
      </p:sp>
      <p:sp>
        <p:nvSpPr>
          <p:cNvPr id="47" name="Oval 46"/>
          <p:cNvSpPr/>
          <p:nvPr/>
        </p:nvSpPr>
        <p:spPr>
          <a:xfrm>
            <a:off x="5184511" y="4196702"/>
            <a:ext cx="1362822" cy="8426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TextBox 47"/>
          <p:cNvSpPr txBox="1"/>
          <p:nvPr/>
        </p:nvSpPr>
        <p:spPr>
          <a:xfrm>
            <a:off x="5184511" y="5250935"/>
            <a:ext cx="136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Competency assessment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2520" y="60610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5346204"/>
      </p:ext>
    </p:extLst>
  </p:cSld>
  <p:clrMapOvr>
    <a:masterClrMapping/>
  </p:clrMapOvr>
  <p:transition spd="slow" advTm="113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animBg="1"/>
      <p:bldP spid="5" grpId="0"/>
      <p:bldP spid="44" grpId="0" animBg="1"/>
      <p:bldP spid="45" grpId="0"/>
      <p:bldP spid="47" grpId="0" animBg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4565650" y="4600575"/>
            <a:ext cx="747713" cy="793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2139950" y="4608513"/>
            <a:ext cx="1497013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516063" y="3143250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535863" y="3171825"/>
            <a:ext cx="4762" cy="11223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083175" y="1509713"/>
            <a:ext cx="2452688" cy="10922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sp>
        <p:nvSpPr>
          <p:cNvPr id="4127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 dirty="0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 b="1" dirty="0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Learning/ Training 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sp>
        <p:nvSpPr>
          <p:cNvPr id="4144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all aspects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69998"/>
            <a:ext cx="24482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2800" b="1" dirty="0" smtClean="0"/>
              <a:t>Review</a:t>
            </a:r>
            <a:endParaRPr lang="en-AU" sz="28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3050954" y="3068960"/>
            <a:ext cx="2019300" cy="26642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2520" y="59492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640148"/>
      </p:ext>
    </p:extLst>
  </p:cSld>
  <p:clrMapOvr>
    <a:masterClrMapping/>
  </p:clrMapOvr>
  <p:transition spd="slow" advTm="119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3047458" y="3068960"/>
            <a:ext cx="2019300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endParaRPr lang="en-AU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4565650" y="4600575"/>
            <a:ext cx="747713" cy="793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65650" y="4600575"/>
            <a:ext cx="2679700" cy="47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flipH="1">
            <a:off x="2139950" y="4608513"/>
            <a:ext cx="1497013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 flipV="1">
            <a:off x="1516063" y="1509713"/>
            <a:ext cx="1543050" cy="108585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1516063" y="3143250"/>
            <a:ext cx="0" cy="12160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7535863" y="3171825"/>
            <a:ext cx="4762" cy="112236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5083175" y="1509713"/>
            <a:ext cx="2452688" cy="10922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041775" y="4262438"/>
            <a:ext cx="0" cy="727075"/>
          </a:xfrm>
          <a:prstGeom prst="line">
            <a:avLst/>
          </a:prstGeom>
          <a:ln w="38100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3059832" y="1134580"/>
            <a:ext cx="2023098" cy="7506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Prepare or select training resources &amp; activities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7584" y="4364557"/>
            <a:ext cx="1311275" cy="48200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Needs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859291" y="2600250"/>
            <a:ext cx="1311275" cy="54742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Plan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319687" y="4320431"/>
            <a:ext cx="1052513" cy="56966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Assess </a:t>
            </a:r>
          </a:p>
        </p:txBody>
      </p:sp>
      <p:sp>
        <p:nvSpPr>
          <p:cNvPr id="4127" name="TextBox 26"/>
          <p:cNvSpPr txBox="1">
            <a:spLocks noChangeArrowheads="1"/>
          </p:cNvSpPr>
          <p:nvPr/>
        </p:nvSpPr>
        <p:spPr bwMode="auto">
          <a:xfrm>
            <a:off x="3048000" y="3141663"/>
            <a:ext cx="2019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>
                <a:solidFill>
                  <a:srgbClr val="002060"/>
                </a:solidFill>
              </a:rPr>
              <a:t>Competencies</a:t>
            </a:r>
          </a:p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400">
                <a:solidFill>
                  <a:srgbClr val="002060"/>
                </a:solidFill>
              </a:rPr>
              <a:t>Performance criteria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805787" y="4299371"/>
            <a:ext cx="1468438" cy="56212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Practice performance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3850" y="333374"/>
            <a:ext cx="1846716" cy="647353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lnSpc>
                <a:spcPct val="80000"/>
              </a:lnSpc>
              <a:defRPr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AU" sz="2000" b="1" dirty="0">
                <a:solidFill>
                  <a:srgbClr val="0070C0"/>
                </a:solidFill>
              </a:rPr>
              <a:t>The Learning/ Training Cycle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01815" y="2607095"/>
            <a:ext cx="1468438" cy="56976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Learning experiences</a:t>
            </a:r>
          </a:p>
        </p:txBody>
      </p:sp>
      <p:sp>
        <p:nvSpPr>
          <p:cNvPr id="4144" name="TextBox 43"/>
          <p:cNvSpPr txBox="1">
            <a:spLocks noChangeArrowheads="1"/>
          </p:cNvSpPr>
          <p:nvPr/>
        </p:nvSpPr>
        <p:spPr bwMode="auto">
          <a:xfrm>
            <a:off x="6804025" y="6072188"/>
            <a:ext cx="14779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400"/>
              </a:spcAft>
            </a:pPr>
            <a:r>
              <a:rPr lang="en-AU" sz="1600"/>
              <a:t>all aspects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005908" y="5589240"/>
            <a:ext cx="1052293" cy="481851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chemeClr val="tx1"/>
                </a:solidFill>
                <a:cs typeface="Arial" pitchFamily="34" charset="0"/>
              </a:rPr>
              <a:t>Evaluate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305564" y="5019581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dirty="0">
                <a:solidFill>
                  <a:srgbClr val="0070C0"/>
                </a:solidFill>
                <a:cs typeface="Arial" pitchFamily="34" charset="0"/>
              </a:rPr>
              <a:t>Current Performance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05564" y="3637582"/>
            <a:ext cx="1473211" cy="569658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165100" dist="139700" dir="2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AU" b="1" dirty="0">
                <a:solidFill>
                  <a:srgbClr val="0070C0"/>
                </a:solidFill>
                <a:cs typeface="Arial" pitchFamily="34" charset="0"/>
              </a:rPr>
              <a:t>Required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9998"/>
            <a:ext cx="338437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2800" b="1" dirty="0" smtClean="0"/>
              <a:t>Apply this to something you teach</a:t>
            </a:r>
            <a:endParaRPr lang="en-AU" sz="2800" b="1" dirty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1156" y="591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75923"/>
      </p:ext>
    </p:extLst>
  </p:cSld>
  <p:clrMapOvr>
    <a:masterClrMapping/>
  </p:clrMapOvr>
  <p:transition spd="slow" advTm="1193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9552" y="116632"/>
            <a:ext cx="8604448" cy="7920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AU" sz="3200" dirty="0" smtClean="0">
                <a:solidFill>
                  <a:srgbClr val="0070C0"/>
                </a:solidFill>
                <a:latin typeface="Arial Rounded MT Bold" pitchFamily="34" charset="0"/>
              </a:rPr>
              <a:t>Next session</a:t>
            </a:r>
            <a:endParaRPr lang="en-AU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554461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2800" b="1" dirty="0" smtClean="0"/>
              <a:t>Learning environments</a:t>
            </a:r>
          </a:p>
          <a:p>
            <a:pPr>
              <a:lnSpc>
                <a:spcPct val="90000"/>
              </a:lnSpc>
            </a:pPr>
            <a:r>
              <a:rPr lang="en-AU" sz="2800" b="1" dirty="0" smtClean="0"/>
              <a:t>Training environments</a:t>
            </a:r>
            <a:endParaRPr lang="en-AU" sz="2800" b="1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252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63"/>
    </mc:Choice>
    <mc:Fallback xmlns="">
      <p:transition spd="slow" advTm="52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82ef6d685d0cf2ec7bbbb22b2283085f12715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10.2|53|20.8|18.5|45.4|4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3.7|36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34419</TotalTime>
  <Words>302</Words>
  <Application>Microsoft Office PowerPoint</Application>
  <PresentationFormat>On-screen Show (4:3)</PresentationFormat>
  <Paragraphs>129</Paragraphs>
  <Slides>9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Biondi</vt:lpstr>
      <vt:lpstr>Calibri</vt:lpstr>
      <vt:lpstr>Office Theme</vt:lpstr>
      <vt:lpstr>It’s all about Performance</vt:lpstr>
      <vt:lpstr>Traditional instructional design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Bell</dc:creator>
  <cp:lastModifiedBy>Ian Bell</cp:lastModifiedBy>
  <cp:revision>856</cp:revision>
  <cp:lastPrinted>2012-10-31T05:17:54Z</cp:lastPrinted>
  <dcterms:created xsi:type="dcterms:W3CDTF">2011-12-20T07:33:56Z</dcterms:created>
  <dcterms:modified xsi:type="dcterms:W3CDTF">2012-11-01T10:22:41Z</dcterms:modified>
</cp:coreProperties>
</file>