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2" r:id="rId2"/>
    <p:sldId id="317" r:id="rId3"/>
    <p:sldId id="331" r:id="rId4"/>
    <p:sldId id="337" r:id="rId5"/>
    <p:sldId id="341" r:id="rId6"/>
    <p:sldId id="333" r:id="rId7"/>
    <p:sldId id="334" r:id="rId8"/>
    <p:sldId id="335" r:id="rId9"/>
    <p:sldId id="336" r:id="rId10"/>
    <p:sldId id="328" r:id="rId11"/>
    <p:sldId id="342" r:id="rId12"/>
  </p:sldIdLst>
  <p:sldSz cx="9144000" cy="6858000" type="screen4x3"/>
  <p:notesSz cx="6834188" cy="9979025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ACA"/>
    <a:srgbClr val="D26B68"/>
    <a:srgbClr val="C43E3B"/>
    <a:srgbClr val="9BFFC8"/>
    <a:srgbClr val="000000"/>
    <a:srgbClr val="0000CC"/>
    <a:srgbClr val="FF9900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5" autoAdjust="0"/>
    <p:restoredTop sz="78475" autoAdjust="0"/>
  </p:normalViewPr>
  <p:slideViewPr>
    <p:cSldViewPr>
      <p:cViewPr varScale="1">
        <p:scale>
          <a:sx n="90" d="100"/>
          <a:sy n="90" d="100"/>
        </p:scale>
        <p:origin x="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0467" cy="4983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547" y="1"/>
            <a:ext cx="2961554" cy="4983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98CB54F-14F7-4729-BC66-8ED0C541CAA7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35"/>
            <a:ext cx="2960467" cy="4983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547" y="9478335"/>
            <a:ext cx="2961554" cy="4983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BB2305-2AC5-4DBD-A9EC-0CB8C122C3A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03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2641" cy="4983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547" y="1"/>
            <a:ext cx="2961554" cy="4983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631F5DB-10EE-4863-BD8F-F322957ECDC9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9300"/>
            <a:ext cx="4984750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855" y="4740328"/>
            <a:ext cx="5467567" cy="44899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35"/>
            <a:ext cx="2962641" cy="4983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547" y="9478335"/>
            <a:ext cx="2961554" cy="4983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D38657-6C91-4E3E-B8EA-7E2CD352CA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280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Prototype</a:t>
            </a:r>
          </a:p>
          <a:p>
            <a:r>
              <a:rPr lang="en-AU" smtClean="0"/>
              <a:t>Simulate performance in as realistic conditions as possible</a:t>
            </a:r>
          </a:p>
          <a:p>
            <a:r>
              <a:rPr lang="en-AU" smtClean="0"/>
              <a:t>Consolidation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CC8598-FEF0-45C8-9AC3-2558AA1BB1AE}" type="slidenum">
              <a:rPr lang="en-AU" smtClean="0"/>
              <a:pPr>
                <a:spcBef>
                  <a:spcPct val="0"/>
                </a:spcBef>
              </a:pPr>
              <a:t>2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11080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“Every performance failure is a learning opportunity”</a:t>
            </a:r>
          </a:p>
          <a:p>
            <a:r>
              <a:rPr lang="en-AU" dirty="0" smtClean="0"/>
              <a:t>Abilities – they don’t have the skills and knowledge to perform the task. Conduct competency based training.</a:t>
            </a:r>
          </a:p>
          <a:p>
            <a:r>
              <a:rPr lang="en-AU" dirty="0" smtClean="0"/>
              <a:t>Systems – if the systems or the interfaces are inadequate redesign them or provide performance support systems (help, checklists, </a:t>
            </a:r>
            <a:r>
              <a:rPr lang="en-AU" dirty="0" err="1" smtClean="0"/>
              <a:t>etc</a:t>
            </a:r>
            <a:r>
              <a:rPr lang="en-AU" dirty="0" smtClean="0"/>
              <a:t>). Training is not a solution for poor design</a:t>
            </a:r>
          </a:p>
          <a:p>
            <a:r>
              <a:rPr lang="en-AU" dirty="0" smtClean="0"/>
              <a:t>Management – Training may lead to only limited improvements if there is no support or roadblocks from above.</a:t>
            </a:r>
          </a:p>
          <a:p>
            <a:r>
              <a:rPr lang="en-AU" dirty="0" smtClean="0"/>
              <a:t>Motivation – the person is capable of performing the work effectively but lacks motivation. Determine and address the cause of the problem. Further training won’t help otherwise.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EAD2EB-6243-49BA-A8E4-3814E0272878}" type="slidenum">
              <a:rPr lang="en-AU" smtClean="0"/>
              <a:pPr>
                <a:spcBef>
                  <a:spcPct val="0"/>
                </a:spcBef>
              </a:pPr>
              <a:t>3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55208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Training is not an answer</a:t>
            </a:r>
            <a:r>
              <a:rPr lang="en-AU" baseline="0" dirty="0" smtClean="0"/>
              <a:t> for poor design!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38657-6C91-4E3E-B8EA-7E2CD352CA36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6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EFDC1-9FBA-44FA-84FF-CFF96731AA75}" type="slidenum">
              <a:rPr lang="en-AU" smtClean="0"/>
              <a:pPr>
                <a:spcBef>
                  <a:spcPct val="0"/>
                </a:spcBef>
              </a:pPr>
              <a:t>10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63588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38657-6C91-4E3E-B8EA-7E2CD352CA36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7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9CB2-A9FC-43C0-A108-8BF48E06FE7E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657C-AA1F-4754-B77F-C6FBE7D362A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17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CFED-AA7D-4DD4-9FA6-C004F27D03FC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ACC4-5296-45CF-AE90-019DA634DE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62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CD9A6-6220-40CF-B424-E47DF0657391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F4C3-DFD1-4181-ADA0-397AE2E566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87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E700-D095-4199-B24B-179884418940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D84E-992F-413C-BD11-3EC5D976ABC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380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C9E7-CC5E-4C61-A917-FAA93C11106A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A05F-FCB3-4B90-B96C-5B8E2FC4A4C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70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5D5D9-1C58-49E2-84AB-9AD7FB305DE8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8B3B-4836-4286-B81D-77269734BD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84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F5C8-6934-4293-A0E3-EC015891AE0F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20FF-4ECF-426C-A56B-CC58D61126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924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59E0-F625-41AB-B762-FDE9A706D480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FB53-4940-478F-84FF-3DAD7188FAC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37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E346-CA18-45E1-ADAC-4C7AB43C15DF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C90A-A2D3-4A68-AB45-2CE97A1E0B0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1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D3831-ABFA-41C6-B525-B7FA1E081305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218B-B719-4B1F-B909-D0489DAE09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75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D72D-A7B3-4479-A31F-1144D9FA04F0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C8EBE-8408-435C-A090-EFA7415C39A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98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2073B-4C40-401A-B16D-903247AD8058}" type="datetimeFigureOut">
              <a:rPr lang="en-AU"/>
              <a:pPr>
                <a:defRPr/>
              </a:pPr>
              <a:t>3/11/2012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33BDEC-5300-4D5F-945F-AFBE9164AD3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hyperlink" Target="mailto:iandbell@fastmail.f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.pn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908050"/>
            <a:ext cx="7991475" cy="2881313"/>
          </a:xfrm>
        </p:spPr>
        <p:txBody>
          <a:bodyPr/>
          <a:lstStyle/>
          <a:p>
            <a:pPr algn="r">
              <a:defRPr/>
            </a:pPr>
            <a:r>
              <a:rPr lang="en-AU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Performance Gaps</a:t>
            </a:r>
            <a:br>
              <a:rPr lang="en-AU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AU" sz="5200" spc="4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Is Training the Answer?</a:t>
            </a:r>
            <a:endParaRPr lang="en-AU" sz="5200" spc="4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987550" y="4581525"/>
            <a:ext cx="6400800" cy="769938"/>
          </a:xfrm>
        </p:spPr>
        <p:txBody>
          <a:bodyPr/>
          <a:lstStyle/>
          <a:p>
            <a:pPr algn="r"/>
            <a:r>
              <a:rPr lang="en-AU" sz="5400" b="1" smtClean="0">
                <a:solidFill>
                  <a:srgbClr val="00B050"/>
                </a:solidFill>
              </a:rPr>
              <a:t>Ian Bell</a:t>
            </a:r>
          </a:p>
        </p:txBody>
      </p:sp>
      <p:sp>
        <p:nvSpPr>
          <p:cNvPr id="4100" name="Subtitle 2"/>
          <p:cNvSpPr txBox="1">
            <a:spLocks/>
          </p:cNvSpPr>
          <p:nvPr/>
        </p:nvSpPr>
        <p:spPr bwMode="auto">
          <a:xfrm>
            <a:off x="6630988" y="6464300"/>
            <a:ext cx="2513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AU" sz="1600">
                <a:solidFill>
                  <a:srgbClr val="00B050"/>
                </a:solidFill>
                <a:hlinkClick r:id="rId4"/>
              </a:rPr>
              <a:t>iandbell@fastmail.fm</a:t>
            </a:r>
            <a:r>
              <a:rPr lang="en-AU" sz="160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-36512" y="6587603"/>
            <a:ext cx="23144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sz="1200" dirty="0" smtClean="0"/>
              <a:t>3 November 2012</a:t>
            </a: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08802" y="137072"/>
            <a:ext cx="71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Biondi" panose="02000505030000020004" pitchFamily="2" charset="0"/>
              </a:rPr>
              <a:t>Tools for Trainers</a:t>
            </a:r>
            <a:endParaRPr lang="en-AU" dirty="0">
              <a:latin typeface="Biondi" panose="02000505030000020004" pitchFamily="2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48"/>
    </mc:Choice>
    <mc:Fallback>
      <p:transition spd="slow" advTm="18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79450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0000"/>
                </a:solidFill>
                <a:cs typeface="Arial" pitchFamily="34" charset="0"/>
              </a:rPr>
              <a:t>A performance gap is not always a training issue</a:t>
            </a:r>
            <a:endParaRPr lang="en-AU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3555" name="Group 25"/>
          <p:cNvGrpSpPr>
            <a:grpSpLocks/>
          </p:cNvGrpSpPr>
          <p:nvPr/>
        </p:nvGrpSpPr>
        <p:grpSpPr bwMode="auto">
          <a:xfrm>
            <a:off x="536575" y="1341438"/>
            <a:ext cx="2019300" cy="2663825"/>
            <a:chOff x="179512" y="1484784"/>
            <a:chExt cx="2019300" cy="2664296"/>
          </a:xfrm>
        </p:grpSpPr>
        <p:sp>
          <p:nvSpPr>
            <p:cNvPr id="17" name="Rounded Rectangle 16"/>
            <p:cNvSpPr/>
            <p:nvPr/>
          </p:nvSpPr>
          <p:spPr>
            <a:xfrm>
              <a:off x="179512" y="1484784"/>
              <a:ext cx="2019300" cy="26642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165100" dist="139700" dir="2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37618" y="2053406"/>
              <a:ext cx="1473211" cy="569658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70C0"/>
              </a:solidFill>
            </a:ln>
            <a:effectLst>
              <a:outerShdw blurRad="165100" dist="139700" dir="2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b="1" dirty="0">
                  <a:solidFill>
                    <a:srgbClr val="0070C0"/>
                  </a:solidFill>
                  <a:cs typeface="Arial" pitchFamily="34" charset="0"/>
                </a:rPr>
                <a:t>Required Performance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174875" y="2678795"/>
              <a:ext cx="0" cy="727204"/>
            </a:xfrm>
            <a:prstGeom prst="line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437618" y="3435405"/>
              <a:ext cx="1473211" cy="569658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70C0"/>
              </a:solidFill>
            </a:ln>
            <a:effectLst>
              <a:outerShdw blurRad="165100" dist="139700" dir="2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dirty="0">
                  <a:solidFill>
                    <a:srgbClr val="0070C0"/>
                  </a:solidFill>
                  <a:cs typeface="Arial" pitchFamily="34" charset="0"/>
                </a:rPr>
                <a:t>Current Performance</a:t>
              </a:r>
            </a:p>
          </p:txBody>
        </p:sp>
        <p:sp>
          <p:nvSpPr>
            <p:cNvPr id="23567" name="TextBox 26"/>
            <p:cNvSpPr txBox="1">
              <a:spLocks noChangeArrowheads="1"/>
            </p:cNvSpPr>
            <p:nvPr/>
          </p:nvSpPr>
          <p:spPr bwMode="auto">
            <a:xfrm>
              <a:off x="179512" y="1557411"/>
              <a:ext cx="2019300" cy="49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400"/>
                </a:spcAft>
                <a:buFontTx/>
                <a:buNone/>
              </a:pPr>
              <a:r>
                <a:rPr lang="en-AU" sz="1400">
                  <a:solidFill>
                    <a:srgbClr val="002060"/>
                  </a:solidFill>
                </a:rPr>
                <a:t>Competencies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400"/>
                </a:spcAft>
                <a:buFontTx/>
                <a:buNone/>
              </a:pPr>
              <a:r>
                <a:rPr lang="en-AU" sz="1400">
                  <a:solidFill>
                    <a:srgbClr val="002060"/>
                  </a:solidFill>
                </a:rPr>
                <a:t>Performance criteria</a:t>
              </a:r>
            </a:p>
          </p:txBody>
        </p:sp>
      </p:grp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2771775" y="1246188"/>
            <a:ext cx="61214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244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44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44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44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44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44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44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44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44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AU" sz="2400" b="1" dirty="0" smtClean="0">
                <a:solidFill>
                  <a:srgbClr val="0070C0"/>
                </a:solidFill>
              </a:rPr>
              <a:t>Authenticity gap</a:t>
            </a:r>
            <a:endParaRPr lang="en-AU" sz="24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sz="2000" dirty="0">
                <a:solidFill>
                  <a:srgbClr val="000000"/>
                </a:solidFill>
              </a:rPr>
              <a:t>Specified performance is not what is done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AU" sz="2400" b="1" dirty="0">
                <a:solidFill>
                  <a:srgbClr val="0070C0"/>
                </a:solidFill>
              </a:rPr>
              <a:t>Communication gap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sz="2000" dirty="0">
                <a:solidFill>
                  <a:srgbClr val="000000"/>
                </a:solidFill>
              </a:rPr>
              <a:t>Not sure what is expected or why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AU" sz="2400" b="1" dirty="0" smtClean="0">
                <a:solidFill>
                  <a:srgbClr val="0070C0"/>
                </a:solidFill>
              </a:rPr>
              <a:t>Abilities gap </a:t>
            </a:r>
            <a:endParaRPr lang="en-AU" sz="24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000" dirty="0">
                <a:solidFill>
                  <a:srgbClr val="000000"/>
                </a:solidFill>
              </a:rPr>
              <a:t>Don’t have enough knowledge and skills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AU" sz="2400" b="1" dirty="0" smtClean="0">
                <a:solidFill>
                  <a:srgbClr val="0070C0"/>
                </a:solidFill>
              </a:rPr>
              <a:t>Motivation gap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000" dirty="0" smtClean="0">
                <a:solidFill>
                  <a:srgbClr val="000000"/>
                </a:solidFill>
              </a:rPr>
              <a:t>Don’t really want to do it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AU" sz="2400" b="1" dirty="0" smtClean="0">
                <a:solidFill>
                  <a:srgbClr val="0070C0"/>
                </a:solidFill>
              </a:rPr>
              <a:t>Systems gap</a:t>
            </a:r>
            <a:endParaRPr lang="en-AU" sz="24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000" dirty="0">
                <a:solidFill>
                  <a:srgbClr val="000000"/>
                </a:solidFill>
              </a:rPr>
              <a:t>Inadequate hardware, software, procedures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AU" sz="2400" b="1" dirty="0" smtClean="0">
                <a:solidFill>
                  <a:srgbClr val="0070C0"/>
                </a:solidFill>
              </a:rPr>
              <a:t>Management gap</a:t>
            </a:r>
            <a:endParaRPr lang="en-AU" sz="2400" b="1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000" dirty="0">
                <a:solidFill>
                  <a:srgbClr val="000000"/>
                </a:solidFill>
              </a:rPr>
              <a:t>Inadequate leadership, organisation, support, resources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699767" y="2060848"/>
            <a:ext cx="6193408" cy="24482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42"/>
    </mc:Choice>
    <mc:Fallback>
      <p:transition spd="slow" advTm="18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268760"/>
            <a:ext cx="936104" cy="432048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30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HAVE </a:t>
            </a:r>
            <a:r>
              <a:rPr lang="en-AU" dirty="0" smtClean="0">
                <a:solidFill>
                  <a:schemeClr val="tx1"/>
                </a:solidFill>
                <a:cs typeface="Arial" pitchFamily="34" charset="0"/>
              </a:rPr>
              <a:t>TO DO</a:t>
            </a:r>
            <a:endParaRPr lang="en-A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12360" y="1268760"/>
            <a:ext cx="936104" cy="432048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30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 smtClean="0">
                <a:solidFill>
                  <a:schemeClr val="tx1"/>
                </a:solidFill>
                <a:cs typeface="Arial" pitchFamily="34" charset="0"/>
              </a:rPr>
              <a:t>ABLE TO DO</a:t>
            </a:r>
            <a:endParaRPr lang="en-A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720" y="1268760"/>
            <a:ext cx="3384376" cy="93610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30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 smtClean="0">
                <a:solidFill>
                  <a:schemeClr val="tx1"/>
                </a:solidFill>
                <a:cs typeface="Arial" pitchFamily="34" charset="0"/>
              </a:rPr>
              <a:t>KNOW WHAT TO DO</a:t>
            </a:r>
            <a:endParaRPr lang="en-A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2960948"/>
            <a:ext cx="3384376" cy="93610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30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 smtClean="0">
                <a:solidFill>
                  <a:schemeClr val="tx1"/>
                </a:solidFill>
                <a:cs typeface="Arial" pitchFamily="34" charset="0"/>
              </a:rPr>
              <a:t>WANT TO DO</a:t>
            </a:r>
            <a:endParaRPr lang="en-A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1720" y="4653136"/>
            <a:ext cx="3384376" cy="93610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30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 smtClean="0">
                <a:solidFill>
                  <a:schemeClr val="tx1"/>
                </a:solidFill>
                <a:cs typeface="Arial" pitchFamily="34" charset="0"/>
              </a:rPr>
              <a:t>KNOW HOW TO DO</a:t>
            </a:r>
            <a:endParaRPr lang="en-A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6176" y="1268760"/>
            <a:ext cx="1080120" cy="432048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30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 smtClean="0">
                <a:solidFill>
                  <a:schemeClr val="tx1"/>
                </a:solidFill>
                <a:cs typeface="Arial" pitchFamily="34" charset="0"/>
              </a:rPr>
              <a:t>PRACTICE DOING</a:t>
            </a:r>
            <a:endParaRPr lang="en-AU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5536" y="5877272"/>
            <a:ext cx="8352928" cy="432048"/>
            <a:chOff x="2051720" y="5157192"/>
            <a:chExt cx="1877550" cy="648072"/>
          </a:xfrm>
        </p:grpSpPr>
        <p:sp>
          <p:nvSpPr>
            <p:cNvPr id="11" name="Rectangle 10"/>
            <p:cNvSpPr/>
            <p:nvPr/>
          </p:nvSpPr>
          <p:spPr>
            <a:xfrm>
              <a:off x="2051720" y="5157192"/>
              <a:ext cx="936104" cy="64807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70C0"/>
              </a:solidFill>
            </a:ln>
            <a:effectLst>
              <a:outerShdw blurRad="165100" dist="139700" dir="30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dirty="0" smtClean="0">
                  <a:solidFill>
                    <a:schemeClr val="tx1"/>
                  </a:solidFill>
                  <a:cs typeface="Arial" pitchFamily="34" charset="0"/>
                </a:rPr>
                <a:t>TOOLS TO DO</a:t>
              </a:r>
              <a:endParaRPr lang="en-AU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93166" y="5157192"/>
              <a:ext cx="936104" cy="64807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70C0"/>
              </a:solidFill>
            </a:ln>
            <a:effectLst>
              <a:outerShdw blurRad="165100" dist="139700" dir="30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dirty="0" smtClean="0">
                  <a:solidFill>
                    <a:schemeClr val="tx1"/>
                  </a:solidFill>
                  <a:cs typeface="Arial" pitchFamily="34" charset="0"/>
                </a:rPr>
                <a:t>SUPPORT TO DO</a:t>
              </a:r>
              <a:endParaRPr lang="en-AU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79450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0000"/>
                </a:solidFill>
                <a:cs typeface="Arial" pitchFamily="34" charset="0"/>
              </a:rPr>
              <a:t>When a performance gap is a training issue</a:t>
            </a:r>
            <a:endParaRPr lang="en-AU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44" name="Straight Connector 43"/>
          <p:cNvCxnSpPr>
            <a:stCxn id="6" idx="2"/>
            <a:endCxn id="8" idx="0"/>
          </p:cNvCxnSpPr>
          <p:nvPr/>
        </p:nvCxnSpPr>
        <p:spPr>
          <a:xfrm>
            <a:off x="3743908" y="2204864"/>
            <a:ext cx="0" cy="75608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2"/>
            <a:endCxn id="9" idx="0"/>
          </p:cNvCxnSpPr>
          <p:nvPr/>
        </p:nvCxnSpPr>
        <p:spPr>
          <a:xfrm>
            <a:off x="3743908" y="3897052"/>
            <a:ext cx="0" cy="75608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0" idx="3"/>
            <a:endCxn id="5" idx="1"/>
          </p:cNvCxnSpPr>
          <p:nvPr/>
        </p:nvCxnSpPr>
        <p:spPr>
          <a:xfrm>
            <a:off x="7236296" y="3429000"/>
            <a:ext cx="576064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67974" y="609329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74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160"/>
    </mc:Choice>
    <mc:Fallback>
      <p:transition spd="slow" advTm="108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514475" y="1509713"/>
            <a:ext cx="1544638" cy="10906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Needs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2138363" y="4613275"/>
            <a:ext cx="1497012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Plan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514475" y="3148013"/>
            <a:ext cx="0" cy="12160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72000" y="4625975"/>
            <a:ext cx="2681288" cy="47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>
                <a:solidFill>
                  <a:srgbClr val="0070C0"/>
                </a:solidFill>
                <a:cs typeface="Arial" pitchFamily="34" charset="0"/>
              </a:rPr>
              <a:t>Current Performance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Assess 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 flipH="1">
            <a:off x="4572000" y="4605338"/>
            <a:ext cx="747713" cy="793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9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AU" sz="1400" b="1" dirty="0">
                <a:solidFill>
                  <a:srgbClr val="002060"/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AU" sz="1400" b="1" dirty="0">
                <a:solidFill>
                  <a:srgbClr val="002060"/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Practice performance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7535863" y="3176588"/>
            <a:ext cx="4762" cy="112236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AU" sz="2000" b="1" dirty="0">
                <a:solidFill>
                  <a:srgbClr val="0070C0"/>
                </a:solidFill>
              </a:rPr>
              <a:t>The </a:t>
            </a:r>
            <a:r>
              <a:rPr lang="en-AU" sz="2000" b="1" dirty="0" smtClean="0">
                <a:solidFill>
                  <a:srgbClr val="0070C0"/>
                </a:solidFill>
              </a:rPr>
              <a:t>Learning/ Training </a:t>
            </a:r>
            <a:r>
              <a:rPr lang="en-AU" sz="2000" b="1" dirty="0">
                <a:solidFill>
                  <a:srgbClr val="0070C0"/>
                </a:solidFill>
              </a:rPr>
              <a:t>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Learning experiences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5083175" y="1509713"/>
            <a:ext cx="2452688" cy="109696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AU" sz="1600"/>
              <a:t>all aspects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42740" y="3068960"/>
            <a:ext cx="2019300" cy="2664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339751" y="299020"/>
            <a:ext cx="6553423" cy="49706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AU" sz="2400" b="1" smtClean="0">
                <a:solidFill>
                  <a:srgbClr val="FF0000"/>
                </a:solidFill>
                <a:cs typeface="Arial" pitchFamily="34" charset="0"/>
              </a:rPr>
              <a:t>A performance gap is not always a training issue</a:t>
            </a:r>
            <a:endParaRPr lang="en-AU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69"/>
    </mc:Choice>
    <mc:Fallback>
      <p:transition spd="slow" advTm="17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79450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rgbClr val="FF0000"/>
                </a:solidFill>
                <a:cs typeface="Arial" pitchFamily="34" charset="0"/>
              </a:rPr>
              <a:t>A performance gap is not always a training issue</a:t>
            </a:r>
            <a:endParaRPr lang="en-AU" sz="32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11267" name="Group 25"/>
          <p:cNvGrpSpPr>
            <a:grpSpLocks/>
          </p:cNvGrpSpPr>
          <p:nvPr/>
        </p:nvGrpSpPr>
        <p:grpSpPr bwMode="auto">
          <a:xfrm>
            <a:off x="395288" y="1246188"/>
            <a:ext cx="2019300" cy="2663825"/>
            <a:chOff x="179512" y="1484784"/>
            <a:chExt cx="2019300" cy="2664296"/>
          </a:xfrm>
        </p:grpSpPr>
        <p:sp>
          <p:nvSpPr>
            <p:cNvPr id="17" name="Rounded Rectangle 16"/>
            <p:cNvSpPr/>
            <p:nvPr/>
          </p:nvSpPr>
          <p:spPr>
            <a:xfrm>
              <a:off x="179512" y="1484784"/>
              <a:ext cx="2019300" cy="26642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165100" dist="139700" dir="2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37618" y="2053406"/>
              <a:ext cx="1473211" cy="569658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70C0"/>
              </a:solidFill>
            </a:ln>
            <a:effectLst>
              <a:outerShdw blurRad="165100" dist="139700" dir="2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b="1" dirty="0">
                  <a:solidFill>
                    <a:srgbClr val="0070C0"/>
                  </a:solidFill>
                  <a:cs typeface="Arial" pitchFamily="34" charset="0"/>
                </a:rPr>
                <a:t>Required Performance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174874" y="2678795"/>
              <a:ext cx="0" cy="727204"/>
            </a:xfrm>
            <a:prstGeom prst="line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437618" y="3435405"/>
              <a:ext cx="1473211" cy="569658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70C0"/>
              </a:solidFill>
            </a:ln>
            <a:effectLst>
              <a:outerShdw blurRad="165100" dist="139700" dir="2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dirty="0">
                  <a:solidFill>
                    <a:srgbClr val="0070C0"/>
                  </a:solidFill>
                  <a:cs typeface="Arial" pitchFamily="34" charset="0"/>
                </a:rPr>
                <a:t>Current Performance</a:t>
              </a:r>
            </a:p>
          </p:txBody>
        </p:sp>
        <p:sp>
          <p:nvSpPr>
            <p:cNvPr id="11318" name="TextBox 26"/>
            <p:cNvSpPr txBox="1">
              <a:spLocks noChangeArrowheads="1"/>
            </p:cNvSpPr>
            <p:nvPr/>
          </p:nvSpPr>
          <p:spPr bwMode="auto">
            <a:xfrm>
              <a:off x="179512" y="1557411"/>
              <a:ext cx="2019300" cy="49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400"/>
                </a:spcAft>
                <a:buFontTx/>
                <a:buNone/>
              </a:pPr>
              <a:r>
                <a:rPr lang="en-AU" sz="1400" b="1" dirty="0">
                  <a:solidFill>
                    <a:srgbClr val="002060"/>
                  </a:solidFill>
                </a:rPr>
                <a:t>Competencies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400"/>
                </a:spcAft>
                <a:buFontTx/>
                <a:buNone/>
              </a:pPr>
              <a:r>
                <a:rPr lang="en-AU" sz="1400" b="1" dirty="0">
                  <a:solidFill>
                    <a:srgbClr val="002060"/>
                  </a:solidFill>
                </a:rPr>
                <a:t>Performance criteria</a:t>
              </a:r>
            </a:p>
          </p:txBody>
        </p:sp>
      </p:grpSp>
      <p:grpSp>
        <p:nvGrpSpPr>
          <p:cNvPr id="11268" name="Group 2"/>
          <p:cNvGrpSpPr>
            <a:grpSpLocks/>
          </p:cNvGrpSpPr>
          <p:nvPr/>
        </p:nvGrpSpPr>
        <p:grpSpPr bwMode="auto">
          <a:xfrm>
            <a:off x="2927350" y="1124746"/>
            <a:ext cx="5976938" cy="696246"/>
            <a:chOff x="2926929" y="907427"/>
            <a:chExt cx="5977359" cy="897003"/>
          </a:xfrm>
        </p:grpSpPr>
        <p:sp>
          <p:nvSpPr>
            <p:cNvPr id="8" name="Freeform 7"/>
            <p:cNvSpPr/>
            <p:nvPr/>
          </p:nvSpPr>
          <p:spPr bwMode="auto">
            <a:xfrm>
              <a:off x="2926929" y="1004978"/>
              <a:ext cx="5977359" cy="751865"/>
            </a:xfrm>
            <a:custGeom>
              <a:avLst/>
              <a:gdLst>
                <a:gd name="connsiteX0" fmla="*/ 0 w 6096000"/>
                <a:gd name="connsiteY0" fmla="*/ 0 h 961129"/>
                <a:gd name="connsiteX1" fmla="*/ 6096000 w 6096000"/>
                <a:gd name="connsiteY1" fmla="*/ 0 h 961129"/>
                <a:gd name="connsiteX2" fmla="*/ 6096000 w 6096000"/>
                <a:gd name="connsiteY2" fmla="*/ 961129 h 961129"/>
                <a:gd name="connsiteX3" fmla="*/ 0 w 6096000"/>
                <a:gd name="connsiteY3" fmla="*/ 961129 h 961129"/>
                <a:gd name="connsiteX4" fmla="*/ 0 w 6096000"/>
                <a:gd name="connsiteY4" fmla="*/ 0 h 96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961129">
                  <a:moveTo>
                    <a:pt x="0" y="0"/>
                  </a:moveTo>
                  <a:lnTo>
                    <a:pt x="6096000" y="0"/>
                  </a:lnTo>
                  <a:lnTo>
                    <a:pt x="6096000" y="961129"/>
                  </a:lnTo>
                  <a:lnTo>
                    <a:pt x="0" y="96112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578ACA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73117" tIns="1353820" rIns="473117" bIns="462280" spcCol="1270"/>
            <a:lstStyle/>
            <a:p>
              <a:pPr eaLnBrk="1" hangingPunct="1">
                <a:defRPr/>
              </a:pP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153624" y="907427"/>
              <a:ext cx="3044858" cy="456300"/>
            </a:xfrm>
            <a:custGeom>
              <a:avLst/>
              <a:gdLst>
                <a:gd name="connsiteX0" fmla="*/ 0 w 2106930"/>
                <a:gd name="connsiteY0" fmla="*/ 122454 h 734708"/>
                <a:gd name="connsiteX1" fmla="*/ 122454 w 2106930"/>
                <a:gd name="connsiteY1" fmla="*/ 0 h 734708"/>
                <a:gd name="connsiteX2" fmla="*/ 1984476 w 2106930"/>
                <a:gd name="connsiteY2" fmla="*/ 0 h 734708"/>
                <a:gd name="connsiteX3" fmla="*/ 2106930 w 2106930"/>
                <a:gd name="connsiteY3" fmla="*/ 122454 h 734708"/>
                <a:gd name="connsiteX4" fmla="*/ 2106930 w 2106930"/>
                <a:gd name="connsiteY4" fmla="*/ 612254 h 734708"/>
                <a:gd name="connsiteX5" fmla="*/ 1984476 w 2106930"/>
                <a:gd name="connsiteY5" fmla="*/ 734708 h 734708"/>
                <a:gd name="connsiteX6" fmla="*/ 122454 w 2106930"/>
                <a:gd name="connsiteY6" fmla="*/ 734708 h 734708"/>
                <a:gd name="connsiteX7" fmla="*/ 0 w 2106930"/>
                <a:gd name="connsiteY7" fmla="*/ 612254 h 734708"/>
                <a:gd name="connsiteX8" fmla="*/ 0 w 2106930"/>
                <a:gd name="connsiteY8" fmla="*/ 122454 h 73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930" h="734708">
                  <a:moveTo>
                    <a:pt x="0" y="122454"/>
                  </a:moveTo>
                  <a:cubicBezTo>
                    <a:pt x="0" y="54825"/>
                    <a:pt x="54825" y="0"/>
                    <a:pt x="122454" y="0"/>
                  </a:cubicBezTo>
                  <a:lnTo>
                    <a:pt x="1984476" y="0"/>
                  </a:lnTo>
                  <a:cubicBezTo>
                    <a:pt x="2052105" y="0"/>
                    <a:pt x="2106930" y="54825"/>
                    <a:pt x="2106930" y="122454"/>
                  </a:cubicBezTo>
                  <a:lnTo>
                    <a:pt x="2106930" y="612254"/>
                  </a:lnTo>
                  <a:cubicBezTo>
                    <a:pt x="2106930" y="679883"/>
                    <a:pt x="2052105" y="734708"/>
                    <a:pt x="1984476" y="734708"/>
                  </a:cubicBezTo>
                  <a:lnTo>
                    <a:pt x="122454" y="734708"/>
                  </a:lnTo>
                  <a:cubicBezTo>
                    <a:pt x="54825" y="734708"/>
                    <a:pt x="0" y="679883"/>
                    <a:pt x="0" y="612254"/>
                  </a:cubicBezTo>
                  <a:lnTo>
                    <a:pt x="0" y="122454"/>
                  </a:lnTo>
                  <a:close/>
                </a:path>
              </a:pathLst>
            </a:custGeom>
            <a:solidFill>
              <a:srgbClr val="578AC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7155" tIns="35865" rIns="197155" bIns="35865" spcCol="1270" anchor="ctr"/>
            <a:lstStyle/>
            <a:p>
              <a:pPr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/>
                <a:t>Authenticity</a:t>
              </a:r>
              <a:r>
                <a:rPr lang="en-AU" sz="2000" dirty="0" smtClean="0"/>
                <a:t> gap </a:t>
              </a:r>
              <a:endParaRPr lang="en-AU" sz="3200" dirty="0"/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419872" y="1338878"/>
              <a:ext cx="5473302" cy="46555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 sz="2000" b="1"/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 eaLnBrk="1" hangingPunct="1">
                <a:defRPr/>
              </a:pPr>
              <a:r>
                <a:rPr lang="en-AU" sz="1600" b="0" dirty="0" smtClean="0">
                  <a:solidFill>
                    <a:schemeClr val="tx1"/>
                  </a:solidFill>
                </a:rPr>
                <a:t>Specified performance is not what is done </a:t>
              </a:r>
              <a:endParaRPr lang="en-AU" sz="16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269" name="Group 3"/>
          <p:cNvGrpSpPr>
            <a:grpSpLocks/>
          </p:cNvGrpSpPr>
          <p:nvPr/>
        </p:nvGrpSpPr>
        <p:grpSpPr bwMode="auto">
          <a:xfrm>
            <a:off x="2927350" y="3022516"/>
            <a:ext cx="5976938" cy="675624"/>
            <a:chOff x="2926929" y="2065761"/>
            <a:chExt cx="5977359" cy="870379"/>
          </a:xfrm>
        </p:grpSpPr>
        <p:sp>
          <p:nvSpPr>
            <p:cNvPr id="12" name="Freeform 11"/>
            <p:cNvSpPr/>
            <p:nvPr/>
          </p:nvSpPr>
          <p:spPr bwMode="auto">
            <a:xfrm>
              <a:off x="2926929" y="2174807"/>
              <a:ext cx="5977359" cy="761333"/>
            </a:xfrm>
            <a:custGeom>
              <a:avLst/>
              <a:gdLst>
                <a:gd name="connsiteX0" fmla="*/ 0 w 6096000"/>
                <a:gd name="connsiteY0" fmla="*/ 0 h 988320"/>
                <a:gd name="connsiteX1" fmla="*/ 6096000 w 6096000"/>
                <a:gd name="connsiteY1" fmla="*/ 0 h 988320"/>
                <a:gd name="connsiteX2" fmla="*/ 6096000 w 6096000"/>
                <a:gd name="connsiteY2" fmla="*/ 988320 h 988320"/>
                <a:gd name="connsiteX3" fmla="*/ 0 w 6096000"/>
                <a:gd name="connsiteY3" fmla="*/ 988320 h 988320"/>
                <a:gd name="connsiteX4" fmla="*/ 0 w 6096000"/>
                <a:gd name="connsiteY4" fmla="*/ 0 h 9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988320">
                  <a:moveTo>
                    <a:pt x="0" y="0"/>
                  </a:moveTo>
                  <a:lnTo>
                    <a:pt x="6096000" y="0"/>
                  </a:lnTo>
                  <a:lnTo>
                    <a:pt x="6096000" y="988320"/>
                  </a:lnTo>
                  <a:lnTo>
                    <a:pt x="0" y="98832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578ACA"/>
              </a:solidFill>
            </a:ln>
          </p:spPr>
          <p:style>
            <a:lnRef idx="1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73117" tIns="1353820" rIns="473117" bIns="462280" spcCol="1270"/>
            <a:lstStyle/>
            <a:p>
              <a:pPr marL="285750" lvl="1" indent="-285750" defTabSz="28892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AU" sz="6000" dirty="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153625" y="2065761"/>
              <a:ext cx="2984114" cy="430888"/>
            </a:xfrm>
            <a:custGeom>
              <a:avLst/>
              <a:gdLst>
                <a:gd name="connsiteX0" fmla="*/ 0 w 2064898"/>
                <a:gd name="connsiteY0" fmla="*/ 125821 h 754913"/>
                <a:gd name="connsiteX1" fmla="*/ 125821 w 2064898"/>
                <a:gd name="connsiteY1" fmla="*/ 0 h 754913"/>
                <a:gd name="connsiteX2" fmla="*/ 1939077 w 2064898"/>
                <a:gd name="connsiteY2" fmla="*/ 0 h 754913"/>
                <a:gd name="connsiteX3" fmla="*/ 2064898 w 2064898"/>
                <a:gd name="connsiteY3" fmla="*/ 125821 h 754913"/>
                <a:gd name="connsiteX4" fmla="*/ 2064898 w 2064898"/>
                <a:gd name="connsiteY4" fmla="*/ 629092 h 754913"/>
                <a:gd name="connsiteX5" fmla="*/ 1939077 w 2064898"/>
                <a:gd name="connsiteY5" fmla="*/ 754913 h 754913"/>
                <a:gd name="connsiteX6" fmla="*/ 125821 w 2064898"/>
                <a:gd name="connsiteY6" fmla="*/ 754913 h 754913"/>
                <a:gd name="connsiteX7" fmla="*/ 0 w 2064898"/>
                <a:gd name="connsiteY7" fmla="*/ 629092 h 754913"/>
                <a:gd name="connsiteX8" fmla="*/ 0 w 2064898"/>
                <a:gd name="connsiteY8" fmla="*/ 125821 h 7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4898" h="754913">
                  <a:moveTo>
                    <a:pt x="0" y="125821"/>
                  </a:moveTo>
                  <a:cubicBezTo>
                    <a:pt x="0" y="56332"/>
                    <a:pt x="56332" y="0"/>
                    <a:pt x="125821" y="0"/>
                  </a:cubicBezTo>
                  <a:lnTo>
                    <a:pt x="1939077" y="0"/>
                  </a:lnTo>
                  <a:cubicBezTo>
                    <a:pt x="2008566" y="0"/>
                    <a:pt x="2064898" y="56332"/>
                    <a:pt x="2064898" y="125821"/>
                  </a:cubicBezTo>
                  <a:lnTo>
                    <a:pt x="2064898" y="629092"/>
                  </a:lnTo>
                  <a:cubicBezTo>
                    <a:pt x="2064898" y="698581"/>
                    <a:pt x="2008566" y="754913"/>
                    <a:pt x="1939077" y="754913"/>
                  </a:cubicBezTo>
                  <a:lnTo>
                    <a:pt x="125821" y="754913"/>
                  </a:lnTo>
                  <a:cubicBezTo>
                    <a:pt x="56332" y="754913"/>
                    <a:pt x="0" y="698581"/>
                    <a:pt x="0" y="629092"/>
                  </a:cubicBezTo>
                  <a:lnTo>
                    <a:pt x="0" y="125821"/>
                  </a:lnTo>
                  <a:close/>
                </a:path>
              </a:pathLst>
            </a:custGeom>
            <a:solidFill>
              <a:srgbClr val="578AC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3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lIns="198142" tIns="36852" rIns="198142" bIns="36852" spcCol="1270" anchor="ctr"/>
            <a:lstStyle/>
            <a:p>
              <a:pPr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/>
                <a:t>Abilities gap </a:t>
              </a: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3419872" y="2529857"/>
              <a:ext cx="5473302" cy="39508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 sz="2000" b="1"/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 eaLnBrk="1" hangingPunct="1">
                <a:defRPr/>
              </a:pPr>
              <a:r>
                <a:rPr lang="en-AU" sz="1600" b="0" dirty="0" smtClean="0">
                  <a:solidFill>
                    <a:schemeClr val="tx1"/>
                  </a:solidFill>
                </a:rPr>
                <a:t>Don’t have enough knowledge and skills</a:t>
              </a:r>
              <a:endParaRPr lang="en-AU" sz="16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270" name="Group 4"/>
          <p:cNvGrpSpPr>
            <a:grpSpLocks/>
          </p:cNvGrpSpPr>
          <p:nvPr/>
        </p:nvGrpSpPr>
        <p:grpSpPr bwMode="auto">
          <a:xfrm>
            <a:off x="2927350" y="3950779"/>
            <a:ext cx="5976938" cy="636976"/>
            <a:chOff x="2926929" y="3207559"/>
            <a:chExt cx="5977359" cy="82210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926929" y="3324131"/>
              <a:ext cx="5977359" cy="689641"/>
            </a:xfrm>
            <a:prstGeom prst="rect">
              <a:avLst/>
            </a:prstGeom>
            <a:ln>
              <a:solidFill>
                <a:srgbClr val="578ACA"/>
              </a:solidFill>
            </a:ln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 bwMode="auto">
            <a:xfrm>
              <a:off x="3153625" y="3207559"/>
              <a:ext cx="2942241" cy="415087"/>
            </a:xfrm>
            <a:custGeom>
              <a:avLst/>
              <a:gdLst>
                <a:gd name="connsiteX0" fmla="*/ 0 w 2035923"/>
                <a:gd name="connsiteY0" fmla="*/ 126247 h 757465"/>
                <a:gd name="connsiteX1" fmla="*/ 126247 w 2035923"/>
                <a:gd name="connsiteY1" fmla="*/ 0 h 757465"/>
                <a:gd name="connsiteX2" fmla="*/ 1909676 w 2035923"/>
                <a:gd name="connsiteY2" fmla="*/ 0 h 757465"/>
                <a:gd name="connsiteX3" fmla="*/ 2035923 w 2035923"/>
                <a:gd name="connsiteY3" fmla="*/ 126247 h 757465"/>
                <a:gd name="connsiteX4" fmla="*/ 2035923 w 2035923"/>
                <a:gd name="connsiteY4" fmla="*/ 631218 h 757465"/>
                <a:gd name="connsiteX5" fmla="*/ 1909676 w 2035923"/>
                <a:gd name="connsiteY5" fmla="*/ 757465 h 757465"/>
                <a:gd name="connsiteX6" fmla="*/ 126247 w 2035923"/>
                <a:gd name="connsiteY6" fmla="*/ 757465 h 757465"/>
                <a:gd name="connsiteX7" fmla="*/ 0 w 2035923"/>
                <a:gd name="connsiteY7" fmla="*/ 631218 h 757465"/>
                <a:gd name="connsiteX8" fmla="*/ 0 w 2035923"/>
                <a:gd name="connsiteY8" fmla="*/ 126247 h 7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5923" h="757465">
                  <a:moveTo>
                    <a:pt x="0" y="126247"/>
                  </a:moveTo>
                  <a:cubicBezTo>
                    <a:pt x="0" y="56523"/>
                    <a:pt x="56523" y="0"/>
                    <a:pt x="126247" y="0"/>
                  </a:cubicBezTo>
                  <a:lnTo>
                    <a:pt x="1909676" y="0"/>
                  </a:lnTo>
                  <a:cubicBezTo>
                    <a:pt x="1979400" y="0"/>
                    <a:pt x="2035923" y="56523"/>
                    <a:pt x="2035923" y="126247"/>
                  </a:cubicBezTo>
                  <a:lnTo>
                    <a:pt x="2035923" y="631218"/>
                  </a:lnTo>
                  <a:cubicBezTo>
                    <a:pt x="2035923" y="700942"/>
                    <a:pt x="1979400" y="757465"/>
                    <a:pt x="1909676" y="757465"/>
                  </a:cubicBezTo>
                  <a:lnTo>
                    <a:pt x="126247" y="757465"/>
                  </a:lnTo>
                  <a:cubicBezTo>
                    <a:pt x="56523" y="757465"/>
                    <a:pt x="0" y="700942"/>
                    <a:pt x="0" y="631218"/>
                  </a:cubicBezTo>
                  <a:lnTo>
                    <a:pt x="0" y="126247"/>
                  </a:lnTo>
                  <a:close/>
                </a:path>
              </a:pathLst>
            </a:custGeom>
            <a:solidFill>
              <a:srgbClr val="578AC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3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198266" tIns="36976" rIns="198266" bIns="36976" spcCol="1270" anchor="ctr"/>
            <a:lstStyle/>
            <a:p>
              <a:pPr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/>
                <a:t>Motivation gap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3419871" y="3640010"/>
              <a:ext cx="5473303" cy="38965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 sz="2000" b="1"/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 eaLnBrk="1" hangingPunct="1">
                <a:spcAft>
                  <a:spcPts val="600"/>
                </a:spcAft>
                <a:defRPr/>
              </a:pPr>
              <a:r>
                <a:rPr lang="en-AU" sz="1600" b="0" dirty="0" smtClean="0">
                  <a:solidFill>
                    <a:schemeClr val="tx1"/>
                  </a:solidFill>
                </a:rPr>
                <a:t>Don’t really want to do it</a:t>
              </a:r>
              <a:endParaRPr lang="en-AU" sz="16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2916238" y="4840393"/>
            <a:ext cx="5976937" cy="784239"/>
            <a:chOff x="2915817" y="4361923"/>
            <a:chExt cx="5977358" cy="1011293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915817" y="4461896"/>
              <a:ext cx="5977358" cy="855752"/>
            </a:xfrm>
            <a:prstGeom prst="rect">
              <a:avLst/>
            </a:prstGeom>
            <a:ln>
              <a:solidFill>
                <a:srgbClr val="578ACA"/>
              </a:solidFill>
            </a:ln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 bwMode="auto">
            <a:xfrm>
              <a:off x="3142200" y="4361923"/>
              <a:ext cx="2942241" cy="424046"/>
            </a:xfrm>
            <a:custGeom>
              <a:avLst/>
              <a:gdLst>
                <a:gd name="connsiteX0" fmla="*/ 0 w 2035923"/>
                <a:gd name="connsiteY0" fmla="*/ 126247 h 757465"/>
                <a:gd name="connsiteX1" fmla="*/ 126247 w 2035923"/>
                <a:gd name="connsiteY1" fmla="*/ 0 h 757465"/>
                <a:gd name="connsiteX2" fmla="*/ 1909676 w 2035923"/>
                <a:gd name="connsiteY2" fmla="*/ 0 h 757465"/>
                <a:gd name="connsiteX3" fmla="*/ 2035923 w 2035923"/>
                <a:gd name="connsiteY3" fmla="*/ 126247 h 757465"/>
                <a:gd name="connsiteX4" fmla="*/ 2035923 w 2035923"/>
                <a:gd name="connsiteY4" fmla="*/ 631218 h 757465"/>
                <a:gd name="connsiteX5" fmla="*/ 1909676 w 2035923"/>
                <a:gd name="connsiteY5" fmla="*/ 757465 h 757465"/>
                <a:gd name="connsiteX6" fmla="*/ 126247 w 2035923"/>
                <a:gd name="connsiteY6" fmla="*/ 757465 h 757465"/>
                <a:gd name="connsiteX7" fmla="*/ 0 w 2035923"/>
                <a:gd name="connsiteY7" fmla="*/ 631218 h 757465"/>
                <a:gd name="connsiteX8" fmla="*/ 0 w 2035923"/>
                <a:gd name="connsiteY8" fmla="*/ 126247 h 7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5923" h="757465">
                  <a:moveTo>
                    <a:pt x="0" y="126247"/>
                  </a:moveTo>
                  <a:cubicBezTo>
                    <a:pt x="0" y="56523"/>
                    <a:pt x="56523" y="0"/>
                    <a:pt x="126247" y="0"/>
                  </a:cubicBezTo>
                  <a:lnTo>
                    <a:pt x="1909676" y="0"/>
                  </a:lnTo>
                  <a:cubicBezTo>
                    <a:pt x="1979400" y="0"/>
                    <a:pt x="2035923" y="56523"/>
                    <a:pt x="2035923" y="126247"/>
                  </a:cubicBezTo>
                  <a:lnTo>
                    <a:pt x="2035923" y="631218"/>
                  </a:lnTo>
                  <a:cubicBezTo>
                    <a:pt x="2035923" y="700942"/>
                    <a:pt x="1979400" y="757465"/>
                    <a:pt x="1909676" y="757465"/>
                  </a:cubicBezTo>
                  <a:lnTo>
                    <a:pt x="126247" y="757465"/>
                  </a:lnTo>
                  <a:cubicBezTo>
                    <a:pt x="56523" y="757465"/>
                    <a:pt x="0" y="700942"/>
                    <a:pt x="0" y="631218"/>
                  </a:cubicBezTo>
                  <a:lnTo>
                    <a:pt x="0" y="126247"/>
                  </a:lnTo>
                  <a:close/>
                </a:path>
              </a:pathLst>
            </a:custGeom>
            <a:solidFill>
              <a:srgbClr val="578AC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3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198266" tIns="36976" rIns="198266" bIns="36976" spcCol="1270" anchor="ctr"/>
            <a:lstStyle/>
            <a:p>
              <a:pPr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/>
                <a:t>Systems gap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3419871" y="4785969"/>
              <a:ext cx="5473303" cy="58724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 sz="2000" b="1"/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 eaLnBrk="1" hangingPunct="1">
                <a:spcAft>
                  <a:spcPts val="600"/>
                </a:spcAft>
                <a:defRPr/>
              </a:pPr>
              <a:r>
                <a:rPr lang="en-AU" sz="1600" b="0" dirty="0" smtClean="0">
                  <a:solidFill>
                    <a:schemeClr val="tx1"/>
                  </a:solidFill>
                </a:rPr>
                <a:t>Inadequate hardware, software, </a:t>
              </a:r>
              <a:r>
                <a:rPr lang="en-AU" sz="1600" b="0" dirty="0">
                  <a:solidFill>
                    <a:schemeClr val="tx1"/>
                  </a:solidFill>
                </a:rPr>
                <a:t>procedures</a:t>
              </a:r>
              <a:r>
                <a:rPr lang="en-AU" sz="1600" b="0" dirty="0" smtClean="0">
                  <a:solidFill>
                    <a:schemeClr val="tx1"/>
                  </a:solidFill>
                </a:rPr>
                <a:t> </a:t>
              </a:r>
              <a:endParaRPr lang="en-AU" sz="16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272" name="Group 6"/>
          <p:cNvGrpSpPr>
            <a:grpSpLocks/>
          </p:cNvGrpSpPr>
          <p:nvPr/>
        </p:nvGrpSpPr>
        <p:grpSpPr bwMode="auto">
          <a:xfrm>
            <a:off x="2916238" y="5877270"/>
            <a:ext cx="5976937" cy="720082"/>
            <a:chOff x="2915817" y="5661429"/>
            <a:chExt cx="5977358" cy="928049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915817" y="5761175"/>
              <a:ext cx="5977358" cy="828303"/>
            </a:xfrm>
            <a:prstGeom prst="rect">
              <a:avLst/>
            </a:prstGeom>
            <a:ln>
              <a:solidFill>
                <a:srgbClr val="578ACA"/>
              </a:solidFill>
            </a:ln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 bwMode="auto">
            <a:xfrm>
              <a:off x="3142200" y="5661429"/>
              <a:ext cx="2942241" cy="420684"/>
            </a:xfrm>
            <a:custGeom>
              <a:avLst/>
              <a:gdLst>
                <a:gd name="connsiteX0" fmla="*/ 0 w 2035923"/>
                <a:gd name="connsiteY0" fmla="*/ 126247 h 757465"/>
                <a:gd name="connsiteX1" fmla="*/ 126247 w 2035923"/>
                <a:gd name="connsiteY1" fmla="*/ 0 h 757465"/>
                <a:gd name="connsiteX2" fmla="*/ 1909676 w 2035923"/>
                <a:gd name="connsiteY2" fmla="*/ 0 h 757465"/>
                <a:gd name="connsiteX3" fmla="*/ 2035923 w 2035923"/>
                <a:gd name="connsiteY3" fmla="*/ 126247 h 757465"/>
                <a:gd name="connsiteX4" fmla="*/ 2035923 w 2035923"/>
                <a:gd name="connsiteY4" fmla="*/ 631218 h 757465"/>
                <a:gd name="connsiteX5" fmla="*/ 1909676 w 2035923"/>
                <a:gd name="connsiteY5" fmla="*/ 757465 h 757465"/>
                <a:gd name="connsiteX6" fmla="*/ 126247 w 2035923"/>
                <a:gd name="connsiteY6" fmla="*/ 757465 h 757465"/>
                <a:gd name="connsiteX7" fmla="*/ 0 w 2035923"/>
                <a:gd name="connsiteY7" fmla="*/ 631218 h 757465"/>
                <a:gd name="connsiteX8" fmla="*/ 0 w 2035923"/>
                <a:gd name="connsiteY8" fmla="*/ 126247 h 7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5923" h="757465">
                  <a:moveTo>
                    <a:pt x="0" y="126247"/>
                  </a:moveTo>
                  <a:cubicBezTo>
                    <a:pt x="0" y="56523"/>
                    <a:pt x="56523" y="0"/>
                    <a:pt x="126247" y="0"/>
                  </a:cubicBezTo>
                  <a:lnTo>
                    <a:pt x="1909676" y="0"/>
                  </a:lnTo>
                  <a:cubicBezTo>
                    <a:pt x="1979400" y="0"/>
                    <a:pt x="2035923" y="56523"/>
                    <a:pt x="2035923" y="126247"/>
                  </a:cubicBezTo>
                  <a:lnTo>
                    <a:pt x="2035923" y="631218"/>
                  </a:lnTo>
                  <a:cubicBezTo>
                    <a:pt x="2035923" y="700942"/>
                    <a:pt x="1979400" y="757465"/>
                    <a:pt x="1909676" y="757465"/>
                  </a:cubicBezTo>
                  <a:lnTo>
                    <a:pt x="126247" y="757465"/>
                  </a:lnTo>
                  <a:cubicBezTo>
                    <a:pt x="56523" y="757465"/>
                    <a:pt x="0" y="700942"/>
                    <a:pt x="0" y="631218"/>
                  </a:cubicBezTo>
                  <a:lnTo>
                    <a:pt x="0" y="126247"/>
                  </a:lnTo>
                  <a:close/>
                </a:path>
              </a:pathLst>
            </a:custGeom>
            <a:solidFill>
              <a:srgbClr val="578AC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3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198266" tIns="36976" rIns="198266" bIns="36976" spcCol="1270" anchor="ctr"/>
            <a:lstStyle/>
            <a:p>
              <a:pPr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 smtClean="0"/>
                <a:t>Management gap</a:t>
              </a:r>
              <a:endParaRPr lang="en-AU" sz="2000" dirty="0"/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419871" y="6082113"/>
              <a:ext cx="5473303" cy="5073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 sz="2000" b="1"/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 eaLnBrk="1" hangingPunct="1">
                <a:spcAft>
                  <a:spcPts val="600"/>
                </a:spcAft>
                <a:defRPr/>
              </a:pPr>
              <a:r>
                <a:rPr lang="en-AU" sz="1600" b="0" dirty="0" smtClean="0">
                  <a:solidFill>
                    <a:schemeClr val="tx1"/>
                  </a:solidFill>
                </a:rPr>
                <a:t>Inadequate leadership</a:t>
              </a:r>
              <a:r>
                <a:rPr lang="en-AU" sz="1600" b="0" dirty="0">
                  <a:solidFill>
                    <a:schemeClr val="tx1"/>
                  </a:solidFill>
                </a:rPr>
                <a:t>, organisation, </a:t>
              </a:r>
              <a:r>
                <a:rPr lang="en-AU" sz="1600" b="0" dirty="0" smtClean="0">
                  <a:solidFill>
                    <a:schemeClr val="tx1"/>
                  </a:solidFill>
                </a:rPr>
                <a:t>support, resources</a:t>
              </a:r>
              <a:endParaRPr lang="en-AU" sz="16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2916238" y="2073631"/>
            <a:ext cx="5976938" cy="696246"/>
            <a:chOff x="2926929" y="907427"/>
            <a:chExt cx="5977359" cy="897003"/>
          </a:xfrm>
        </p:grpSpPr>
        <p:sp>
          <p:nvSpPr>
            <p:cNvPr id="37" name="Freeform 36"/>
            <p:cNvSpPr/>
            <p:nvPr/>
          </p:nvSpPr>
          <p:spPr bwMode="auto">
            <a:xfrm>
              <a:off x="2926929" y="1004978"/>
              <a:ext cx="5977359" cy="751865"/>
            </a:xfrm>
            <a:custGeom>
              <a:avLst/>
              <a:gdLst>
                <a:gd name="connsiteX0" fmla="*/ 0 w 6096000"/>
                <a:gd name="connsiteY0" fmla="*/ 0 h 961129"/>
                <a:gd name="connsiteX1" fmla="*/ 6096000 w 6096000"/>
                <a:gd name="connsiteY1" fmla="*/ 0 h 961129"/>
                <a:gd name="connsiteX2" fmla="*/ 6096000 w 6096000"/>
                <a:gd name="connsiteY2" fmla="*/ 961129 h 961129"/>
                <a:gd name="connsiteX3" fmla="*/ 0 w 6096000"/>
                <a:gd name="connsiteY3" fmla="*/ 961129 h 961129"/>
                <a:gd name="connsiteX4" fmla="*/ 0 w 6096000"/>
                <a:gd name="connsiteY4" fmla="*/ 0 h 96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961129">
                  <a:moveTo>
                    <a:pt x="0" y="0"/>
                  </a:moveTo>
                  <a:lnTo>
                    <a:pt x="6096000" y="0"/>
                  </a:lnTo>
                  <a:lnTo>
                    <a:pt x="6096000" y="961129"/>
                  </a:lnTo>
                  <a:lnTo>
                    <a:pt x="0" y="96112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578ACA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73117" tIns="1353820" rIns="473117" bIns="462280" spcCol="1270"/>
            <a:lstStyle/>
            <a:p>
              <a:pPr eaLnBrk="1" hangingPunct="1">
                <a:defRPr/>
              </a:pP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153624" y="907427"/>
              <a:ext cx="3044858" cy="457484"/>
            </a:xfrm>
            <a:custGeom>
              <a:avLst/>
              <a:gdLst>
                <a:gd name="connsiteX0" fmla="*/ 0 w 2106930"/>
                <a:gd name="connsiteY0" fmla="*/ 122454 h 734708"/>
                <a:gd name="connsiteX1" fmla="*/ 122454 w 2106930"/>
                <a:gd name="connsiteY1" fmla="*/ 0 h 734708"/>
                <a:gd name="connsiteX2" fmla="*/ 1984476 w 2106930"/>
                <a:gd name="connsiteY2" fmla="*/ 0 h 734708"/>
                <a:gd name="connsiteX3" fmla="*/ 2106930 w 2106930"/>
                <a:gd name="connsiteY3" fmla="*/ 122454 h 734708"/>
                <a:gd name="connsiteX4" fmla="*/ 2106930 w 2106930"/>
                <a:gd name="connsiteY4" fmla="*/ 612254 h 734708"/>
                <a:gd name="connsiteX5" fmla="*/ 1984476 w 2106930"/>
                <a:gd name="connsiteY5" fmla="*/ 734708 h 734708"/>
                <a:gd name="connsiteX6" fmla="*/ 122454 w 2106930"/>
                <a:gd name="connsiteY6" fmla="*/ 734708 h 734708"/>
                <a:gd name="connsiteX7" fmla="*/ 0 w 2106930"/>
                <a:gd name="connsiteY7" fmla="*/ 612254 h 734708"/>
                <a:gd name="connsiteX8" fmla="*/ 0 w 2106930"/>
                <a:gd name="connsiteY8" fmla="*/ 122454 h 73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930" h="734708">
                  <a:moveTo>
                    <a:pt x="0" y="122454"/>
                  </a:moveTo>
                  <a:cubicBezTo>
                    <a:pt x="0" y="54825"/>
                    <a:pt x="54825" y="0"/>
                    <a:pt x="122454" y="0"/>
                  </a:cubicBezTo>
                  <a:lnTo>
                    <a:pt x="1984476" y="0"/>
                  </a:lnTo>
                  <a:cubicBezTo>
                    <a:pt x="2052105" y="0"/>
                    <a:pt x="2106930" y="54825"/>
                    <a:pt x="2106930" y="122454"/>
                  </a:cubicBezTo>
                  <a:lnTo>
                    <a:pt x="2106930" y="612254"/>
                  </a:lnTo>
                  <a:cubicBezTo>
                    <a:pt x="2106930" y="679883"/>
                    <a:pt x="2052105" y="734708"/>
                    <a:pt x="1984476" y="734708"/>
                  </a:cubicBezTo>
                  <a:lnTo>
                    <a:pt x="122454" y="734708"/>
                  </a:lnTo>
                  <a:cubicBezTo>
                    <a:pt x="54825" y="734708"/>
                    <a:pt x="0" y="679883"/>
                    <a:pt x="0" y="612254"/>
                  </a:cubicBezTo>
                  <a:lnTo>
                    <a:pt x="0" y="122454"/>
                  </a:lnTo>
                  <a:close/>
                </a:path>
              </a:pathLst>
            </a:custGeom>
            <a:solidFill>
              <a:srgbClr val="578AC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7155" tIns="35865" rIns="197155" bIns="35865" spcCol="1270" anchor="ctr"/>
            <a:lstStyle/>
            <a:p>
              <a:pPr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2000" dirty="0"/>
                <a:t>Communication gap </a:t>
              </a:r>
              <a:endParaRPr lang="en-AU" sz="3200" dirty="0"/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3419872" y="1338878"/>
              <a:ext cx="5473302" cy="46555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 sz="2000" b="1"/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 eaLnBrk="1" hangingPunct="1">
                <a:defRPr/>
              </a:pPr>
              <a:r>
                <a:rPr lang="en-AU" sz="1600" b="0" dirty="0">
                  <a:solidFill>
                    <a:schemeClr val="tx1"/>
                  </a:solidFill>
                </a:rPr>
                <a:t>Not sure what is expected or why</a:t>
              </a: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296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867"/>
    </mc:Choice>
    <mc:Fallback>
      <p:transition spd="slow" advTm="118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23528" y="660300"/>
            <a:ext cx="5976938" cy="752475"/>
          </a:xfrm>
          <a:custGeom>
            <a:avLst/>
            <a:gdLst>
              <a:gd name="connsiteX0" fmla="*/ 0 w 6096000"/>
              <a:gd name="connsiteY0" fmla="*/ 0 h 961129"/>
              <a:gd name="connsiteX1" fmla="*/ 6096000 w 6096000"/>
              <a:gd name="connsiteY1" fmla="*/ 0 h 961129"/>
              <a:gd name="connsiteX2" fmla="*/ 6096000 w 6096000"/>
              <a:gd name="connsiteY2" fmla="*/ 961129 h 961129"/>
              <a:gd name="connsiteX3" fmla="*/ 0 w 6096000"/>
              <a:gd name="connsiteY3" fmla="*/ 961129 h 961129"/>
              <a:gd name="connsiteX4" fmla="*/ 0 w 6096000"/>
              <a:gd name="connsiteY4" fmla="*/ 0 h 96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961129">
                <a:moveTo>
                  <a:pt x="0" y="0"/>
                </a:moveTo>
                <a:lnTo>
                  <a:pt x="6096000" y="0"/>
                </a:lnTo>
                <a:lnTo>
                  <a:pt x="6096000" y="961129"/>
                </a:lnTo>
                <a:lnTo>
                  <a:pt x="0" y="96112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578ACA"/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3117" tIns="1353820" rIns="473117" bIns="462280" spcCol="1270"/>
          <a:lstStyle/>
          <a:p>
            <a:pPr eaLnBrk="1" hangingPunct="1">
              <a:defRPr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0207" y="562670"/>
            <a:ext cx="3044644" cy="394799"/>
          </a:xfrm>
          <a:custGeom>
            <a:avLst/>
            <a:gdLst>
              <a:gd name="connsiteX0" fmla="*/ 0 w 2106930"/>
              <a:gd name="connsiteY0" fmla="*/ 122454 h 734708"/>
              <a:gd name="connsiteX1" fmla="*/ 122454 w 2106930"/>
              <a:gd name="connsiteY1" fmla="*/ 0 h 734708"/>
              <a:gd name="connsiteX2" fmla="*/ 1984476 w 2106930"/>
              <a:gd name="connsiteY2" fmla="*/ 0 h 734708"/>
              <a:gd name="connsiteX3" fmla="*/ 2106930 w 2106930"/>
              <a:gd name="connsiteY3" fmla="*/ 122454 h 734708"/>
              <a:gd name="connsiteX4" fmla="*/ 2106930 w 2106930"/>
              <a:gd name="connsiteY4" fmla="*/ 612254 h 734708"/>
              <a:gd name="connsiteX5" fmla="*/ 1984476 w 2106930"/>
              <a:gd name="connsiteY5" fmla="*/ 734708 h 734708"/>
              <a:gd name="connsiteX6" fmla="*/ 122454 w 2106930"/>
              <a:gd name="connsiteY6" fmla="*/ 734708 h 734708"/>
              <a:gd name="connsiteX7" fmla="*/ 0 w 2106930"/>
              <a:gd name="connsiteY7" fmla="*/ 612254 h 734708"/>
              <a:gd name="connsiteX8" fmla="*/ 0 w 2106930"/>
              <a:gd name="connsiteY8" fmla="*/ 122454 h 73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930" h="734708">
                <a:moveTo>
                  <a:pt x="0" y="122454"/>
                </a:moveTo>
                <a:cubicBezTo>
                  <a:pt x="0" y="54825"/>
                  <a:pt x="54825" y="0"/>
                  <a:pt x="122454" y="0"/>
                </a:cubicBezTo>
                <a:lnTo>
                  <a:pt x="1984476" y="0"/>
                </a:lnTo>
                <a:cubicBezTo>
                  <a:pt x="2052105" y="0"/>
                  <a:pt x="2106930" y="54825"/>
                  <a:pt x="2106930" y="122454"/>
                </a:cubicBezTo>
                <a:lnTo>
                  <a:pt x="2106930" y="612254"/>
                </a:lnTo>
                <a:cubicBezTo>
                  <a:pt x="2106930" y="679883"/>
                  <a:pt x="2052105" y="734708"/>
                  <a:pt x="1984476" y="734708"/>
                </a:cubicBezTo>
                <a:lnTo>
                  <a:pt x="122454" y="734708"/>
                </a:lnTo>
                <a:cubicBezTo>
                  <a:pt x="54825" y="734708"/>
                  <a:pt x="0" y="679883"/>
                  <a:pt x="0" y="612254"/>
                </a:cubicBezTo>
                <a:lnTo>
                  <a:pt x="0" y="122454"/>
                </a:lnTo>
                <a:close/>
              </a:path>
            </a:pathLst>
          </a:custGeom>
          <a:solidFill>
            <a:srgbClr val="578AC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155" tIns="35865" rIns="197155" bIns="35865" spcCol="1270" anchor="ctr"/>
          <a:lstStyle/>
          <a:p>
            <a:pPr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2400" dirty="0" smtClean="0"/>
              <a:t>Authenticity gap 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816436" y="994471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defRPr/>
            </a:pPr>
            <a:r>
              <a:rPr lang="en-AU" sz="1800" b="0" dirty="0">
                <a:solidFill>
                  <a:schemeClr val="tx1"/>
                </a:solidFill>
              </a:rPr>
              <a:t>Specified performance is not what is done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16436" y="2170982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Re-specify competencies or </a:t>
            </a:r>
            <a:r>
              <a:rPr lang="en-AU" dirty="0"/>
              <a:t>performance criteria</a:t>
            </a:r>
          </a:p>
          <a:p>
            <a:r>
              <a:rPr lang="en-AU" dirty="0"/>
              <a:t>or</a:t>
            </a:r>
          </a:p>
          <a:p>
            <a:r>
              <a:rPr lang="en-AU" dirty="0"/>
              <a:t>Training is not required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11560" y="1794572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defRPr/>
            </a:pPr>
            <a:r>
              <a:rPr lang="en-AU" sz="2400" dirty="0" smtClean="0">
                <a:solidFill>
                  <a:srgbClr val="578ACA"/>
                </a:solidFill>
              </a:rPr>
              <a:t>Solution</a:t>
            </a:r>
            <a:endParaRPr lang="en-AU" sz="1800" b="0" dirty="0">
              <a:solidFill>
                <a:srgbClr val="578AC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62" y="1916832"/>
            <a:ext cx="2572108" cy="494008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30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339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76"/>
    </mc:Choice>
    <mc:Fallback>
      <p:transition spd="slow" advTm="38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23528" y="660300"/>
            <a:ext cx="5976938" cy="752475"/>
          </a:xfrm>
          <a:custGeom>
            <a:avLst/>
            <a:gdLst>
              <a:gd name="connsiteX0" fmla="*/ 0 w 6096000"/>
              <a:gd name="connsiteY0" fmla="*/ 0 h 961129"/>
              <a:gd name="connsiteX1" fmla="*/ 6096000 w 6096000"/>
              <a:gd name="connsiteY1" fmla="*/ 0 h 961129"/>
              <a:gd name="connsiteX2" fmla="*/ 6096000 w 6096000"/>
              <a:gd name="connsiteY2" fmla="*/ 961129 h 961129"/>
              <a:gd name="connsiteX3" fmla="*/ 0 w 6096000"/>
              <a:gd name="connsiteY3" fmla="*/ 961129 h 961129"/>
              <a:gd name="connsiteX4" fmla="*/ 0 w 6096000"/>
              <a:gd name="connsiteY4" fmla="*/ 0 h 96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961129">
                <a:moveTo>
                  <a:pt x="0" y="0"/>
                </a:moveTo>
                <a:lnTo>
                  <a:pt x="6096000" y="0"/>
                </a:lnTo>
                <a:lnTo>
                  <a:pt x="6096000" y="961129"/>
                </a:lnTo>
                <a:lnTo>
                  <a:pt x="0" y="96112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578ACA"/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3117" tIns="1353820" rIns="473117" bIns="462280" spcCol="1270"/>
          <a:lstStyle/>
          <a:p>
            <a:pPr eaLnBrk="1" hangingPunct="1">
              <a:defRPr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0207" y="562670"/>
            <a:ext cx="3044644" cy="394799"/>
          </a:xfrm>
          <a:custGeom>
            <a:avLst/>
            <a:gdLst>
              <a:gd name="connsiteX0" fmla="*/ 0 w 2106930"/>
              <a:gd name="connsiteY0" fmla="*/ 122454 h 734708"/>
              <a:gd name="connsiteX1" fmla="*/ 122454 w 2106930"/>
              <a:gd name="connsiteY1" fmla="*/ 0 h 734708"/>
              <a:gd name="connsiteX2" fmla="*/ 1984476 w 2106930"/>
              <a:gd name="connsiteY2" fmla="*/ 0 h 734708"/>
              <a:gd name="connsiteX3" fmla="*/ 2106930 w 2106930"/>
              <a:gd name="connsiteY3" fmla="*/ 122454 h 734708"/>
              <a:gd name="connsiteX4" fmla="*/ 2106930 w 2106930"/>
              <a:gd name="connsiteY4" fmla="*/ 612254 h 734708"/>
              <a:gd name="connsiteX5" fmla="*/ 1984476 w 2106930"/>
              <a:gd name="connsiteY5" fmla="*/ 734708 h 734708"/>
              <a:gd name="connsiteX6" fmla="*/ 122454 w 2106930"/>
              <a:gd name="connsiteY6" fmla="*/ 734708 h 734708"/>
              <a:gd name="connsiteX7" fmla="*/ 0 w 2106930"/>
              <a:gd name="connsiteY7" fmla="*/ 612254 h 734708"/>
              <a:gd name="connsiteX8" fmla="*/ 0 w 2106930"/>
              <a:gd name="connsiteY8" fmla="*/ 122454 h 73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930" h="734708">
                <a:moveTo>
                  <a:pt x="0" y="122454"/>
                </a:moveTo>
                <a:cubicBezTo>
                  <a:pt x="0" y="54825"/>
                  <a:pt x="54825" y="0"/>
                  <a:pt x="122454" y="0"/>
                </a:cubicBezTo>
                <a:lnTo>
                  <a:pt x="1984476" y="0"/>
                </a:lnTo>
                <a:cubicBezTo>
                  <a:pt x="2052105" y="0"/>
                  <a:pt x="2106930" y="54825"/>
                  <a:pt x="2106930" y="122454"/>
                </a:cubicBezTo>
                <a:lnTo>
                  <a:pt x="2106930" y="612254"/>
                </a:lnTo>
                <a:cubicBezTo>
                  <a:pt x="2106930" y="679883"/>
                  <a:pt x="2052105" y="734708"/>
                  <a:pt x="1984476" y="734708"/>
                </a:cubicBezTo>
                <a:lnTo>
                  <a:pt x="122454" y="734708"/>
                </a:lnTo>
                <a:cubicBezTo>
                  <a:pt x="54825" y="734708"/>
                  <a:pt x="0" y="679883"/>
                  <a:pt x="0" y="612254"/>
                </a:cubicBezTo>
                <a:lnTo>
                  <a:pt x="0" y="122454"/>
                </a:lnTo>
                <a:close/>
              </a:path>
            </a:pathLst>
          </a:custGeom>
          <a:solidFill>
            <a:srgbClr val="578AC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155" tIns="35865" rIns="197155" bIns="35865" spcCol="1270" anchor="ctr"/>
          <a:lstStyle/>
          <a:p>
            <a:pPr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2400" dirty="0"/>
              <a:t>Communication gap 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816436" y="994471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defRPr/>
            </a:pPr>
            <a:r>
              <a:rPr lang="en-AU" sz="1800" b="0" dirty="0">
                <a:solidFill>
                  <a:schemeClr val="tx1"/>
                </a:solidFill>
              </a:rPr>
              <a:t>Not sure what is expected or why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16436" y="2170982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defRPr/>
            </a:pPr>
            <a:r>
              <a:rPr lang="en-AU" sz="1800" b="0" dirty="0" smtClean="0">
                <a:solidFill>
                  <a:schemeClr val="tx1"/>
                </a:solidFill>
              </a:rPr>
              <a:t>Explanation or directive</a:t>
            </a:r>
            <a:endParaRPr lang="en-AU" sz="18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11560" y="1794572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defRPr/>
            </a:pPr>
            <a:r>
              <a:rPr lang="en-AU" sz="2400" dirty="0" smtClean="0">
                <a:solidFill>
                  <a:srgbClr val="578ACA"/>
                </a:solidFill>
              </a:rPr>
              <a:t>Solution</a:t>
            </a:r>
            <a:endParaRPr lang="en-AU" sz="1800" b="0" dirty="0">
              <a:solidFill>
                <a:srgbClr val="578ACA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16436" y="2636912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defRPr/>
            </a:pPr>
            <a:r>
              <a:rPr lang="en-AU" sz="1800" b="0" dirty="0" smtClean="0">
                <a:solidFill>
                  <a:schemeClr val="tx1"/>
                </a:solidFill>
              </a:rPr>
              <a:t>Training in user needs</a:t>
            </a:r>
            <a:endParaRPr lang="en-AU" sz="1800" b="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53457"/>
            <a:ext cx="3371850" cy="32289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47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25"/>
    </mc:Choice>
    <mc:Fallback>
      <p:transition spd="slow" advTm="39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23528" y="660300"/>
            <a:ext cx="5976938" cy="752475"/>
          </a:xfrm>
          <a:custGeom>
            <a:avLst/>
            <a:gdLst>
              <a:gd name="connsiteX0" fmla="*/ 0 w 6096000"/>
              <a:gd name="connsiteY0" fmla="*/ 0 h 961129"/>
              <a:gd name="connsiteX1" fmla="*/ 6096000 w 6096000"/>
              <a:gd name="connsiteY1" fmla="*/ 0 h 961129"/>
              <a:gd name="connsiteX2" fmla="*/ 6096000 w 6096000"/>
              <a:gd name="connsiteY2" fmla="*/ 961129 h 961129"/>
              <a:gd name="connsiteX3" fmla="*/ 0 w 6096000"/>
              <a:gd name="connsiteY3" fmla="*/ 961129 h 961129"/>
              <a:gd name="connsiteX4" fmla="*/ 0 w 6096000"/>
              <a:gd name="connsiteY4" fmla="*/ 0 h 96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961129">
                <a:moveTo>
                  <a:pt x="0" y="0"/>
                </a:moveTo>
                <a:lnTo>
                  <a:pt x="6096000" y="0"/>
                </a:lnTo>
                <a:lnTo>
                  <a:pt x="6096000" y="961129"/>
                </a:lnTo>
                <a:lnTo>
                  <a:pt x="0" y="96112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578ACA"/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3117" tIns="1353820" rIns="473117" bIns="462280" spcCol="1270"/>
          <a:lstStyle/>
          <a:p>
            <a:pPr eaLnBrk="1" hangingPunct="1">
              <a:defRPr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0207" y="562670"/>
            <a:ext cx="3044644" cy="394799"/>
          </a:xfrm>
          <a:custGeom>
            <a:avLst/>
            <a:gdLst>
              <a:gd name="connsiteX0" fmla="*/ 0 w 2106930"/>
              <a:gd name="connsiteY0" fmla="*/ 122454 h 734708"/>
              <a:gd name="connsiteX1" fmla="*/ 122454 w 2106930"/>
              <a:gd name="connsiteY1" fmla="*/ 0 h 734708"/>
              <a:gd name="connsiteX2" fmla="*/ 1984476 w 2106930"/>
              <a:gd name="connsiteY2" fmla="*/ 0 h 734708"/>
              <a:gd name="connsiteX3" fmla="*/ 2106930 w 2106930"/>
              <a:gd name="connsiteY3" fmla="*/ 122454 h 734708"/>
              <a:gd name="connsiteX4" fmla="*/ 2106930 w 2106930"/>
              <a:gd name="connsiteY4" fmla="*/ 612254 h 734708"/>
              <a:gd name="connsiteX5" fmla="*/ 1984476 w 2106930"/>
              <a:gd name="connsiteY5" fmla="*/ 734708 h 734708"/>
              <a:gd name="connsiteX6" fmla="*/ 122454 w 2106930"/>
              <a:gd name="connsiteY6" fmla="*/ 734708 h 734708"/>
              <a:gd name="connsiteX7" fmla="*/ 0 w 2106930"/>
              <a:gd name="connsiteY7" fmla="*/ 612254 h 734708"/>
              <a:gd name="connsiteX8" fmla="*/ 0 w 2106930"/>
              <a:gd name="connsiteY8" fmla="*/ 122454 h 73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930" h="734708">
                <a:moveTo>
                  <a:pt x="0" y="122454"/>
                </a:moveTo>
                <a:cubicBezTo>
                  <a:pt x="0" y="54825"/>
                  <a:pt x="54825" y="0"/>
                  <a:pt x="122454" y="0"/>
                </a:cubicBezTo>
                <a:lnTo>
                  <a:pt x="1984476" y="0"/>
                </a:lnTo>
                <a:cubicBezTo>
                  <a:pt x="2052105" y="0"/>
                  <a:pt x="2106930" y="54825"/>
                  <a:pt x="2106930" y="122454"/>
                </a:cubicBezTo>
                <a:lnTo>
                  <a:pt x="2106930" y="612254"/>
                </a:lnTo>
                <a:cubicBezTo>
                  <a:pt x="2106930" y="679883"/>
                  <a:pt x="2052105" y="734708"/>
                  <a:pt x="1984476" y="734708"/>
                </a:cubicBezTo>
                <a:lnTo>
                  <a:pt x="122454" y="734708"/>
                </a:lnTo>
                <a:cubicBezTo>
                  <a:pt x="54825" y="734708"/>
                  <a:pt x="0" y="679883"/>
                  <a:pt x="0" y="612254"/>
                </a:cubicBezTo>
                <a:lnTo>
                  <a:pt x="0" y="122454"/>
                </a:lnTo>
                <a:close/>
              </a:path>
            </a:pathLst>
          </a:custGeom>
          <a:solidFill>
            <a:srgbClr val="578AC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155" tIns="35865" rIns="197155" bIns="35865" spcCol="1270" anchor="ctr"/>
          <a:lstStyle/>
          <a:p>
            <a:pPr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2400" dirty="0" smtClean="0"/>
              <a:t>Abilities gap 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816436" y="994471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defRPr/>
            </a:pPr>
            <a:r>
              <a:rPr lang="en-AU" sz="1800" b="0" dirty="0">
                <a:solidFill>
                  <a:schemeClr val="tx1"/>
                </a:solidFill>
              </a:rPr>
              <a:t>Don’t have enough knowledge and skills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16436" y="2170982"/>
            <a:ext cx="5472917" cy="15460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sz="1800" b="0" dirty="0" smtClean="0">
                <a:solidFill>
                  <a:schemeClr val="tx1"/>
                </a:solidFill>
              </a:rPr>
              <a:t>Make information available</a:t>
            </a:r>
          </a:p>
          <a:p>
            <a:pPr algn="l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sz="1800" b="0" dirty="0" smtClean="0">
                <a:solidFill>
                  <a:schemeClr val="tx1"/>
                </a:solidFill>
              </a:rPr>
              <a:t>Performance support systems</a:t>
            </a:r>
          </a:p>
          <a:p>
            <a:pPr algn="l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sz="1800" b="0" dirty="0">
                <a:solidFill>
                  <a:schemeClr val="tx1"/>
                </a:solidFill>
              </a:rPr>
              <a:t>Conduct competency based </a:t>
            </a:r>
            <a:r>
              <a:rPr lang="en-AU" sz="1800" b="0" dirty="0" smtClean="0">
                <a:solidFill>
                  <a:schemeClr val="tx1"/>
                </a:solidFill>
              </a:rPr>
              <a:t>training</a:t>
            </a:r>
            <a:endParaRPr lang="en-AU" sz="18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11560" y="1794572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defRPr/>
            </a:pPr>
            <a:r>
              <a:rPr lang="en-AU" sz="2400" dirty="0" smtClean="0">
                <a:solidFill>
                  <a:srgbClr val="578ACA"/>
                </a:solidFill>
              </a:rPr>
              <a:t>Solution</a:t>
            </a:r>
            <a:endParaRPr lang="en-AU" sz="1800" b="0" dirty="0">
              <a:solidFill>
                <a:srgbClr val="578AC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9952" y="3398834"/>
            <a:ext cx="4644008" cy="348300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35008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05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72"/>
    </mc:Choice>
    <mc:Fallback>
      <p:transition spd="slow" advTm="29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23528" y="660300"/>
            <a:ext cx="5976938" cy="752475"/>
          </a:xfrm>
          <a:custGeom>
            <a:avLst/>
            <a:gdLst>
              <a:gd name="connsiteX0" fmla="*/ 0 w 6096000"/>
              <a:gd name="connsiteY0" fmla="*/ 0 h 961129"/>
              <a:gd name="connsiteX1" fmla="*/ 6096000 w 6096000"/>
              <a:gd name="connsiteY1" fmla="*/ 0 h 961129"/>
              <a:gd name="connsiteX2" fmla="*/ 6096000 w 6096000"/>
              <a:gd name="connsiteY2" fmla="*/ 961129 h 961129"/>
              <a:gd name="connsiteX3" fmla="*/ 0 w 6096000"/>
              <a:gd name="connsiteY3" fmla="*/ 961129 h 961129"/>
              <a:gd name="connsiteX4" fmla="*/ 0 w 6096000"/>
              <a:gd name="connsiteY4" fmla="*/ 0 h 96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961129">
                <a:moveTo>
                  <a:pt x="0" y="0"/>
                </a:moveTo>
                <a:lnTo>
                  <a:pt x="6096000" y="0"/>
                </a:lnTo>
                <a:lnTo>
                  <a:pt x="6096000" y="961129"/>
                </a:lnTo>
                <a:lnTo>
                  <a:pt x="0" y="96112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578ACA"/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3117" tIns="1353820" rIns="473117" bIns="462280" spcCol="1270"/>
          <a:lstStyle/>
          <a:p>
            <a:pPr eaLnBrk="1" hangingPunct="1">
              <a:defRPr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0207" y="562670"/>
            <a:ext cx="3044644" cy="394799"/>
          </a:xfrm>
          <a:custGeom>
            <a:avLst/>
            <a:gdLst>
              <a:gd name="connsiteX0" fmla="*/ 0 w 2106930"/>
              <a:gd name="connsiteY0" fmla="*/ 122454 h 734708"/>
              <a:gd name="connsiteX1" fmla="*/ 122454 w 2106930"/>
              <a:gd name="connsiteY1" fmla="*/ 0 h 734708"/>
              <a:gd name="connsiteX2" fmla="*/ 1984476 w 2106930"/>
              <a:gd name="connsiteY2" fmla="*/ 0 h 734708"/>
              <a:gd name="connsiteX3" fmla="*/ 2106930 w 2106930"/>
              <a:gd name="connsiteY3" fmla="*/ 122454 h 734708"/>
              <a:gd name="connsiteX4" fmla="*/ 2106930 w 2106930"/>
              <a:gd name="connsiteY4" fmla="*/ 612254 h 734708"/>
              <a:gd name="connsiteX5" fmla="*/ 1984476 w 2106930"/>
              <a:gd name="connsiteY5" fmla="*/ 734708 h 734708"/>
              <a:gd name="connsiteX6" fmla="*/ 122454 w 2106930"/>
              <a:gd name="connsiteY6" fmla="*/ 734708 h 734708"/>
              <a:gd name="connsiteX7" fmla="*/ 0 w 2106930"/>
              <a:gd name="connsiteY7" fmla="*/ 612254 h 734708"/>
              <a:gd name="connsiteX8" fmla="*/ 0 w 2106930"/>
              <a:gd name="connsiteY8" fmla="*/ 122454 h 73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930" h="734708">
                <a:moveTo>
                  <a:pt x="0" y="122454"/>
                </a:moveTo>
                <a:cubicBezTo>
                  <a:pt x="0" y="54825"/>
                  <a:pt x="54825" y="0"/>
                  <a:pt x="122454" y="0"/>
                </a:cubicBezTo>
                <a:lnTo>
                  <a:pt x="1984476" y="0"/>
                </a:lnTo>
                <a:cubicBezTo>
                  <a:pt x="2052105" y="0"/>
                  <a:pt x="2106930" y="54825"/>
                  <a:pt x="2106930" y="122454"/>
                </a:cubicBezTo>
                <a:lnTo>
                  <a:pt x="2106930" y="612254"/>
                </a:lnTo>
                <a:cubicBezTo>
                  <a:pt x="2106930" y="679883"/>
                  <a:pt x="2052105" y="734708"/>
                  <a:pt x="1984476" y="734708"/>
                </a:cubicBezTo>
                <a:lnTo>
                  <a:pt x="122454" y="734708"/>
                </a:lnTo>
                <a:cubicBezTo>
                  <a:pt x="54825" y="734708"/>
                  <a:pt x="0" y="679883"/>
                  <a:pt x="0" y="612254"/>
                </a:cubicBezTo>
                <a:lnTo>
                  <a:pt x="0" y="122454"/>
                </a:lnTo>
                <a:close/>
              </a:path>
            </a:pathLst>
          </a:custGeom>
          <a:solidFill>
            <a:srgbClr val="578AC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155" tIns="35865" rIns="197155" bIns="35865" spcCol="1270" anchor="ctr"/>
          <a:lstStyle/>
          <a:p>
            <a:pPr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2400" dirty="0" smtClean="0"/>
              <a:t>Motivation gap 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816436" y="994471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AU" sz="1800" b="0" dirty="0">
                <a:solidFill>
                  <a:schemeClr val="tx1"/>
                </a:solidFill>
              </a:rPr>
              <a:t>Don’t really want to do it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16436" y="2170982"/>
            <a:ext cx="5472917" cy="4713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sz="1800" b="0" dirty="0" smtClean="0">
                <a:solidFill>
                  <a:schemeClr val="tx1"/>
                </a:solidFill>
              </a:rPr>
              <a:t>Identify cause and respond to it </a:t>
            </a:r>
            <a:endParaRPr lang="en-AU" sz="18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11560" y="1794572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defRPr/>
            </a:pPr>
            <a:r>
              <a:rPr lang="en-AU" sz="2400" dirty="0" smtClean="0">
                <a:solidFill>
                  <a:srgbClr val="578ACA"/>
                </a:solidFill>
              </a:rPr>
              <a:t>Solution</a:t>
            </a:r>
            <a:endParaRPr lang="en-AU" sz="1800" b="0" dirty="0">
              <a:solidFill>
                <a:srgbClr val="578ACA"/>
              </a:solidFill>
            </a:endParaRPr>
          </a:p>
        </p:txBody>
      </p:sp>
      <p:pic>
        <p:nvPicPr>
          <p:cNvPr id="11" name="Picture 5" descr="D:\Resources\Cartoons and Jokes\Learning and change\Motivation -herman20524010807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0" y="3212976"/>
            <a:ext cx="3019379" cy="341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4698787" y="1794572"/>
            <a:ext cx="3590883" cy="16979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sz="2800" b="0" dirty="0">
                <a:solidFill>
                  <a:srgbClr val="FF0000"/>
                </a:solidFill>
              </a:rPr>
              <a:t>This may or may not be a training </a:t>
            </a:r>
            <a:r>
              <a:rPr lang="en-AU" sz="2800" b="0" dirty="0" smtClean="0">
                <a:solidFill>
                  <a:srgbClr val="FF0000"/>
                </a:solidFill>
              </a:rPr>
              <a:t>issue!</a:t>
            </a:r>
            <a:endParaRPr lang="en-AU" sz="2800" b="0" dirty="0">
              <a:solidFill>
                <a:srgbClr val="FF0000"/>
              </a:solidFill>
            </a:endParaRP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58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40"/>
    </mc:Choice>
    <mc:Fallback>
      <p:transition spd="slow" advTm="40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23528" y="660300"/>
            <a:ext cx="5976938" cy="752475"/>
          </a:xfrm>
          <a:custGeom>
            <a:avLst/>
            <a:gdLst>
              <a:gd name="connsiteX0" fmla="*/ 0 w 6096000"/>
              <a:gd name="connsiteY0" fmla="*/ 0 h 961129"/>
              <a:gd name="connsiteX1" fmla="*/ 6096000 w 6096000"/>
              <a:gd name="connsiteY1" fmla="*/ 0 h 961129"/>
              <a:gd name="connsiteX2" fmla="*/ 6096000 w 6096000"/>
              <a:gd name="connsiteY2" fmla="*/ 961129 h 961129"/>
              <a:gd name="connsiteX3" fmla="*/ 0 w 6096000"/>
              <a:gd name="connsiteY3" fmla="*/ 961129 h 961129"/>
              <a:gd name="connsiteX4" fmla="*/ 0 w 6096000"/>
              <a:gd name="connsiteY4" fmla="*/ 0 h 96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961129">
                <a:moveTo>
                  <a:pt x="0" y="0"/>
                </a:moveTo>
                <a:lnTo>
                  <a:pt x="6096000" y="0"/>
                </a:lnTo>
                <a:lnTo>
                  <a:pt x="6096000" y="961129"/>
                </a:lnTo>
                <a:lnTo>
                  <a:pt x="0" y="96112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578ACA"/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3117" tIns="1353820" rIns="473117" bIns="462280" spcCol="1270"/>
          <a:lstStyle/>
          <a:p>
            <a:pPr eaLnBrk="1" hangingPunct="1">
              <a:defRPr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0207" y="562670"/>
            <a:ext cx="3044644" cy="394799"/>
          </a:xfrm>
          <a:custGeom>
            <a:avLst/>
            <a:gdLst>
              <a:gd name="connsiteX0" fmla="*/ 0 w 2106930"/>
              <a:gd name="connsiteY0" fmla="*/ 122454 h 734708"/>
              <a:gd name="connsiteX1" fmla="*/ 122454 w 2106930"/>
              <a:gd name="connsiteY1" fmla="*/ 0 h 734708"/>
              <a:gd name="connsiteX2" fmla="*/ 1984476 w 2106930"/>
              <a:gd name="connsiteY2" fmla="*/ 0 h 734708"/>
              <a:gd name="connsiteX3" fmla="*/ 2106930 w 2106930"/>
              <a:gd name="connsiteY3" fmla="*/ 122454 h 734708"/>
              <a:gd name="connsiteX4" fmla="*/ 2106930 w 2106930"/>
              <a:gd name="connsiteY4" fmla="*/ 612254 h 734708"/>
              <a:gd name="connsiteX5" fmla="*/ 1984476 w 2106930"/>
              <a:gd name="connsiteY5" fmla="*/ 734708 h 734708"/>
              <a:gd name="connsiteX6" fmla="*/ 122454 w 2106930"/>
              <a:gd name="connsiteY6" fmla="*/ 734708 h 734708"/>
              <a:gd name="connsiteX7" fmla="*/ 0 w 2106930"/>
              <a:gd name="connsiteY7" fmla="*/ 612254 h 734708"/>
              <a:gd name="connsiteX8" fmla="*/ 0 w 2106930"/>
              <a:gd name="connsiteY8" fmla="*/ 122454 h 73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930" h="734708">
                <a:moveTo>
                  <a:pt x="0" y="122454"/>
                </a:moveTo>
                <a:cubicBezTo>
                  <a:pt x="0" y="54825"/>
                  <a:pt x="54825" y="0"/>
                  <a:pt x="122454" y="0"/>
                </a:cubicBezTo>
                <a:lnTo>
                  <a:pt x="1984476" y="0"/>
                </a:lnTo>
                <a:cubicBezTo>
                  <a:pt x="2052105" y="0"/>
                  <a:pt x="2106930" y="54825"/>
                  <a:pt x="2106930" y="122454"/>
                </a:cubicBezTo>
                <a:lnTo>
                  <a:pt x="2106930" y="612254"/>
                </a:lnTo>
                <a:cubicBezTo>
                  <a:pt x="2106930" y="679883"/>
                  <a:pt x="2052105" y="734708"/>
                  <a:pt x="1984476" y="734708"/>
                </a:cubicBezTo>
                <a:lnTo>
                  <a:pt x="122454" y="734708"/>
                </a:lnTo>
                <a:cubicBezTo>
                  <a:pt x="54825" y="734708"/>
                  <a:pt x="0" y="679883"/>
                  <a:pt x="0" y="612254"/>
                </a:cubicBezTo>
                <a:lnTo>
                  <a:pt x="0" y="122454"/>
                </a:lnTo>
                <a:close/>
              </a:path>
            </a:pathLst>
          </a:custGeom>
          <a:solidFill>
            <a:srgbClr val="578AC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155" tIns="35865" rIns="197155" bIns="35865" spcCol="1270" anchor="ctr"/>
          <a:lstStyle/>
          <a:p>
            <a:pPr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2400" dirty="0" smtClean="0"/>
              <a:t>Systems gap 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816436" y="994471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AU" sz="1800" b="0" dirty="0">
                <a:solidFill>
                  <a:schemeClr val="tx1"/>
                </a:solidFill>
              </a:rPr>
              <a:t>Inadequate hardware, software, procedures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16436" y="2170982"/>
            <a:ext cx="5472917" cy="6819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sz="1800" b="0" dirty="0" smtClean="0">
                <a:solidFill>
                  <a:schemeClr val="tx1"/>
                </a:solidFill>
              </a:rPr>
              <a:t>Procure hardware</a:t>
            </a:r>
          </a:p>
          <a:p>
            <a:pPr algn="l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sz="1800" b="0" dirty="0" smtClean="0">
                <a:solidFill>
                  <a:schemeClr val="tx1"/>
                </a:solidFill>
              </a:rPr>
              <a:t>Redesign procedures or provide performance support</a:t>
            </a:r>
          </a:p>
          <a:p>
            <a:pPr algn="l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sz="1800" b="0" dirty="0" smtClean="0">
                <a:solidFill>
                  <a:schemeClr val="tx1"/>
                </a:solidFill>
              </a:rPr>
              <a:t>Redesign software or user interface</a:t>
            </a:r>
            <a:endParaRPr lang="en-AU" sz="18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11560" y="1794572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defRPr/>
            </a:pPr>
            <a:r>
              <a:rPr lang="en-AU" sz="2400" dirty="0" smtClean="0">
                <a:solidFill>
                  <a:srgbClr val="578ACA"/>
                </a:solidFill>
              </a:rPr>
              <a:t>Solution</a:t>
            </a:r>
            <a:endParaRPr lang="en-AU" sz="1800" b="0" dirty="0">
              <a:solidFill>
                <a:srgbClr val="578ACA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16436" y="3836665"/>
            <a:ext cx="5472917" cy="4564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sz="2800" b="0" dirty="0" smtClean="0">
                <a:solidFill>
                  <a:srgbClr val="FF0000"/>
                </a:solidFill>
              </a:rPr>
              <a:t>These are not training solutions!</a:t>
            </a:r>
            <a:endParaRPr lang="en-AU" sz="2800" b="0" dirty="0">
              <a:solidFill>
                <a:srgbClr val="FF0000"/>
              </a:solidFill>
            </a:endParaRPr>
          </a:p>
        </p:txBody>
      </p:sp>
      <p:pic>
        <p:nvPicPr>
          <p:cNvPr id="11" name="spiral_u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3783095"/>
            <a:ext cx="2800350" cy="262532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313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60"/>
    </mc:Choice>
    <mc:Fallback>
      <p:transition spd="slow" advTm="50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23528" y="660300"/>
            <a:ext cx="5976938" cy="843067"/>
          </a:xfrm>
          <a:custGeom>
            <a:avLst/>
            <a:gdLst>
              <a:gd name="connsiteX0" fmla="*/ 0 w 6096000"/>
              <a:gd name="connsiteY0" fmla="*/ 0 h 961129"/>
              <a:gd name="connsiteX1" fmla="*/ 6096000 w 6096000"/>
              <a:gd name="connsiteY1" fmla="*/ 0 h 961129"/>
              <a:gd name="connsiteX2" fmla="*/ 6096000 w 6096000"/>
              <a:gd name="connsiteY2" fmla="*/ 961129 h 961129"/>
              <a:gd name="connsiteX3" fmla="*/ 0 w 6096000"/>
              <a:gd name="connsiteY3" fmla="*/ 961129 h 961129"/>
              <a:gd name="connsiteX4" fmla="*/ 0 w 6096000"/>
              <a:gd name="connsiteY4" fmla="*/ 0 h 96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961129">
                <a:moveTo>
                  <a:pt x="0" y="0"/>
                </a:moveTo>
                <a:lnTo>
                  <a:pt x="6096000" y="0"/>
                </a:lnTo>
                <a:lnTo>
                  <a:pt x="6096000" y="961129"/>
                </a:lnTo>
                <a:lnTo>
                  <a:pt x="0" y="96112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578ACA"/>
            </a:solidFill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3117" tIns="1353820" rIns="473117" bIns="462280" spcCol="1270"/>
          <a:lstStyle/>
          <a:p>
            <a:pPr eaLnBrk="1" hangingPunct="1">
              <a:defRPr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0207" y="562670"/>
            <a:ext cx="3044644" cy="394799"/>
          </a:xfrm>
          <a:custGeom>
            <a:avLst/>
            <a:gdLst>
              <a:gd name="connsiteX0" fmla="*/ 0 w 2106930"/>
              <a:gd name="connsiteY0" fmla="*/ 122454 h 734708"/>
              <a:gd name="connsiteX1" fmla="*/ 122454 w 2106930"/>
              <a:gd name="connsiteY1" fmla="*/ 0 h 734708"/>
              <a:gd name="connsiteX2" fmla="*/ 1984476 w 2106930"/>
              <a:gd name="connsiteY2" fmla="*/ 0 h 734708"/>
              <a:gd name="connsiteX3" fmla="*/ 2106930 w 2106930"/>
              <a:gd name="connsiteY3" fmla="*/ 122454 h 734708"/>
              <a:gd name="connsiteX4" fmla="*/ 2106930 w 2106930"/>
              <a:gd name="connsiteY4" fmla="*/ 612254 h 734708"/>
              <a:gd name="connsiteX5" fmla="*/ 1984476 w 2106930"/>
              <a:gd name="connsiteY5" fmla="*/ 734708 h 734708"/>
              <a:gd name="connsiteX6" fmla="*/ 122454 w 2106930"/>
              <a:gd name="connsiteY6" fmla="*/ 734708 h 734708"/>
              <a:gd name="connsiteX7" fmla="*/ 0 w 2106930"/>
              <a:gd name="connsiteY7" fmla="*/ 612254 h 734708"/>
              <a:gd name="connsiteX8" fmla="*/ 0 w 2106930"/>
              <a:gd name="connsiteY8" fmla="*/ 122454 h 73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930" h="734708">
                <a:moveTo>
                  <a:pt x="0" y="122454"/>
                </a:moveTo>
                <a:cubicBezTo>
                  <a:pt x="0" y="54825"/>
                  <a:pt x="54825" y="0"/>
                  <a:pt x="122454" y="0"/>
                </a:cubicBezTo>
                <a:lnTo>
                  <a:pt x="1984476" y="0"/>
                </a:lnTo>
                <a:cubicBezTo>
                  <a:pt x="2052105" y="0"/>
                  <a:pt x="2106930" y="54825"/>
                  <a:pt x="2106930" y="122454"/>
                </a:cubicBezTo>
                <a:lnTo>
                  <a:pt x="2106930" y="612254"/>
                </a:lnTo>
                <a:cubicBezTo>
                  <a:pt x="2106930" y="679883"/>
                  <a:pt x="2052105" y="734708"/>
                  <a:pt x="1984476" y="734708"/>
                </a:cubicBezTo>
                <a:lnTo>
                  <a:pt x="122454" y="734708"/>
                </a:lnTo>
                <a:cubicBezTo>
                  <a:pt x="54825" y="734708"/>
                  <a:pt x="0" y="679883"/>
                  <a:pt x="0" y="612254"/>
                </a:cubicBezTo>
                <a:lnTo>
                  <a:pt x="0" y="122454"/>
                </a:lnTo>
                <a:close/>
              </a:path>
            </a:pathLst>
          </a:custGeom>
          <a:solidFill>
            <a:srgbClr val="578AC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7155" tIns="35865" rIns="197155" bIns="35865" spcCol="1270" anchor="ctr"/>
          <a:lstStyle/>
          <a:p>
            <a:pPr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2400" dirty="0" smtClean="0"/>
              <a:t>Management gap 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816436" y="1018854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AU" sz="1800" b="0" dirty="0">
                <a:solidFill>
                  <a:schemeClr val="tx1"/>
                </a:solidFill>
              </a:rPr>
              <a:t>Inadequate leadership, organisation, management, resources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16436" y="2170982"/>
            <a:ext cx="5472917" cy="6819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sz="1800" b="0" dirty="0" smtClean="0">
                <a:solidFill>
                  <a:schemeClr val="tx1"/>
                </a:solidFill>
              </a:rPr>
              <a:t>This is beyond your control</a:t>
            </a:r>
            <a:endParaRPr lang="en-AU" sz="18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11560" y="1794572"/>
            <a:ext cx="5472917" cy="4659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defRPr/>
            </a:pPr>
            <a:r>
              <a:rPr lang="en-AU" sz="2400" dirty="0" smtClean="0">
                <a:solidFill>
                  <a:srgbClr val="578ACA"/>
                </a:solidFill>
              </a:rPr>
              <a:t>Solution</a:t>
            </a:r>
            <a:endParaRPr lang="en-AU" sz="1800" b="0" dirty="0">
              <a:solidFill>
                <a:srgbClr val="578AC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855105" y="2967365"/>
            <a:ext cx="5472917" cy="4564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/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sz="2800" b="0" dirty="0" smtClean="0">
                <a:solidFill>
                  <a:srgbClr val="FF0000"/>
                </a:solidFill>
              </a:rPr>
              <a:t>These are not training solutions!</a:t>
            </a:r>
            <a:endParaRPr lang="en-AU" sz="2800" b="0" dirty="0">
              <a:solidFill>
                <a:srgbClr val="FF0000"/>
              </a:solidFill>
            </a:endParaRPr>
          </a:p>
        </p:txBody>
      </p:sp>
      <p:pic>
        <p:nvPicPr>
          <p:cNvPr id="52226" name="Picture 2" descr="http://farm3.static.flickr.com/2436/5818099394_e53fa3eb39_o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87945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14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78"/>
    </mc:Choice>
    <mc:Fallback>
      <p:transition spd="slow" advTm="25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bac65eb11080c0ce69c1c3fdbacb3afce97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24.1|16.3|10.3|14.4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13.7|19.3|9|1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35743</TotalTime>
  <Words>482</Words>
  <Application>Microsoft Office PowerPoint</Application>
  <PresentationFormat>On-screen Show (4:3)</PresentationFormat>
  <Paragraphs>110</Paragraphs>
  <Slides>11</Slides>
  <Notes>5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Biondi</vt:lpstr>
      <vt:lpstr>Calibri</vt:lpstr>
      <vt:lpstr>Office Theme</vt:lpstr>
      <vt:lpstr>Performance Gaps Is Training the Answer?</vt:lpstr>
      <vt:lpstr>PowerPoint Presentation</vt:lpstr>
      <vt:lpstr>A performance gap is not always a training 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performance gap is not always a training issue</vt:lpstr>
      <vt:lpstr>When a performance gap is a training issue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Bell</dc:creator>
  <cp:lastModifiedBy>Ian Bell</cp:lastModifiedBy>
  <cp:revision>987</cp:revision>
  <cp:lastPrinted>2012-11-03T10:58:47Z</cp:lastPrinted>
  <dcterms:created xsi:type="dcterms:W3CDTF">2011-12-20T07:33:56Z</dcterms:created>
  <dcterms:modified xsi:type="dcterms:W3CDTF">2012-11-03T11:44:21Z</dcterms:modified>
</cp:coreProperties>
</file>