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1" r:id="rId2"/>
    <p:sldId id="277" r:id="rId3"/>
    <p:sldId id="287" r:id="rId4"/>
    <p:sldId id="278" r:id="rId5"/>
    <p:sldId id="281" r:id="rId6"/>
    <p:sldId id="288" r:id="rId7"/>
    <p:sldId id="284" r:id="rId8"/>
    <p:sldId id="285" r:id="rId9"/>
    <p:sldId id="286" r:id="rId10"/>
  </p:sldIdLst>
  <p:sldSz cx="9144000" cy="6858000" type="screen4x3"/>
  <p:notesSz cx="6834188" cy="9979025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22E"/>
    <a:srgbClr val="E6A400"/>
    <a:srgbClr val="FFDAB7"/>
    <a:srgbClr val="D89048"/>
    <a:srgbClr val="915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5" autoAdjust="0"/>
    <p:restoredTop sz="85426" autoAdjust="0"/>
  </p:normalViewPr>
  <p:slideViewPr>
    <p:cSldViewPr>
      <p:cViewPr varScale="1">
        <p:scale>
          <a:sx n="114" d="100"/>
          <a:sy n="114" d="100"/>
        </p:scale>
        <p:origin x="10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125" y="0"/>
            <a:ext cx="2961481" cy="500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E1793-B22C-4499-ACCC-243D58C69726}" type="datetimeFigureOut">
              <a:rPr lang="en-AU" smtClean="0"/>
              <a:t>7/11/2012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61481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1" cy="500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401E5-999E-457F-A3EC-6DB5DE4D868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8140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9211FC8-4801-4C47-BF43-B1FD6430F045}" type="datetimeFigureOut">
              <a:rPr lang="en-AU"/>
              <a:pPr>
                <a:defRPr/>
              </a:pPr>
              <a:t>7/11/2012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8B05118-6E6E-448C-BE81-12F228FF9E2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5991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pecial:BookSources/978096179681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AU" sz="1200" dirty="0" smtClean="0"/>
              <a:t>Re my trainees actually required to do this on the job? </a:t>
            </a:r>
            <a:r>
              <a:rPr lang="en-AU" sz="1050" dirty="0" smtClean="0"/>
              <a:t>(</a:t>
            </a:r>
            <a:r>
              <a:rPr lang="en-AU" sz="1050" dirty="0" err="1" smtClean="0"/>
              <a:t>cf</a:t>
            </a:r>
            <a:r>
              <a:rPr lang="en-AU" sz="1050" dirty="0" smtClean="0"/>
              <a:t>, describe, list, …)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AU" sz="100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05118-6E6E-448C-BE81-12F228FF9E26}" type="slidenum">
              <a:rPr lang="en-AU" smtClean="0"/>
              <a:pPr>
                <a:defRPr/>
              </a:pPr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321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Gery</a:t>
            </a:r>
            <a:r>
              <a:rPr lang="en-AU" dirty="0" smtClean="0"/>
              <a:t>, Gloria (1991) </a:t>
            </a:r>
            <a:r>
              <a:rPr lang="en-AU" i="1" dirty="0" smtClean="0"/>
              <a:t>Electronic performance support systems: How and why to remake the workplace through the application of technology.</a:t>
            </a:r>
            <a:r>
              <a:rPr lang="en-AU" dirty="0" smtClean="0"/>
              <a:t> Boston: Weingarten Publications, Inc.</a:t>
            </a:r>
            <a:r>
              <a:rPr lang="en-AU" baseline="0" dirty="0" smtClean="0"/>
              <a:t> </a:t>
            </a:r>
            <a:r>
              <a:rPr lang="en-AU" dirty="0" smtClean="0">
                <a:hlinkClick r:id="rId3"/>
              </a:rPr>
              <a:t>ISBN 978-0-9617968-1-5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05118-6E6E-448C-BE81-12F228FF9E26}" type="slidenum">
              <a:rPr lang="en-AU" smtClean="0"/>
              <a:pPr>
                <a:defRPr/>
              </a:pPr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868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B05118-6E6E-448C-BE81-12F228FF9E26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330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953FA-969D-4689-A2E9-FF6CAFB4298C}" type="datetimeFigureOut">
              <a:rPr lang="en-AU"/>
              <a:pPr>
                <a:defRPr/>
              </a:pPr>
              <a:t>7/11/2012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CC4A5-1AB9-4578-B26F-B1AD612FF40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697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AFA51-B043-43B1-93B4-6CC8336F44CB}" type="datetimeFigureOut">
              <a:rPr lang="en-AU"/>
              <a:pPr>
                <a:defRPr/>
              </a:pPr>
              <a:t>7/11/2012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E6E06-C314-450E-B6F5-3C2389DBCA8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864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95305-A2C6-45A7-8EB8-8671EC1677F3}" type="datetimeFigureOut">
              <a:rPr lang="en-AU"/>
              <a:pPr>
                <a:defRPr/>
              </a:pPr>
              <a:t>7/11/2012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F0B83-AC49-4FC8-92FB-0676A54B19B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510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8A90A-4A7E-42F0-B1BB-8C5F46B42467}" type="datetimeFigureOut">
              <a:rPr lang="en-AU"/>
              <a:pPr>
                <a:defRPr/>
              </a:pPr>
              <a:t>7/11/2012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593B2-3BBA-46B7-AAEF-BC16A1632A6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7579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04E6D-12E3-4EE3-BF07-416803782509}" type="datetimeFigureOut">
              <a:rPr lang="en-AU"/>
              <a:pPr>
                <a:defRPr/>
              </a:pPr>
              <a:t>7/11/2012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B886F-CE7D-416F-82DA-60A242BE56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252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C36F4-FD56-4C37-AD02-9AD7FAA74378}" type="datetimeFigureOut">
              <a:rPr lang="en-AU"/>
              <a:pPr>
                <a:defRPr/>
              </a:pPr>
              <a:t>7/11/2012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94BD-A9CF-4FC1-BF42-B404EF5E6D2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8863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F0800-D192-4384-9EE8-B070DDB76672}" type="datetimeFigureOut">
              <a:rPr lang="en-AU"/>
              <a:pPr>
                <a:defRPr/>
              </a:pPr>
              <a:t>7/11/2012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9DE2-BBB8-4A42-A559-D4E18BAC89E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956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2DF0-E199-458A-B2A3-DF82F3BC9880}" type="datetimeFigureOut">
              <a:rPr lang="en-AU"/>
              <a:pPr>
                <a:defRPr/>
              </a:pPr>
              <a:t>7/11/2012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DFE7E-3D2D-48F2-BAC5-430C65A246F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788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7956B-D588-426E-B27F-6780726E140A}" type="datetimeFigureOut">
              <a:rPr lang="en-AU"/>
              <a:pPr>
                <a:defRPr/>
              </a:pPr>
              <a:t>7/11/2012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285B-AEDA-4729-9376-1FB9965603A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12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69FD0-E650-469E-84AE-DA4F5187D3FE}" type="datetimeFigureOut">
              <a:rPr lang="en-AU"/>
              <a:pPr>
                <a:defRPr/>
              </a:pPr>
              <a:t>7/11/2012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1F5D7-F871-4803-9DB1-FC1FBF2BAA0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758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F4C55-3ED5-410C-B70C-6146251513B1}" type="datetimeFigureOut">
              <a:rPr lang="en-AU"/>
              <a:pPr>
                <a:defRPr/>
              </a:pPr>
              <a:t>7/11/2012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604CF-30B4-4EB6-82D1-3597A056C12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34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615388-3B3B-4132-BBF2-1899925CE69E}" type="datetimeFigureOut">
              <a:rPr lang="en-AU"/>
              <a:pPr>
                <a:defRPr/>
              </a:pPr>
              <a:t>7/11/2012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2F5580-D3F7-4FF5-8218-29AAC13D46F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hyperlink" Target="mailto:iandbell@fastmail.f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1.xml"/><Relationship Id="rId7" Type="http://schemas.openxmlformats.org/officeDocument/2006/relationships/slide" Target="slide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1.png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.png"/><Relationship Id="rId3" Type="http://schemas.openxmlformats.org/officeDocument/2006/relationships/audio" Target="../media/media4.m4a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2.gif"/><Relationship Id="rId11" Type="http://schemas.openxmlformats.org/officeDocument/2006/relationships/slide" Target="slide8.xml"/><Relationship Id="rId5" Type="http://schemas.openxmlformats.org/officeDocument/2006/relationships/notesSlide" Target="../notesSlides/notesSlide1.xml"/><Relationship Id="rId10" Type="http://schemas.openxmlformats.org/officeDocument/2006/relationships/slide" Target="slide7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.png"/><Relationship Id="rId3" Type="http://schemas.openxmlformats.org/officeDocument/2006/relationships/audio" Target="../media/media5.m4a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11" Type="http://schemas.openxmlformats.org/officeDocument/2006/relationships/slide" Target="slide8.xml"/><Relationship Id="rId5" Type="http://schemas.openxmlformats.org/officeDocument/2006/relationships/image" Target="../media/image3.jpeg"/><Relationship Id="rId10" Type="http://schemas.openxmlformats.org/officeDocument/2006/relationships/slide" Target="slide7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Layout" Target="../slideLayouts/slideLayout1.xml"/><Relationship Id="rId7" Type="http://schemas.openxmlformats.org/officeDocument/2006/relationships/slide" Target="slide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1.png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1.xml"/><Relationship Id="rId7" Type="http://schemas.openxmlformats.org/officeDocument/2006/relationships/slide" Target="slide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slide" Target="slide5.xml"/><Relationship Id="rId11" Type="http://schemas.openxmlformats.org/officeDocument/2006/relationships/image" Target="../media/image1.png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image" Target="../media/image5.jpeg"/><Relationship Id="rId9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.png"/><Relationship Id="rId3" Type="http://schemas.openxmlformats.org/officeDocument/2006/relationships/audio" Target="../media/media8.m4a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microsoft.com/office/2007/relationships/media" Target="../media/media8.m4a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11" Type="http://schemas.openxmlformats.org/officeDocument/2006/relationships/slide" Target="slide8.xml"/><Relationship Id="rId5" Type="http://schemas.openxmlformats.org/officeDocument/2006/relationships/notesSlide" Target="../notesSlides/notesSlide2.xml"/><Relationship Id="rId10" Type="http://schemas.openxmlformats.org/officeDocument/2006/relationships/slide" Target="slide7.xml"/><Relationship Id="rId4" Type="http://schemas.openxmlformats.org/officeDocument/2006/relationships/slideLayout" Target="../slideLayouts/slideLayout1.xml"/><Relationship Id="rId9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Layout" Target="../slideLayouts/slideLayout1.xml"/><Relationship Id="rId7" Type="http://schemas.openxmlformats.org/officeDocument/2006/relationships/slide" Target="slide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slide" Target="slide5.xml"/><Relationship Id="rId11" Type="http://schemas.openxmlformats.org/officeDocument/2006/relationships/image" Target="../media/image1.png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notesSlide" Target="../notesSlides/notesSlide3.xml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350" y="1585913"/>
            <a:ext cx="6624638" cy="2419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AU" sz="4800" b="1" dirty="0">
                <a:solidFill>
                  <a:schemeClr val="accent6">
                    <a:lumMod val="75000"/>
                  </a:schemeClr>
                </a:solidFill>
                <a:latin typeface="Tempus Sans ITC" panose="04020404030D07020202" pitchFamily="82" charset="0"/>
              </a:rPr>
              <a:t>Are my </a:t>
            </a:r>
          </a:p>
          <a:p>
            <a:pPr>
              <a:lnSpc>
                <a:spcPct val="90000"/>
              </a:lnSpc>
              <a:defRPr/>
            </a:pPr>
            <a:r>
              <a:rPr lang="en-AU" sz="7200" b="1" dirty="0">
                <a:solidFill>
                  <a:schemeClr val="accent6">
                    <a:lumMod val="75000"/>
                  </a:schemeClr>
                </a:solidFill>
                <a:latin typeface="Tempus Sans ITC" panose="04020404030D07020202" pitchFamily="82" charset="0"/>
              </a:rPr>
              <a:t>competencies </a:t>
            </a:r>
            <a:endParaRPr lang="en-AU" sz="6000" b="1" dirty="0">
              <a:solidFill>
                <a:schemeClr val="accent6">
                  <a:lumMod val="75000"/>
                </a:schemeClr>
              </a:solidFill>
              <a:latin typeface="Tempus Sans ITC" panose="04020404030D07020202" pitchFamily="82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AU" sz="4800" b="1" dirty="0">
                <a:solidFill>
                  <a:schemeClr val="accent6">
                    <a:lumMod val="75000"/>
                  </a:schemeClr>
                </a:solidFill>
                <a:latin typeface="Tempus Sans ITC" panose="04020404030D07020202" pitchFamily="82" charset="0"/>
              </a:rPr>
              <a:t>               competent </a:t>
            </a:r>
            <a:endParaRPr lang="en-AU" sz="6000" b="1" dirty="0">
              <a:solidFill>
                <a:schemeClr val="accent6">
                  <a:lumMod val="75000"/>
                </a:schemeClr>
              </a:solidFill>
              <a:latin typeface="Tempus Sans ITC" panose="04020404030D070202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620688"/>
            <a:ext cx="2160240" cy="44332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AU" sz="34400" b="1" spc="50" dirty="0">
                <a:ln w="0"/>
                <a:solidFill>
                  <a:srgbClr val="D89048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?</a:t>
            </a: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7092950" y="6165850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sz="2400"/>
              <a:t>Ian Bell</a:t>
            </a:r>
          </a:p>
          <a:p>
            <a:r>
              <a:rPr lang="en-AU" sz="1600">
                <a:hlinkClick r:id="rId4"/>
              </a:rPr>
              <a:t>iandbell@fastmail.fm</a:t>
            </a:r>
            <a:r>
              <a:rPr lang="en-AU" sz="1600"/>
              <a:t> </a:t>
            </a:r>
            <a:endParaRPr lang="en-AU"/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-36513" y="6597650"/>
            <a:ext cx="180022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AU" sz="1200" dirty="0" smtClean="0"/>
              <a:t>5 </a:t>
            </a:r>
            <a:r>
              <a:rPr lang="en-AU" sz="1200" dirty="0"/>
              <a:t>November 2012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18984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24"/>
    </mc:Choice>
    <mc:Fallback xmlns="">
      <p:transition spd="slow" advTm="30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251148" y="260648"/>
            <a:ext cx="7931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b="1" dirty="0" smtClean="0">
                <a:solidFill>
                  <a:srgbClr val="C00000"/>
                </a:solidFill>
              </a:rPr>
              <a:t>Competencies Checklist</a:t>
            </a:r>
            <a:endParaRPr lang="en-AU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506257"/>
              </p:ext>
            </p:extLst>
          </p:nvPr>
        </p:nvGraphicFramePr>
        <p:xfrm>
          <a:off x="323526" y="1124744"/>
          <a:ext cx="8568955" cy="5170265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4877685"/>
                <a:gridCol w="614053"/>
                <a:gridCol w="614053"/>
                <a:gridCol w="610580"/>
                <a:gridCol w="617528"/>
                <a:gridCol w="617528"/>
                <a:gridCol w="617528"/>
              </a:tblGrid>
              <a:tr h="151217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Competency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>
                    <a:lnR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Authentic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vert="vert" anchor="ctr">
                    <a:lnL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High level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vert="vert" anchor="ctr">
                    <a:lnL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</a:rPr>
                        <a:t>Clear, concise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vert="vert" anchor="ctr">
                    <a:lnL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2000" dirty="0">
                          <a:effectLst/>
                        </a:rPr>
                        <a:t>Assessable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vert="vert" anchor="ctr">
                    <a:lnL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2000" dirty="0">
                          <a:effectLst/>
                        </a:rPr>
                        <a:t>Proficiency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vert="vert" anchor="ctr">
                    <a:lnL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2000" dirty="0">
                          <a:effectLst/>
                        </a:rPr>
                        <a:t>Overall</a:t>
                      </a:r>
                      <a:endParaRPr lang="en-A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vert="vert" anchor="ctr">
                    <a:lnL w="28575" cap="flat" cmpd="sng" algn="ctr">
                      <a:solidFill>
                        <a:srgbClr val="D890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0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</a:tr>
              <a:tr h="40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</a:tr>
              <a:tr h="40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</a:tr>
              <a:tr h="40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</a:tr>
              <a:tr h="40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</a:tr>
              <a:tr h="40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</a:tr>
              <a:tr h="40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</a:tr>
              <a:tr h="40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</a:tr>
              <a:tr h="40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>
                          <a:effectLst/>
                        </a:rPr>
                        <a:t> 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</a:tr>
            </a:tbl>
          </a:graphicData>
        </a:graphic>
      </p:graphicFrame>
      <p:pic>
        <p:nvPicPr>
          <p:cNvPr id="29" name="Audio 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0992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9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81"/>
    </mc:Choice>
    <mc:Fallback xmlns="">
      <p:transition spd="slow" advTm="22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44612" y="1268388"/>
            <a:ext cx="159514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1. Authentic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51148" y="260648"/>
            <a:ext cx="7931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b="1" dirty="0">
                <a:solidFill>
                  <a:srgbClr val="C00000"/>
                </a:solidFill>
              </a:rPr>
              <a:t>Attributes of a good competency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87" y="1187426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087" y="1809223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087" y="2339157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087" y="2961350"/>
            <a:ext cx="5048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7087" y="3475620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44612" y="1867392"/>
            <a:ext cx="1595140" cy="4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2. High</a:t>
            </a:r>
            <a:r>
              <a:rPr lang="en-AU" sz="1800" b="1" dirty="0" smtClean="0">
                <a:solidFill>
                  <a:prstClr val="black"/>
                </a:solidFill>
              </a:rPr>
              <a:t> </a:t>
            </a: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level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55576" y="2420516"/>
            <a:ext cx="1595140" cy="57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l" eaLnBrk="1" fontAlgn="auto" hangingPunct="1">
              <a:lnSpc>
                <a:spcPct val="80000"/>
              </a:lnSpc>
              <a:spcBef>
                <a:spcPts val="1800"/>
              </a:spcBef>
              <a:buFont typeface="Arial" charset="0"/>
              <a:buNone/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3. Clear and   concise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744612" y="3052823"/>
            <a:ext cx="1595140" cy="4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Assessable</a:t>
            </a:r>
            <a:endParaRPr lang="en-A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744612" y="3564416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Proficiency</a:t>
            </a:r>
            <a:endParaRPr lang="en-A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1037606"/>
            <a:ext cx="2376264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100" dirty="0" smtClean="0">
                <a:latin typeface="Calibri Light" panose="020F0302020204030204" pitchFamily="34" charset="0"/>
              </a:rPr>
              <a:t>Select a topic or use &lt; &gt; or mouse click</a:t>
            </a:r>
            <a:endParaRPr lang="en-AU" sz="1100" dirty="0">
              <a:latin typeface="Calibri Light" panose="020F0302020204030204" pitchFamily="34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 flipV="1">
            <a:off x="251148" y="114982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 flipV="1">
            <a:off x="251148" y="1772816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 flipV="1">
            <a:off x="251148" y="2437303"/>
            <a:ext cx="2160612" cy="58340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 flipV="1">
            <a:off x="251148" y="3020708"/>
            <a:ext cx="2160612" cy="488132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hlinkClick r:id="rId8" action="ppaction://hlinksldjump"/>
          </p:cNvPr>
          <p:cNvSpPr/>
          <p:nvPr/>
        </p:nvSpPr>
        <p:spPr>
          <a:xfrm flipV="1">
            <a:off x="251148" y="350100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TextBox 27"/>
          <p:cNvSpPr txBox="1"/>
          <p:nvPr/>
        </p:nvSpPr>
        <p:spPr>
          <a:xfrm>
            <a:off x="227087" y="3996928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744612" y="4079258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6. Complete</a:t>
            </a:r>
          </a:p>
        </p:txBody>
      </p:sp>
      <p:sp>
        <p:nvSpPr>
          <p:cNvPr id="30" name="Rectangle 29">
            <a:hlinkClick r:id="rId9" action="ppaction://hlinksldjump"/>
          </p:cNvPr>
          <p:cNvSpPr/>
          <p:nvPr/>
        </p:nvSpPr>
        <p:spPr>
          <a:xfrm flipV="1">
            <a:off x="251148" y="4034248"/>
            <a:ext cx="2160612" cy="49254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0992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4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189"/>
    </mc:Choice>
    <mc:Fallback xmlns="">
      <p:transition spd="slow" advTm="83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44612" y="1268388"/>
            <a:ext cx="159514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2000" b="1" dirty="0" smtClean="0">
                <a:solidFill>
                  <a:srgbClr val="C00000"/>
                </a:solidFill>
              </a:rPr>
              <a:t>1. Authentic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51148" y="260648"/>
            <a:ext cx="7931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b="1" dirty="0">
                <a:solidFill>
                  <a:srgbClr val="C00000"/>
                </a:solidFill>
              </a:rPr>
              <a:t>Attributes of a good competency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87" y="1187426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rgbClr val="C00000"/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087" y="1809223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087" y="2339157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087" y="2961350"/>
            <a:ext cx="5048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7087" y="3475620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7087" y="3996928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44612" y="1867392"/>
            <a:ext cx="1595140" cy="4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2. High</a:t>
            </a:r>
            <a:r>
              <a:rPr lang="en-AU" sz="1800" b="1" dirty="0" smtClean="0">
                <a:solidFill>
                  <a:prstClr val="black"/>
                </a:solidFill>
              </a:rPr>
              <a:t> </a:t>
            </a: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level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44612" y="2420516"/>
            <a:ext cx="1595140" cy="57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l" eaLnBrk="1" fontAlgn="auto" hangingPunct="1">
              <a:lnSpc>
                <a:spcPct val="80000"/>
              </a:lnSpc>
              <a:spcBef>
                <a:spcPts val="1800"/>
              </a:spcBef>
              <a:buFont typeface="Arial" charset="0"/>
              <a:buNone/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3. Clear and    concise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744612" y="3052823"/>
            <a:ext cx="1595140" cy="4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Assessable</a:t>
            </a:r>
            <a:endParaRPr lang="en-A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744612" y="3564416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Proficiency</a:t>
            </a:r>
            <a:endParaRPr lang="en-A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744612" y="4079258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6. Complete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5776" y="1052736"/>
            <a:ext cx="6048672" cy="53285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08000" rtlCol="0" anchor="t"/>
          <a:lstStyle/>
          <a:p>
            <a:pPr marL="0" indent="0" defTabSz="43053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en-AU" dirty="0" smtClean="0">
                <a:solidFill>
                  <a:prstClr val="black"/>
                </a:solidFill>
              </a:rPr>
              <a:t>The competency must reflect what people are actually </a:t>
            </a:r>
            <a:r>
              <a:rPr lang="en-AU" sz="2000" b="1" dirty="0" smtClean="0">
                <a:solidFill>
                  <a:prstClr val="black"/>
                </a:solidFill>
              </a:rPr>
              <a:t>required </a:t>
            </a:r>
            <a:r>
              <a:rPr lang="en-AU" sz="2000" b="1" dirty="0">
                <a:solidFill>
                  <a:prstClr val="black"/>
                </a:solidFill>
              </a:rPr>
              <a:t>to do on the </a:t>
            </a:r>
            <a:r>
              <a:rPr lang="en-AU" sz="2000" b="1" dirty="0" smtClean="0">
                <a:solidFill>
                  <a:prstClr val="black"/>
                </a:solidFill>
              </a:rPr>
              <a:t>job</a:t>
            </a:r>
            <a:endParaRPr lang="en-AU" dirty="0">
              <a:solidFill>
                <a:prstClr val="black"/>
              </a:solidFill>
            </a:endParaRPr>
          </a:p>
          <a:p>
            <a:pPr marL="180975" defTabSz="4305300" eaLnBrk="1" fontAlgn="auto" hangingPunct="1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 smtClean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AU" dirty="0" smtClean="0">
                <a:solidFill>
                  <a:prstClr val="black"/>
                </a:solidFill>
              </a:rPr>
              <a:t>List </a:t>
            </a:r>
            <a:r>
              <a:rPr lang="en-AU" dirty="0">
                <a:solidFill>
                  <a:prstClr val="black"/>
                </a:solidFill>
              </a:rPr>
              <a:t>conditions for convective </a:t>
            </a:r>
            <a:r>
              <a:rPr lang="en-AU" dirty="0" smtClean="0">
                <a:solidFill>
                  <a:prstClr val="black"/>
                </a:solidFill>
              </a:rPr>
              <a:t>initiation</a:t>
            </a:r>
          </a:p>
          <a:p>
            <a:pPr marL="176213" defTabSz="43053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en-AU" dirty="0">
                <a:solidFill>
                  <a:srgbClr val="00B050"/>
                </a:solidFill>
                <a:sym typeface="Wingdings" panose="05000000000000000000" pitchFamily="2" charset="2"/>
              </a:rPr>
              <a:t> </a:t>
            </a: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F</a:t>
            </a:r>
            <a:r>
              <a:rPr lang="en-AU" dirty="0">
                <a:solidFill>
                  <a:prstClr val="black"/>
                </a:solidFill>
              </a:rPr>
              <a:t>orecast convective </a:t>
            </a:r>
            <a:r>
              <a:rPr lang="en-AU" dirty="0" smtClean="0">
                <a:solidFill>
                  <a:prstClr val="black"/>
                </a:solidFill>
              </a:rPr>
              <a:t>initiation</a:t>
            </a:r>
            <a:endParaRPr lang="en-AU" dirty="0">
              <a:solidFill>
                <a:prstClr val="black"/>
              </a:solidFill>
            </a:endParaRPr>
          </a:p>
          <a:p>
            <a:pPr marL="180975" defTabSz="4305300" eaLnBrk="1" fontAlgn="auto" hangingPunct="1">
              <a:spcBef>
                <a:spcPts val="120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AU" dirty="0" smtClean="0">
                <a:solidFill>
                  <a:prstClr val="black"/>
                </a:solidFill>
              </a:rPr>
              <a:t>Describe the main cloud types</a:t>
            </a:r>
            <a:endParaRPr lang="en-AU" dirty="0">
              <a:solidFill>
                <a:prstClr val="black"/>
              </a:solidFill>
            </a:endParaRPr>
          </a:p>
          <a:p>
            <a:pPr marL="180975" defTabSz="4305300" eaLnBrk="1" fontAlgn="auto" hangingPunct="1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srgbClr val="00B050"/>
                </a:solidFill>
                <a:sym typeface="Wingdings" panose="05000000000000000000" pitchFamily="2" charset="2"/>
              </a:rPr>
              <a:t> </a:t>
            </a: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Identify clouds</a:t>
            </a:r>
            <a:endParaRPr lang="en-AU" dirty="0">
              <a:solidFill>
                <a:prstClr val="black"/>
              </a:solidFill>
            </a:endParaRPr>
          </a:p>
          <a:p>
            <a:pPr marL="180975" defTabSz="4305300" eaLnBrk="1" fontAlgn="auto" hangingPunct="1">
              <a:spcBef>
                <a:spcPts val="120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AU" dirty="0" smtClean="0">
                <a:solidFill>
                  <a:prstClr val="black"/>
                </a:solidFill>
              </a:rPr>
              <a:t>Understand how to brief a pilot</a:t>
            </a:r>
            <a:endParaRPr lang="en-AU" dirty="0">
              <a:solidFill>
                <a:prstClr val="black"/>
              </a:solidFill>
            </a:endParaRPr>
          </a:p>
          <a:p>
            <a:pPr marL="180975" defTabSz="4305300" eaLnBrk="1" fontAlgn="auto" hangingPunct="1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srgbClr val="00B050"/>
                </a:solidFill>
                <a:sym typeface="Wingdings" panose="05000000000000000000" pitchFamily="2" charset="2"/>
              </a:rPr>
              <a:t> </a:t>
            </a: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Conduct a pilot briefing</a:t>
            </a:r>
          </a:p>
          <a:p>
            <a:pPr marL="180975" defTabSz="4305300" eaLnBrk="1" fontAlgn="auto" hangingPunct="1">
              <a:spcBef>
                <a:spcPts val="120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srgbClr val="FF0000"/>
                </a:solidFill>
                <a:sym typeface="Wingdings" panose="05000000000000000000" pitchFamily="2" charset="2"/>
              </a:rPr>
              <a:t> </a:t>
            </a:r>
            <a:r>
              <a:rPr lang="en-AU" dirty="0" smtClean="0">
                <a:solidFill>
                  <a:prstClr val="black"/>
                </a:solidFill>
              </a:rPr>
              <a:t>State the benefits of different</a:t>
            </a:r>
          </a:p>
          <a:p>
            <a:pPr marL="180975" defTabSz="4305300" eaLnBrk="1" fontAlgn="auto" hangingPunct="1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prstClr val="black"/>
                </a:solidFill>
              </a:rPr>
              <a:t> </a:t>
            </a:r>
            <a:r>
              <a:rPr lang="en-AU" dirty="0" smtClean="0">
                <a:solidFill>
                  <a:prstClr val="black"/>
                </a:solidFill>
              </a:rPr>
              <a:t>    assessment techniques</a:t>
            </a:r>
            <a:endParaRPr lang="en-AU" dirty="0">
              <a:solidFill>
                <a:prstClr val="black"/>
              </a:solidFill>
            </a:endParaRPr>
          </a:p>
          <a:p>
            <a:pPr marL="180975" defTabSz="43053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srgbClr val="00B050"/>
                </a:solidFill>
                <a:sym typeface="Wingdings" panose="05000000000000000000" pitchFamily="2" charset="2"/>
              </a:rPr>
              <a:t> </a:t>
            </a: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Select an </a:t>
            </a: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assessment</a:t>
            </a: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 type and</a:t>
            </a:r>
          </a:p>
          <a:p>
            <a:pPr marL="180975" defTabSz="43053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    prepare an assessment</a:t>
            </a:r>
            <a:endParaRPr lang="en-AU" dirty="0">
              <a:solidFill>
                <a:prstClr val="black"/>
              </a:solidFill>
            </a:endParaRPr>
          </a:p>
          <a:p>
            <a:pPr marL="466725" indent="-285750" defTabSz="43053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þ"/>
              <a:tabLst>
                <a:tab pos="0" algn="l"/>
              </a:tabLst>
              <a:defRPr/>
            </a:pPr>
            <a:endParaRPr lang="en-AU" dirty="0">
              <a:solidFill>
                <a:prstClr val="black"/>
              </a:solidFill>
            </a:endParaRPr>
          </a:p>
          <a:p>
            <a:pPr marL="180975" defTabSz="4305300" eaLnBrk="1" fontAlgn="auto" hangingPunct="1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180975" defTabSz="4305300" eaLnBrk="1" fontAlgn="auto" hangingPunct="1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endParaRPr lang="en-AU" dirty="0">
              <a:solidFill>
                <a:prstClr val="black"/>
              </a:solidFill>
            </a:endParaRPr>
          </a:p>
          <a:p>
            <a:pPr marL="180975" defTabSz="4305300" eaLnBrk="1" fontAlgn="auto" hangingPunct="1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 smtClean="0">
                <a:solidFill>
                  <a:prstClr val="black"/>
                </a:solidFill>
              </a:rPr>
              <a:t> </a:t>
            </a:r>
            <a:endParaRPr lang="en-AU" dirty="0">
              <a:solidFill>
                <a:prstClr val="black"/>
              </a:solidFill>
            </a:endParaRPr>
          </a:p>
          <a:p>
            <a:pPr marL="285750" indent="-285750" defTabSz="43053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þ"/>
              <a:tabLst>
                <a:tab pos="0" algn="l"/>
              </a:tabLst>
              <a:defRPr/>
            </a:pP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970" y="3743073"/>
            <a:ext cx="1322587" cy="2540206"/>
          </a:xfrm>
          <a:prstGeom prst="rect">
            <a:avLst/>
          </a:prstGeom>
        </p:spPr>
      </p:pic>
      <p:sp>
        <p:nvSpPr>
          <p:cNvPr id="27" name="Rectangle 26">
            <a:hlinkClick r:id="rId7" action="ppaction://hlinksldjump"/>
          </p:cNvPr>
          <p:cNvSpPr/>
          <p:nvPr/>
        </p:nvSpPr>
        <p:spPr>
          <a:xfrm flipV="1">
            <a:off x="251148" y="114982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 27">
            <a:hlinkClick r:id="rId8" action="ppaction://hlinksldjump"/>
          </p:cNvPr>
          <p:cNvSpPr/>
          <p:nvPr/>
        </p:nvSpPr>
        <p:spPr>
          <a:xfrm flipV="1">
            <a:off x="251148" y="1772816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hlinkClick r:id="rId9" action="ppaction://hlinksldjump"/>
          </p:cNvPr>
          <p:cNvSpPr/>
          <p:nvPr/>
        </p:nvSpPr>
        <p:spPr>
          <a:xfrm flipV="1">
            <a:off x="251148" y="2437306"/>
            <a:ext cx="2160612" cy="58340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hlinkClick r:id="rId10" action="ppaction://hlinksldjump"/>
          </p:cNvPr>
          <p:cNvSpPr/>
          <p:nvPr/>
        </p:nvSpPr>
        <p:spPr>
          <a:xfrm flipV="1">
            <a:off x="251148" y="3020708"/>
            <a:ext cx="2160612" cy="488132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hlinkClick r:id="rId11" action="ppaction://hlinksldjump"/>
          </p:cNvPr>
          <p:cNvSpPr/>
          <p:nvPr/>
        </p:nvSpPr>
        <p:spPr>
          <a:xfrm flipV="1">
            <a:off x="251148" y="350100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hlinkClick r:id="rId12" action="ppaction://hlinksldjump"/>
          </p:cNvPr>
          <p:cNvSpPr/>
          <p:nvPr/>
        </p:nvSpPr>
        <p:spPr>
          <a:xfrm flipV="1">
            <a:off x="251148" y="4034248"/>
            <a:ext cx="2160612" cy="49254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TextBox 32"/>
          <p:cNvSpPr txBox="1"/>
          <p:nvPr/>
        </p:nvSpPr>
        <p:spPr>
          <a:xfrm>
            <a:off x="179512" y="1037606"/>
            <a:ext cx="2376264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100" dirty="0" smtClean="0">
                <a:latin typeface="Calibri Light" panose="020F0302020204030204" pitchFamily="34" charset="0"/>
              </a:rPr>
              <a:t>Select a topic or use &lt; &gt; or mouse click</a:t>
            </a:r>
            <a:endParaRPr lang="en-AU" sz="1100" dirty="0">
              <a:latin typeface="Calibri Light" panose="020F030202020403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290992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107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972"/>
    </mc:Choice>
    <mc:Fallback xmlns="">
      <p:transition spd="slow" advTm="3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44612" y="1268388"/>
            <a:ext cx="159514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1. Authentic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51148" y="260648"/>
            <a:ext cx="7931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b="1" dirty="0">
                <a:solidFill>
                  <a:srgbClr val="C00000"/>
                </a:solidFill>
              </a:rPr>
              <a:t>Attributes of a good competency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87" y="1187426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087" y="1809223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rgbClr val="C00000"/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087" y="2339157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44612" y="1867392"/>
            <a:ext cx="1595140" cy="4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2000" b="1" dirty="0">
                <a:solidFill>
                  <a:srgbClr val="C00000"/>
                </a:solidFill>
              </a:rPr>
              <a:t>2. High</a:t>
            </a:r>
            <a:r>
              <a:rPr lang="en-AU" sz="1800" b="1" dirty="0" smtClean="0">
                <a:solidFill>
                  <a:prstClr val="black"/>
                </a:solidFill>
              </a:rPr>
              <a:t> </a:t>
            </a:r>
            <a:r>
              <a:rPr lang="en-AU" sz="2000" b="1" dirty="0">
                <a:solidFill>
                  <a:srgbClr val="C00000"/>
                </a:solidFill>
              </a:rPr>
              <a:t>level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44612" y="2380621"/>
            <a:ext cx="1595140" cy="57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l" eaLnBrk="1" fontAlgn="auto" hangingPunct="1">
              <a:spcBef>
                <a:spcPts val="1800"/>
              </a:spcBef>
              <a:buFont typeface="Arial" charset="0"/>
              <a:buNone/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3. Clear and concise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5776" y="1052736"/>
            <a:ext cx="6048672" cy="53285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0" indent="0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AU" dirty="0">
                <a:solidFill>
                  <a:prstClr val="black"/>
                </a:solidFill>
              </a:rPr>
              <a:t>Choose competencies that involve the </a:t>
            </a:r>
            <a:r>
              <a:rPr lang="en-AU" sz="2000" b="1" dirty="0">
                <a:solidFill>
                  <a:prstClr val="black"/>
                </a:solidFill>
              </a:rPr>
              <a:t>highest cognitive functions </a:t>
            </a:r>
            <a:r>
              <a:rPr lang="en-AU" dirty="0">
                <a:solidFill>
                  <a:prstClr val="black"/>
                </a:solidFill>
              </a:rPr>
              <a:t>(as in Bloom’s taxonomy</a:t>
            </a:r>
            <a:r>
              <a:rPr lang="en-AU" dirty="0" smtClean="0">
                <a:solidFill>
                  <a:prstClr val="black"/>
                </a:solidFill>
              </a:rPr>
              <a:t>)</a:t>
            </a:r>
            <a:endParaRPr lang="en-AU" dirty="0">
              <a:solidFill>
                <a:prstClr val="black"/>
              </a:solidFill>
            </a:endParaRPr>
          </a:p>
          <a:p>
            <a:pPr marL="0" indent="0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  <a:p>
            <a:pPr marL="2062163" eaLnBrk="1" fontAlgn="ctr" hangingPunct="1">
              <a:spcBef>
                <a:spcPts val="0"/>
              </a:spcBef>
              <a:defRPr/>
            </a:pPr>
            <a:r>
              <a:rPr lang="en-AU" b="1" dirty="0">
                <a:solidFill>
                  <a:srgbClr val="00B050"/>
                </a:solidFill>
                <a:sym typeface="Wingdings" panose="05000000000000000000" pitchFamily="2" charset="2"/>
              </a:rPr>
              <a:t> </a:t>
            </a:r>
            <a:r>
              <a:rPr lang="en-AU" b="1" dirty="0" smtClean="0">
                <a:solidFill>
                  <a:srgbClr val="00B050"/>
                </a:solidFill>
              </a:rPr>
              <a:t>Identify cold air convection</a:t>
            </a:r>
          </a:p>
          <a:p>
            <a:pPr marL="2335213" indent="-273050" eaLnBrk="1" fontAlgn="ctr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How to display and interpret satellite images</a:t>
            </a:r>
          </a:p>
          <a:p>
            <a:pPr marL="2062163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 Which channel to use</a:t>
            </a:r>
          </a:p>
          <a:p>
            <a:pPr marL="2062163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 Characteristics of cold air convection</a:t>
            </a:r>
          </a:p>
          <a:p>
            <a:pPr marL="2062163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 Conceptual model</a:t>
            </a:r>
          </a:p>
          <a:p>
            <a:pPr marL="2062163" eaLnBrk="1" fontAlgn="ctr" hangingPunct="1">
              <a:spcBef>
                <a:spcPts val="0"/>
              </a:spcBef>
              <a:defRPr/>
            </a:pPr>
            <a:endParaRPr lang="en-AU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062163" eaLnBrk="1" fontAlgn="ctr" hangingPunct="1">
              <a:spcBef>
                <a:spcPts val="0"/>
              </a:spcBef>
              <a:defRPr/>
            </a:pPr>
            <a:r>
              <a:rPr lang="en-AU" b="1" dirty="0">
                <a:solidFill>
                  <a:srgbClr val="00B050"/>
                </a:solidFill>
                <a:sym typeface="Wingdings" panose="05000000000000000000" pitchFamily="2" charset="2"/>
              </a:rPr>
              <a:t> </a:t>
            </a:r>
            <a:r>
              <a:rPr lang="en-AU" b="1" dirty="0" smtClean="0">
                <a:solidFill>
                  <a:srgbClr val="00B050"/>
                </a:solidFill>
              </a:rPr>
              <a:t>Forecast thunderstorm weather</a:t>
            </a:r>
            <a:endParaRPr lang="en-AU" b="1" dirty="0">
              <a:solidFill>
                <a:srgbClr val="00B050"/>
              </a:solidFill>
            </a:endParaRPr>
          </a:p>
          <a:p>
            <a:pPr marL="2335213" indent="-273050" eaLnBrk="1" fontAlgn="ctr" hangingPunct="1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Tools to display observations, including radar</a:t>
            </a:r>
          </a:p>
          <a:p>
            <a:pPr marL="2335213" indent="-273050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Knowledge of formation conditions</a:t>
            </a:r>
          </a:p>
          <a:p>
            <a:pPr marL="2335213" indent="-273050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Conceptual models</a:t>
            </a:r>
          </a:p>
          <a:p>
            <a:pPr marL="2335213" indent="-273050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endParaRPr lang="en-AU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062163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endParaRPr lang="en-AU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062163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2062163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  <a:p>
            <a:pPr marL="2155825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2155825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0" indent="0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7"/>
          <a:stretch/>
        </p:blipFill>
        <p:spPr>
          <a:xfrm>
            <a:off x="2699792" y="2080293"/>
            <a:ext cx="1838811" cy="14524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97105"/>
            <a:ext cx="1838811" cy="122005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99792" y="4998368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9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Image: Ian Bell</a:t>
            </a:r>
            <a:endParaRPr lang="en-AU" sz="9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087" y="2961350"/>
            <a:ext cx="5048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7087" y="3475620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744612" y="3052823"/>
            <a:ext cx="1595140" cy="4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Assessable</a:t>
            </a:r>
            <a:endParaRPr lang="en-A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744612" y="3564416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Proficiency</a:t>
            </a:r>
            <a:endParaRPr lang="en-A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>
            <a:hlinkClick r:id="rId7" action="ppaction://hlinksldjump"/>
          </p:cNvPr>
          <p:cNvSpPr/>
          <p:nvPr/>
        </p:nvSpPr>
        <p:spPr>
          <a:xfrm flipV="1">
            <a:off x="251148" y="114982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hlinkClick r:id="rId8" action="ppaction://hlinksldjump"/>
          </p:cNvPr>
          <p:cNvSpPr/>
          <p:nvPr/>
        </p:nvSpPr>
        <p:spPr>
          <a:xfrm flipV="1">
            <a:off x="251148" y="1772816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hlinkClick r:id="rId9" action="ppaction://hlinksldjump"/>
          </p:cNvPr>
          <p:cNvSpPr/>
          <p:nvPr/>
        </p:nvSpPr>
        <p:spPr>
          <a:xfrm flipV="1">
            <a:off x="251148" y="2437306"/>
            <a:ext cx="2160612" cy="58340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hlinkClick r:id="rId10" action="ppaction://hlinksldjump"/>
          </p:cNvPr>
          <p:cNvSpPr/>
          <p:nvPr/>
        </p:nvSpPr>
        <p:spPr>
          <a:xfrm flipV="1">
            <a:off x="251148" y="3020708"/>
            <a:ext cx="2160612" cy="488132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>
            <a:hlinkClick r:id="rId11" action="ppaction://hlinksldjump"/>
          </p:cNvPr>
          <p:cNvSpPr/>
          <p:nvPr/>
        </p:nvSpPr>
        <p:spPr>
          <a:xfrm flipV="1">
            <a:off x="251148" y="350100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TextBox 35"/>
          <p:cNvSpPr txBox="1"/>
          <p:nvPr/>
        </p:nvSpPr>
        <p:spPr>
          <a:xfrm>
            <a:off x="179512" y="1037606"/>
            <a:ext cx="2376264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100" dirty="0" smtClean="0">
                <a:latin typeface="Calibri Light" panose="020F0302020204030204" pitchFamily="34" charset="0"/>
              </a:rPr>
              <a:t>Select a topic or use &lt; &gt; or mouse click</a:t>
            </a:r>
            <a:endParaRPr lang="en-AU" sz="1100" dirty="0">
              <a:latin typeface="Calibri Light" panose="020F03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7087" y="3996928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744612" y="4079258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6. Complete</a:t>
            </a:r>
          </a:p>
        </p:txBody>
      </p:sp>
      <p:sp>
        <p:nvSpPr>
          <p:cNvPr id="39" name="Rectangle 38">
            <a:hlinkClick r:id="rId12" action="ppaction://hlinksldjump"/>
          </p:cNvPr>
          <p:cNvSpPr/>
          <p:nvPr/>
        </p:nvSpPr>
        <p:spPr>
          <a:xfrm flipV="1">
            <a:off x="251148" y="4034248"/>
            <a:ext cx="2160612" cy="49254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290992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83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47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44612" y="1268388"/>
            <a:ext cx="159514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1. Authentic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51148" y="260648"/>
            <a:ext cx="7931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b="1" dirty="0">
                <a:solidFill>
                  <a:srgbClr val="91581F"/>
                </a:solidFill>
              </a:rPr>
              <a:t>Attributes of a good competency</a:t>
            </a:r>
            <a:endParaRPr lang="en-AU" b="1" dirty="0">
              <a:solidFill>
                <a:srgbClr val="91581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87" y="1187426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rgbClr val="C17529">
                    <a:lumMod val="75000"/>
                  </a:srgb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087" y="1809223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rgbClr val="C17529">
                    <a:lumMod val="75000"/>
                  </a:srgb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087" y="2339157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rgbClr val="C00000"/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44612" y="1867392"/>
            <a:ext cx="1595140" cy="4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>
                <a:solidFill>
                  <a:srgbClr val="C17529">
                    <a:lumMod val="75000"/>
                  </a:srgbClr>
                </a:solidFill>
              </a:rPr>
              <a:t>2. High level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44612" y="2420516"/>
            <a:ext cx="1595140" cy="57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l" eaLnBrk="1" fontAlgn="auto" hangingPunct="1">
              <a:lnSpc>
                <a:spcPct val="80000"/>
              </a:lnSpc>
              <a:spcBef>
                <a:spcPts val="1800"/>
              </a:spcBef>
              <a:buFont typeface="Arial" charset="0"/>
              <a:buNone/>
              <a:defRPr/>
            </a:pPr>
            <a:r>
              <a:rPr lang="en-AU" sz="2000" b="1" dirty="0">
                <a:solidFill>
                  <a:srgbClr val="C00000"/>
                </a:solidFill>
              </a:rPr>
              <a:t>3. Clear and concise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5776" y="1052736"/>
            <a:ext cx="6048672" cy="53285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182563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AU" dirty="0" smtClean="0">
                <a:solidFill>
                  <a:prstClr val="black"/>
                </a:solidFill>
              </a:rPr>
              <a:t>Simplify, but don’t oversimplify. </a:t>
            </a:r>
            <a:r>
              <a:rPr lang="en-AU" sz="2000" b="1" dirty="0" smtClean="0">
                <a:solidFill>
                  <a:prstClr val="black"/>
                </a:solidFill>
              </a:rPr>
              <a:t>Remove extraneous </a:t>
            </a:r>
            <a:r>
              <a:rPr lang="en-AU" sz="2000" b="1" dirty="0">
                <a:solidFill>
                  <a:prstClr val="black"/>
                </a:solidFill>
              </a:rPr>
              <a:t>words </a:t>
            </a:r>
            <a:r>
              <a:rPr lang="en-AU" sz="2000" b="1" dirty="0" smtClean="0">
                <a:solidFill>
                  <a:prstClr val="black"/>
                </a:solidFill>
              </a:rPr>
              <a:t>and redundancies. </a:t>
            </a:r>
            <a:r>
              <a:rPr lang="en-AU" dirty="0">
                <a:solidFill>
                  <a:prstClr val="black"/>
                </a:solidFill>
              </a:rPr>
              <a:t>Include an active  verb.</a:t>
            </a:r>
          </a:p>
          <a:p>
            <a:pPr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  <a:p>
            <a:pPr marL="630238" indent="-285750" defTabSz="4305300" eaLnBrk="1" fontAlgn="auto" hangingPunct="1">
              <a:spcBef>
                <a:spcPts val="60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 smtClean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AU" dirty="0" smtClean="0">
                <a:solidFill>
                  <a:prstClr val="black"/>
                </a:solidFill>
              </a:rPr>
              <a:t>Perform the task to the required standard</a:t>
            </a:r>
          </a:p>
          <a:p>
            <a:pPr marL="630238" indent="-285750" defTabSz="43053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en-AU" dirty="0" smtClean="0">
                <a:solidFill>
                  <a:srgbClr val="00B050"/>
                </a:solidFill>
                <a:sym typeface="Wingdings" panose="05000000000000000000" pitchFamily="2" charset="2"/>
              </a:rPr>
              <a:t> </a:t>
            </a:r>
            <a:r>
              <a:rPr lang="en-AU" dirty="0">
                <a:solidFill>
                  <a:prstClr val="black"/>
                </a:solidFill>
              </a:rPr>
              <a:t>Perform the task </a:t>
            </a:r>
          </a:p>
          <a:p>
            <a:pPr marL="630238" indent="-285750" defTabSz="4305300" eaLnBrk="1" fontAlgn="auto" hangingPunct="1">
              <a:spcBef>
                <a:spcPts val="120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Locate a cold front using </a:t>
            </a:r>
            <a:r>
              <a:rPr lang="en-AU" dirty="0" smtClean="0">
                <a:solidFill>
                  <a:prstClr val="black"/>
                </a:solidFill>
              </a:rPr>
              <a:t>available </a:t>
            </a:r>
            <a:r>
              <a:rPr lang="en-AU" dirty="0">
                <a:solidFill>
                  <a:prstClr val="black"/>
                </a:solidFill>
              </a:rPr>
              <a:t>data</a:t>
            </a:r>
          </a:p>
          <a:p>
            <a:pPr marL="630238" indent="-285750" defTabSz="4305300" eaLnBrk="1" fontAlgn="auto" hangingPunct="1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srgbClr val="00B050"/>
                </a:solidFill>
                <a:sym typeface="Wingdings" panose="05000000000000000000" pitchFamily="2" charset="2"/>
              </a:rPr>
              <a:t> </a:t>
            </a: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Locate a cold front </a:t>
            </a:r>
            <a:endParaRPr lang="en-AU" dirty="0">
              <a:solidFill>
                <a:prstClr val="black"/>
              </a:solidFill>
            </a:endParaRPr>
          </a:p>
          <a:p>
            <a:pPr marL="630238" indent="-285750" defTabSz="4305300" eaLnBrk="1" fontAlgn="auto" hangingPunct="1">
              <a:spcBef>
                <a:spcPts val="120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srgbClr val="FF0000"/>
                </a:solidFill>
                <a:sym typeface="Wingdings" panose="05000000000000000000" pitchFamily="2" charset="2"/>
              </a:rPr>
              <a:t></a:t>
            </a: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AU" dirty="0" smtClean="0">
                <a:solidFill>
                  <a:prstClr val="black"/>
                </a:solidFill>
              </a:rPr>
              <a:t>Perform the task correctly in a timely manner</a:t>
            </a:r>
            <a:endParaRPr lang="en-AU" dirty="0">
              <a:solidFill>
                <a:prstClr val="black"/>
              </a:solidFill>
            </a:endParaRPr>
          </a:p>
          <a:p>
            <a:pPr marL="630238" indent="-285750" defTabSz="43053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þ"/>
              <a:tabLst>
                <a:tab pos="0" algn="l"/>
              </a:tabLst>
              <a:defRPr/>
            </a:pPr>
            <a:r>
              <a:rPr lang="en-AU" dirty="0" smtClean="0">
                <a:solidFill>
                  <a:prstClr val="black"/>
                </a:solidFill>
              </a:rPr>
              <a:t>Perform </a:t>
            </a:r>
            <a:r>
              <a:rPr lang="en-AU" dirty="0">
                <a:solidFill>
                  <a:prstClr val="black"/>
                </a:solidFill>
              </a:rPr>
              <a:t>the task </a:t>
            </a:r>
            <a:endParaRPr lang="en-AU" dirty="0" smtClean="0">
              <a:solidFill>
                <a:prstClr val="black"/>
              </a:solidFill>
            </a:endParaRPr>
          </a:p>
          <a:p>
            <a:pPr marL="630238" indent="-285750" defTabSz="4305300" eaLnBrk="1" fontAlgn="auto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þ"/>
              <a:tabLst>
                <a:tab pos="0" algn="l"/>
              </a:tabLst>
              <a:defRPr/>
            </a:pPr>
            <a:endParaRPr lang="en-AU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180975" defTabSz="4305300" eaLnBrk="1" fontAlgn="auto" hangingPunct="1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It may help to include some of these in a preamble.</a:t>
            </a:r>
          </a:p>
          <a:p>
            <a:pPr marL="2062163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2062163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  <a:p>
            <a:pPr marL="2155825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2155825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087" y="2961350"/>
            <a:ext cx="5048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rgbClr val="C17529">
                    <a:lumMod val="75000"/>
                  </a:srgb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087" y="3475620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rgbClr val="C17529">
                    <a:lumMod val="75000"/>
                  </a:srgb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744612" y="3052823"/>
            <a:ext cx="1595140" cy="4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4. </a:t>
            </a:r>
            <a:r>
              <a:rPr lang="en-AU" sz="1800" b="1" dirty="0">
                <a:solidFill>
                  <a:srgbClr val="C17529">
                    <a:lumMod val="75000"/>
                  </a:srgbClr>
                </a:solidFill>
              </a:rPr>
              <a:t>Assessable</a:t>
            </a:r>
            <a:endParaRPr lang="en-AU" sz="1800" b="1" dirty="0" smtClean="0">
              <a:solidFill>
                <a:srgbClr val="C17529">
                  <a:lumMod val="75000"/>
                </a:srgbClr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744612" y="3564416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5. </a:t>
            </a:r>
            <a:r>
              <a:rPr lang="en-AU" sz="1800" b="1" dirty="0">
                <a:solidFill>
                  <a:srgbClr val="C17529">
                    <a:lumMod val="75000"/>
                  </a:srgbClr>
                </a:solidFill>
              </a:rPr>
              <a:t>Proficiency</a:t>
            </a:r>
            <a:endParaRPr lang="en-AU" sz="1800" b="1" dirty="0" smtClean="0">
              <a:solidFill>
                <a:srgbClr val="C17529">
                  <a:lumMod val="75000"/>
                </a:srgbClr>
              </a:solidFill>
            </a:endParaRPr>
          </a:p>
        </p:txBody>
      </p:sp>
      <p:sp>
        <p:nvSpPr>
          <p:cNvPr id="3" name="Rectangle 2">
            <a:hlinkClick r:id="rId4" action="ppaction://hlinksldjump"/>
          </p:cNvPr>
          <p:cNvSpPr/>
          <p:nvPr/>
        </p:nvSpPr>
        <p:spPr>
          <a:xfrm flipV="1">
            <a:off x="251148" y="114982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6" name="Rectangle 35">
            <a:hlinkClick r:id="rId5" action="ppaction://hlinksldjump"/>
          </p:cNvPr>
          <p:cNvSpPr/>
          <p:nvPr/>
        </p:nvSpPr>
        <p:spPr>
          <a:xfrm flipV="1">
            <a:off x="251148" y="1772816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7" name="Rectangle 36">
            <a:hlinkClick r:id="rId6" action="ppaction://hlinksldjump"/>
          </p:cNvPr>
          <p:cNvSpPr/>
          <p:nvPr/>
        </p:nvSpPr>
        <p:spPr>
          <a:xfrm flipV="1">
            <a:off x="251148" y="2437306"/>
            <a:ext cx="2160612" cy="58340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8" name="Rectangle 37">
            <a:hlinkClick r:id="rId7" action="ppaction://hlinksldjump"/>
          </p:cNvPr>
          <p:cNvSpPr/>
          <p:nvPr/>
        </p:nvSpPr>
        <p:spPr>
          <a:xfrm flipV="1">
            <a:off x="251148" y="3020708"/>
            <a:ext cx="2160612" cy="488132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9" name="Rectangle 38">
            <a:hlinkClick r:id="rId8" action="ppaction://hlinksldjump"/>
          </p:cNvPr>
          <p:cNvSpPr/>
          <p:nvPr/>
        </p:nvSpPr>
        <p:spPr>
          <a:xfrm flipV="1">
            <a:off x="251148" y="350100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9512" y="1037606"/>
            <a:ext cx="2376264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1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Select a topic or use &lt; &gt; or mouse click</a:t>
            </a:r>
            <a:endParaRPr lang="en-AU" sz="11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7087" y="3996928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rgbClr val="C17529">
                    <a:lumMod val="75000"/>
                  </a:srgb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744612" y="4079258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6. Complete</a:t>
            </a:r>
          </a:p>
        </p:txBody>
      </p:sp>
      <p:sp>
        <p:nvSpPr>
          <p:cNvPr id="44" name="Rectangle 43">
            <a:hlinkClick r:id="rId9" action="ppaction://hlinksldjump"/>
          </p:cNvPr>
          <p:cNvSpPr/>
          <p:nvPr/>
        </p:nvSpPr>
        <p:spPr>
          <a:xfrm flipV="1">
            <a:off x="251148" y="4034248"/>
            <a:ext cx="2160612" cy="49254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18984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917"/>
    </mc:Choice>
    <mc:Fallback xmlns="">
      <p:transition spd="slow" advTm="8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44612" y="1268388"/>
            <a:ext cx="159514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1. Authentic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51148" y="260648"/>
            <a:ext cx="7931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b="1" dirty="0">
                <a:solidFill>
                  <a:srgbClr val="C00000"/>
                </a:solidFill>
              </a:rPr>
              <a:t>Attributes of a good competency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87" y="1187426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087" y="1809223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087" y="2339157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44612" y="1867392"/>
            <a:ext cx="1595140" cy="4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2. High level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44612" y="2420516"/>
            <a:ext cx="1595140" cy="57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l" eaLnBrk="1" fontAlgn="auto" hangingPunct="1">
              <a:lnSpc>
                <a:spcPct val="80000"/>
              </a:lnSpc>
              <a:spcBef>
                <a:spcPts val="1800"/>
              </a:spcBef>
              <a:buFont typeface="Arial" charset="0"/>
              <a:buNone/>
              <a:defRPr/>
            </a:pP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3. Clear and concise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5776" y="1052736"/>
            <a:ext cx="6048672" cy="53285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182563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AU" dirty="0">
                <a:solidFill>
                  <a:prstClr val="black"/>
                </a:solidFill>
              </a:rPr>
              <a:t>Each </a:t>
            </a:r>
            <a:r>
              <a:rPr lang="en-AU" dirty="0" smtClean="0">
                <a:solidFill>
                  <a:prstClr val="black"/>
                </a:solidFill>
              </a:rPr>
              <a:t>competency should </a:t>
            </a:r>
            <a:r>
              <a:rPr lang="en-AU" dirty="0">
                <a:solidFill>
                  <a:prstClr val="black"/>
                </a:solidFill>
              </a:rPr>
              <a:t>be </a:t>
            </a:r>
            <a:r>
              <a:rPr lang="en-AU" sz="2000" b="1" dirty="0">
                <a:solidFill>
                  <a:prstClr val="black"/>
                </a:solidFill>
              </a:rPr>
              <a:t>demonstrable and </a:t>
            </a:r>
            <a:r>
              <a:rPr lang="en-AU" sz="2000" b="1" dirty="0" smtClean="0">
                <a:solidFill>
                  <a:prstClr val="black"/>
                </a:solidFill>
              </a:rPr>
              <a:t>assessable</a:t>
            </a:r>
            <a:r>
              <a:rPr lang="en-AU" dirty="0" smtClean="0">
                <a:solidFill>
                  <a:prstClr val="black"/>
                </a:solidFill>
              </a:rPr>
              <a:t>. </a:t>
            </a:r>
          </a:p>
          <a:p>
            <a:pPr marL="182563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sz="2000" b="1" dirty="0" smtClean="0">
              <a:solidFill>
                <a:prstClr val="black"/>
              </a:solidFill>
            </a:endParaRPr>
          </a:p>
          <a:p>
            <a:pPr marL="182563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AU" dirty="0" smtClean="0">
                <a:solidFill>
                  <a:prstClr val="black"/>
                </a:solidFill>
              </a:rPr>
              <a:t>Assessment should simulate the on-the-job performance and associated conditions as closely as possible.</a:t>
            </a:r>
            <a:endParaRPr lang="en-AU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062163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2062163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  <a:p>
            <a:pPr marL="2155825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2155825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0" indent="0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196051"/>
            <a:ext cx="3024336" cy="202455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97678" y="6032358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Image: Ian Bell</a:t>
            </a:r>
            <a:endParaRPr lang="en-AU" sz="9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087" y="2961350"/>
            <a:ext cx="5048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rgbClr val="C00000"/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7087" y="3475620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7087" y="3996928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744612" y="3052823"/>
            <a:ext cx="1595140" cy="4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2000" b="1" dirty="0">
                <a:solidFill>
                  <a:srgbClr val="C00000"/>
                </a:solidFill>
              </a:rPr>
              <a:t>4. Assessable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744612" y="3564416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Proficiency</a:t>
            </a:r>
            <a:endParaRPr lang="en-A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" name="Rectangle 29">
            <a:hlinkClick r:id="rId5" action="ppaction://hlinksldjump"/>
          </p:cNvPr>
          <p:cNvSpPr/>
          <p:nvPr/>
        </p:nvSpPr>
        <p:spPr>
          <a:xfrm flipV="1">
            <a:off x="251148" y="114982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hlinkClick r:id="rId6" action="ppaction://hlinksldjump"/>
          </p:cNvPr>
          <p:cNvSpPr/>
          <p:nvPr/>
        </p:nvSpPr>
        <p:spPr>
          <a:xfrm flipV="1">
            <a:off x="251148" y="1772816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hlinkClick r:id="rId7" action="ppaction://hlinksldjump"/>
          </p:cNvPr>
          <p:cNvSpPr/>
          <p:nvPr/>
        </p:nvSpPr>
        <p:spPr>
          <a:xfrm flipV="1">
            <a:off x="251148" y="2437306"/>
            <a:ext cx="2160612" cy="58340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hlinkClick r:id="rId8" action="ppaction://hlinksldjump"/>
          </p:cNvPr>
          <p:cNvSpPr/>
          <p:nvPr/>
        </p:nvSpPr>
        <p:spPr>
          <a:xfrm flipV="1">
            <a:off x="251148" y="3020708"/>
            <a:ext cx="2160612" cy="488132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>
            <a:hlinkClick r:id="rId9" action="ppaction://hlinksldjump"/>
          </p:cNvPr>
          <p:cNvSpPr/>
          <p:nvPr/>
        </p:nvSpPr>
        <p:spPr>
          <a:xfrm flipV="1">
            <a:off x="251148" y="350100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TextBox 35"/>
          <p:cNvSpPr txBox="1"/>
          <p:nvPr/>
        </p:nvSpPr>
        <p:spPr>
          <a:xfrm>
            <a:off x="179512" y="1037606"/>
            <a:ext cx="2376264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100" dirty="0" smtClean="0">
                <a:latin typeface="Calibri Light" panose="020F0302020204030204" pitchFamily="34" charset="0"/>
              </a:rPr>
              <a:t>Select a topic or use &lt; &gt; or mouse click</a:t>
            </a:r>
            <a:endParaRPr lang="en-AU" sz="1100" dirty="0">
              <a:latin typeface="Calibri Light" panose="020F03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7087" y="3996928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744612" y="4079258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6. Complete</a:t>
            </a:r>
          </a:p>
        </p:txBody>
      </p:sp>
      <p:sp>
        <p:nvSpPr>
          <p:cNvPr id="39" name="Rectangle 38">
            <a:hlinkClick r:id="rId10" action="ppaction://hlinksldjump"/>
          </p:cNvPr>
          <p:cNvSpPr/>
          <p:nvPr/>
        </p:nvSpPr>
        <p:spPr>
          <a:xfrm flipV="1">
            <a:off x="251148" y="4034248"/>
            <a:ext cx="2160612" cy="49254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90992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8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34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44612" y="1268388"/>
            <a:ext cx="159514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1. Authentic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51148" y="260648"/>
            <a:ext cx="7931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b="1" dirty="0">
                <a:solidFill>
                  <a:srgbClr val="C00000"/>
                </a:solidFill>
              </a:rPr>
              <a:t>Attributes of a good competency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87" y="1187426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087" y="1809223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087" y="2339157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44612" y="1867392"/>
            <a:ext cx="1595140" cy="4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2. High level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44612" y="2420516"/>
            <a:ext cx="1595140" cy="57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l" eaLnBrk="1" fontAlgn="auto" hangingPunct="1">
              <a:lnSpc>
                <a:spcPct val="80000"/>
              </a:lnSpc>
              <a:spcBef>
                <a:spcPts val="1800"/>
              </a:spcBef>
              <a:buFont typeface="Arial" charset="0"/>
              <a:buNone/>
              <a:defRPr/>
            </a:pP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3. Clear and concise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5776" y="1052736"/>
            <a:ext cx="6048672" cy="53285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182563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AU" sz="2000" b="1" dirty="0">
                <a:solidFill>
                  <a:prstClr val="black"/>
                </a:solidFill>
              </a:rPr>
              <a:t>How well do we want them to </a:t>
            </a:r>
            <a:r>
              <a:rPr lang="en-AU" sz="2000" b="1" dirty="0" smtClean="0">
                <a:solidFill>
                  <a:prstClr val="black"/>
                </a:solidFill>
              </a:rPr>
              <a:t>be able to perform the task?</a:t>
            </a:r>
            <a:endParaRPr lang="en-AU" sz="2000" b="1" dirty="0">
              <a:solidFill>
                <a:prstClr val="black"/>
              </a:solidFill>
            </a:endParaRPr>
          </a:p>
          <a:p>
            <a:pPr marL="180975" defTabSz="4305300" eaLnBrk="1" fontAlgn="auto" hangingPunct="1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endParaRPr lang="en-AU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062163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endParaRPr lang="en-AU" dirty="0" smtClean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marL="2062163" eaLnBrk="1" fontAlgn="ctr" hangingPunct="1">
              <a:spcBef>
                <a:spcPts val="0"/>
              </a:spcBef>
              <a:buFont typeface="Wingdings" panose="05000000000000000000" pitchFamily="2" charset="2"/>
              <a:buChar char="ð"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2062163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  <a:p>
            <a:pPr marL="2155825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2155825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0" indent="0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2" name="Isosceles Triangle 21"/>
          <p:cNvSpPr/>
          <p:nvPr/>
        </p:nvSpPr>
        <p:spPr bwMode="auto">
          <a:xfrm>
            <a:off x="3311003" y="1844675"/>
            <a:ext cx="4090988" cy="4256088"/>
          </a:xfrm>
          <a:prstGeom prst="triangle">
            <a:avLst/>
          </a:prstGeom>
          <a:solidFill>
            <a:schemeClr val="tx1">
              <a:lumMod val="95000"/>
              <a:lumOff val="5000"/>
              <a:alpha val="2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3314178" y="5567363"/>
            <a:ext cx="4087813" cy="325437"/>
          </a:xfrm>
          <a:prstGeom prst="roundRect">
            <a:avLst>
              <a:gd name="adj" fmla="val 39741"/>
            </a:avLst>
          </a:prstGeom>
          <a:gradFill rotWithShape="1">
            <a:gsLst>
              <a:gs pos="0">
                <a:srgbClr val="DCE6F2"/>
              </a:gs>
              <a:gs pos="53000">
                <a:srgbClr val="B2C6E0"/>
              </a:gs>
              <a:gs pos="53999">
                <a:srgbClr val="A9BCD5"/>
              </a:gs>
              <a:gs pos="100000">
                <a:srgbClr val="9CADC1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766763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dirty="0">
                <a:latin typeface="+mn-lt"/>
              </a:rPr>
              <a:t>Familiarisation 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3668191" y="4948238"/>
            <a:ext cx="3379787" cy="325437"/>
          </a:xfrm>
          <a:prstGeom prst="roundRect">
            <a:avLst>
              <a:gd name="adj" fmla="val 39741"/>
            </a:avLst>
          </a:prstGeom>
          <a:gradFill rotWithShape="1">
            <a:gsLst>
              <a:gs pos="0">
                <a:srgbClr val="DCE6F2"/>
              </a:gs>
              <a:gs pos="53000">
                <a:srgbClr val="B2C6E0"/>
              </a:gs>
              <a:gs pos="53999">
                <a:srgbClr val="A9BCD5"/>
              </a:gs>
              <a:gs pos="100000">
                <a:srgbClr val="9CADC1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latin typeface="+mn-lt"/>
              </a:rPr>
              <a:t>Comprehension</a:t>
            </a:r>
            <a:endParaRPr lang="en-US" dirty="0">
              <a:solidFill>
                <a:srgbClr val="0D0D0D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6" name="Rounded Rectangle 25"/>
          <p:cNvSpPr>
            <a:spLocks noChangeArrowheads="1"/>
          </p:cNvSpPr>
          <p:nvPr/>
        </p:nvSpPr>
        <p:spPr bwMode="auto">
          <a:xfrm>
            <a:off x="3961878" y="4370388"/>
            <a:ext cx="2792413" cy="325437"/>
          </a:xfrm>
          <a:prstGeom prst="roundRect">
            <a:avLst>
              <a:gd name="adj" fmla="val 39741"/>
            </a:avLst>
          </a:prstGeom>
          <a:gradFill rotWithShape="1">
            <a:gsLst>
              <a:gs pos="0">
                <a:srgbClr val="DCE6F2"/>
              </a:gs>
              <a:gs pos="53000">
                <a:srgbClr val="B2C6E0"/>
              </a:gs>
              <a:gs pos="53999">
                <a:srgbClr val="A9BCD5"/>
              </a:gs>
              <a:gs pos="100000">
                <a:srgbClr val="9CADC1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766763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dirty="0">
                <a:latin typeface="+mn-lt"/>
              </a:rPr>
              <a:t>Conscious effort</a:t>
            </a: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4203178" y="3781425"/>
            <a:ext cx="2309813" cy="323850"/>
          </a:xfrm>
          <a:prstGeom prst="roundRect">
            <a:avLst>
              <a:gd name="adj" fmla="val 39741"/>
            </a:avLst>
          </a:prstGeom>
          <a:gradFill rotWithShape="1">
            <a:gsLst>
              <a:gs pos="0">
                <a:srgbClr val="DCE6F2"/>
              </a:gs>
              <a:gs pos="53000">
                <a:srgbClr val="B2C6E0"/>
              </a:gs>
              <a:gs pos="53999">
                <a:srgbClr val="A9BCD5"/>
              </a:gs>
              <a:gs pos="100000">
                <a:srgbClr val="9CADC1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766763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dirty="0">
                <a:latin typeface="+mn-lt"/>
              </a:rPr>
              <a:t>Conscious action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4606403" y="2536825"/>
            <a:ext cx="1501775" cy="485775"/>
          </a:xfrm>
          <a:prstGeom prst="roundRect">
            <a:avLst>
              <a:gd name="adj" fmla="val 39741"/>
            </a:avLst>
          </a:prstGeom>
          <a:gradFill rotWithShape="1">
            <a:gsLst>
              <a:gs pos="0">
                <a:srgbClr val="DCE6F2"/>
              </a:gs>
              <a:gs pos="53000">
                <a:srgbClr val="B2C6E0"/>
              </a:gs>
              <a:gs pos="53999">
                <a:srgbClr val="A9BCD5"/>
              </a:gs>
              <a:gs pos="100000">
                <a:srgbClr val="9CADC1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34290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>
                <a:latin typeface="+mn-lt"/>
              </a:rPr>
              <a:t>Unconscious competence</a:t>
            </a: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4492103" y="3203575"/>
            <a:ext cx="1731963" cy="325438"/>
          </a:xfrm>
          <a:prstGeom prst="roundRect">
            <a:avLst>
              <a:gd name="adj" fmla="val 39741"/>
            </a:avLst>
          </a:prstGeom>
          <a:gradFill rotWithShape="1">
            <a:gsLst>
              <a:gs pos="0">
                <a:srgbClr val="DCE6F2"/>
              </a:gs>
              <a:gs pos="53000">
                <a:srgbClr val="B2C6E0"/>
              </a:gs>
              <a:gs pos="53999">
                <a:srgbClr val="A9BCD5"/>
              </a:gs>
              <a:gs pos="100000">
                <a:srgbClr val="9CADC1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766763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dirty="0">
                <a:latin typeface="+mn-lt"/>
              </a:rPr>
              <a:t>Proficiency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932014" y="1873721"/>
            <a:ext cx="19050" cy="4219575"/>
          </a:xfrm>
          <a:prstGeom prst="straightConnector1">
            <a:avLst/>
          </a:prstGeom>
          <a:ln w="76200"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 rot="16200000">
            <a:off x="1173064" y="3872384"/>
            <a:ext cx="3178175" cy="412750"/>
          </a:xfrm>
          <a:custGeom>
            <a:avLst/>
            <a:gdLst>
              <a:gd name="connsiteX0" fmla="*/ 0 w 3024806"/>
              <a:gd name="connsiteY0" fmla="*/ 91800 h 550791"/>
              <a:gd name="connsiteX1" fmla="*/ 91800 w 3024806"/>
              <a:gd name="connsiteY1" fmla="*/ 0 h 550791"/>
              <a:gd name="connsiteX2" fmla="*/ 2933006 w 3024806"/>
              <a:gd name="connsiteY2" fmla="*/ 0 h 550791"/>
              <a:gd name="connsiteX3" fmla="*/ 3024806 w 3024806"/>
              <a:gd name="connsiteY3" fmla="*/ 91800 h 550791"/>
              <a:gd name="connsiteX4" fmla="*/ 3024806 w 3024806"/>
              <a:gd name="connsiteY4" fmla="*/ 458991 h 550791"/>
              <a:gd name="connsiteX5" fmla="*/ 2933006 w 3024806"/>
              <a:gd name="connsiteY5" fmla="*/ 550791 h 550791"/>
              <a:gd name="connsiteX6" fmla="*/ 91800 w 3024806"/>
              <a:gd name="connsiteY6" fmla="*/ 550791 h 550791"/>
              <a:gd name="connsiteX7" fmla="*/ 0 w 3024806"/>
              <a:gd name="connsiteY7" fmla="*/ 458991 h 550791"/>
              <a:gd name="connsiteX8" fmla="*/ 0 w 3024806"/>
              <a:gd name="connsiteY8" fmla="*/ 91800 h 55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4806" h="550791">
                <a:moveTo>
                  <a:pt x="0" y="91800"/>
                </a:moveTo>
                <a:cubicBezTo>
                  <a:pt x="0" y="41100"/>
                  <a:pt x="41100" y="0"/>
                  <a:pt x="91800" y="0"/>
                </a:cubicBezTo>
                <a:lnTo>
                  <a:pt x="2933006" y="0"/>
                </a:lnTo>
                <a:cubicBezTo>
                  <a:pt x="2983706" y="0"/>
                  <a:pt x="3024806" y="41100"/>
                  <a:pt x="3024806" y="91800"/>
                </a:cubicBezTo>
                <a:lnTo>
                  <a:pt x="3024806" y="458991"/>
                </a:lnTo>
                <a:cubicBezTo>
                  <a:pt x="3024806" y="509691"/>
                  <a:pt x="2983706" y="550791"/>
                  <a:pt x="2933006" y="550791"/>
                </a:cubicBezTo>
                <a:lnTo>
                  <a:pt x="91800" y="550791"/>
                </a:lnTo>
                <a:cubicBezTo>
                  <a:pt x="41100" y="550791"/>
                  <a:pt x="0" y="509691"/>
                  <a:pt x="0" y="458991"/>
                </a:cubicBezTo>
                <a:lnTo>
                  <a:pt x="0" y="9180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5888" tIns="85888" rIns="85888" bIns="85888" spcCol="1270" anchor="ctr"/>
          <a:lstStyle/>
          <a:p>
            <a:pPr algn="ctr" defTabSz="766763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dirty="0">
                <a:solidFill>
                  <a:schemeClr val="tx1"/>
                </a:solidFill>
              </a:rPr>
              <a:t>Proficiency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022097" y="6139259"/>
            <a:ext cx="3584575" cy="2413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AU" sz="1100" smtClean="0"/>
              <a:t>Gloria Gery, 1991</a:t>
            </a:r>
          </a:p>
        </p:txBody>
      </p:sp>
      <p:pic>
        <p:nvPicPr>
          <p:cNvPr id="33" name="Picture 2" descr="http://leadingthoughts.com/img/photos-gery-b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b="3990"/>
          <a:stretch>
            <a:fillRect/>
          </a:stretch>
        </p:blipFill>
        <p:spPr bwMode="auto">
          <a:xfrm>
            <a:off x="7596336" y="4797152"/>
            <a:ext cx="922603" cy="12961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4809603" y="2030413"/>
            <a:ext cx="1008063" cy="325437"/>
          </a:xfrm>
          <a:prstGeom prst="roundRect">
            <a:avLst>
              <a:gd name="adj" fmla="val 39741"/>
            </a:avLst>
          </a:prstGeom>
          <a:gradFill rotWithShape="1">
            <a:gsLst>
              <a:gs pos="0">
                <a:srgbClr val="DCE6F2"/>
              </a:gs>
              <a:gs pos="53000">
                <a:srgbClr val="B2C6E0"/>
              </a:gs>
              <a:gs pos="53999">
                <a:srgbClr val="A9BCD5"/>
              </a:gs>
              <a:gs pos="100000">
                <a:srgbClr val="9CADC1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766763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AU" dirty="0">
                <a:latin typeface="+mn-lt"/>
              </a:rPr>
              <a:t>Expert*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624116" y="6488518"/>
            <a:ext cx="19803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Wingdings 2" panose="05020102010507070707" pitchFamily="18" charset="2"/>
              <a:buChar char="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AU" sz="1200" dirty="0"/>
              <a:t>* Not in </a:t>
            </a:r>
            <a:r>
              <a:rPr lang="en-AU" sz="1200" dirty="0" err="1"/>
              <a:t>Gery’s</a:t>
            </a:r>
            <a:r>
              <a:rPr lang="en-AU" sz="1200" dirty="0"/>
              <a:t> classification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7087" y="2961350"/>
            <a:ext cx="5048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7087" y="3475620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rgbClr val="C00000"/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744612" y="3052823"/>
            <a:ext cx="1595140" cy="4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Assessable</a:t>
            </a:r>
            <a:endParaRPr lang="en-A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 bwMode="auto">
          <a:xfrm>
            <a:off x="744611" y="3564416"/>
            <a:ext cx="1677391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2000" b="1" dirty="0">
                <a:solidFill>
                  <a:srgbClr val="C00000"/>
                </a:solidFill>
              </a:rPr>
              <a:t>5. Proficiency</a:t>
            </a:r>
          </a:p>
        </p:txBody>
      </p:sp>
      <p:sp>
        <p:nvSpPr>
          <p:cNvPr id="42" name="Rectangle 41">
            <a:hlinkClick r:id="rId7" action="ppaction://hlinksldjump"/>
          </p:cNvPr>
          <p:cNvSpPr/>
          <p:nvPr/>
        </p:nvSpPr>
        <p:spPr>
          <a:xfrm flipV="1">
            <a:off x="251148" y="114982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Rectangle 42">
            <a:hlinkClick r:id="rId8" action="ppaction://hlinksldjump"/>
          </p:cNvPr>
          <p:cNvSpPr/>
          <p:nvPr/>
        </p:nvSpPr>
        <p:spPr>
          <a:xfrm flipV="1">
            <a:off x="251148" y="1772816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>
            <a:hlinkClick r:id="rId9" action="ppaction://hlinksldjump"/>
          </p:cNvPr>
          <p:cNvSpPr/>
          <p:nvPr/>
        </p:nvSpPr>
        <p:spPr>
          <a:xfrm flipV="1">
            <a:off x="251148" y="2437306"/>
            <a:ext cx="2160612" cy="58340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Rectangle 44">
            <a:hlinkClick r:id="rId10" action="ppaction://hlinksldjump"/>
          </p:cNvPr>
          <p:cNvSpPr/>
          <p:nvPr/>
        </p:nvSpPr>
        <p:spPr>
          <a:xfrm flipV="1">
            <a:off x="251148" y="3020708"/>
            <a:ext cx="2160612" cy="488132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Rectangle 45">
            <a:hlinkClick r:id="rId11" action="ppaction://hlinksldjump"/>
          </p:cNvPr>
          <p:cNvSpPr/>
          <p:nvPr/>
        </p:nvSpPr>
        <p:spPr>
          <a:xfrm flipV="1">
            <a:off x="251148" y="350100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TextBox 48"/>
          <p:cNvSpPr txBox="1"/>
          <p:nvPr/>
        </p:nvSpPr>
        <p:spPr>
          <a:xfrm>
            <a:off x="179512" y="1037606"/>
            <a:ext cx="2376264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100" dirty="0" smtClean="0">
                <a:latin typeface="Calibri Light" panose="020F0302020204030204" pitchFamily="34" charset="0"/>
              </a:rPr>
              <a:t>Select a topic or use &lt; &gt; or mouse click</a:t>
            </a:r>
            <a:endParaRPr lang="en-AU" sz="1100" dirty="0">
              <a:latin typeface="Calibri Light" panose="020F03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7087" y="3996928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51" name="Content Placeholder 2"/>
          <p:cNvSpPr txBox="1">
            <a:spLocks/>
          </p:cNvSpPr>
          <p:nvPr/>
        </p:nvSpPr>
        <p:spPr bwMode="auto">
          <a:xfrm>
            <a:off x="744612" y="4079258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6. Complete</a:t>
            </a:r>
          </a:p>
        </p:txBody>
      </p:sp>
      <p:sp>
        <p:nvSpPr>
          <p:cNvPr id="52" name="Rectangle 51">
            <a:hlinkClick r:id="rId12" action="ppaction://hlinksldjump"/>
          </p:cNvPr>
          <p:cNvSpPr/>
          <p:nvPr/>
        </p:nvSpPr>
        <p:spPr>
          <a:xfrm flipV="1">
            <a:off x="251148" y="4034248"/>
            <a:ext cx="2160612" cy="49254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630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31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326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44612" y="1268388"/>
            <a:ext cx="159514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rgbClr val="C17529">
                    <a:lumMod val="75000"/>
                  </a:srgbClr>
                </a:solidFill>
              </a:rPr>
              <a:t>1. Authentic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51148" y="260648"/>
            <a:ext cx="79311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b="1" dirty="0">
                <a:solidFill>
                  <a:srgbClr val="C00000"/>
                </a:solidFill>
              </a:rPr>
              <a:t>Attributes of a good competency</a:t>
            </a:r>
            <a:endParaRPr lang="en-A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87" y="1187426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087" y="1809223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087" y="2339157"/>
            <a:ext cx="5048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087" y="2961350"/>
            <a:ext cx="5048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44612" y="1867392"/>
            <a:ext cx="1595140" cy="41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2. High level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44612" y="2420516"/>
            <a:ext cx="1595140" cy="57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l" eaLnBrk="1" fontAlgn="auto" hangingPunct="1">
              <a:lnSpc>
                <a:spcPct val="80000"/>
              </a:lnSpc>
              <a:spcBef>
                <a:spcPts val="1800"/>
              </a:spcBef>
              <a:buFont typeface="Arial" charset="0"/>
              <a:buNone/>
              <a:defRPr/>
            </a:pP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3. Clear and concise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55776" y="1052736"/>
            <a:ext cx="6048672" cy="53285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180975" defTabSz="4305300" eaLnBrk="1" fontAlgn="auto" hangingPunct="1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If </a:t>
            </a: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someone </a:t>
            </a: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perform all of the tasks associated with these competencies, will they be </a:t>
            </a:r>
            <a:r>
              <a:rPr lang="en-AU" sz="2000" b="1" dirty="0">
                <a:solidFill>
                  <a:prstClr val="black"/>
                </a:solidFill>
                <a:sym typeface="Wingdings" panose="05000000000000000000" pitchFamily="2" charset="2"/>
              </a:rPr>
              <a:t>fully functioning in their job?</a:t>
            </a:r>
          </a:p>
          <a:p>
            <a:pPr marL="180975" defTabSz="4305300" eaLnBrk="1" fontAlgn="auto" hangingPunct="1">
              <a:spcBef>
                <a:spcPts val="0"/>
              </a:spcBef>
              <a:spcAft>
                <a:spcPts val="600"/>
              </a:spcAft>
              <a:tabLst>
                <a:tab pos="0" algn="l"/>
              </a:tabLst>
              <a:defRPr/>
            </a:pP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Are </a:t>
            </a: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there other things </a:t>
            </a: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they will </a:t>
            </a:r>
            <a:r>
              <a:rPr lang="en-AU" dirty="0">
                <a:solidFill>
                  <a:prstClr val="black"/>
                </a:solidFill>
                <a:sym typeface="Wingdings" panose="05000000000000000000" pitchFamily="2" charset="2"/>
              </a:rPr>
              <a:t>need to do</a:t>
            </a:r>
            <a:r>
              <a:rPr lang="en-AU" dirty="0" smtClean="0">
                <a:solidFill>
                  <a:prstClr val="black"/>
                </a:solidFill>
                <a:sym typeface="Wingdings" panose="05000000000000000000" pitchFamily="2" charset="2"/>
              </a:rPr>
              <a:t>?</a:t>
            </a:r>
            <a:endParaRPr lang="en-AU" dirty="0" smtClean="0">
              <a:solidFill>
                <a:prstClr val="black"/>
              </a:solidFill>
            </a:endParaRPr>
          </a:p>
          <a:p>
            <a:pPr marL="2062163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  <a:p>
            <a:pPr marL="2155825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2155825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 smtClean="0">
              <a:solidFill>
                <a:prstClr val="black"/>
              </a:solidFill>
            </a:endParaRPr>
          </a:p>
          <a:p>
            <a:pPr marL="0" indent="0" eaLnBrk="1" fontAlgn="ctr" hangingPunct="1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7087" y="2961350"/>
            <a:ext cx="504825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087" y="3475620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7087" y="3996928"/>
            <a:ext cx="5048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400"/>
              </a:spcAft>
              <a:defRPr/>
            </a:pPr>
            <a:r>
              <a:rPr lang="en-AU" sz="3200" dirty="0">
                <a:solidFill>
                  <a:srgbClr val="C00000"/>
                </a:solidFill>
                <a:sym typeface="Wingdings" panose="05000000000000000000" pitchFamily="2" charset="2"/>
              </a:rPr>
              <a:t>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744612" y="3052823"/>
            <a:ext cx="1595140" cy="4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Assessable</a:t>
            </a:r>
            <a:endParaRPr lang="en-A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744612" y="3564416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ctr" hangingPunct="1">
              <a:spcBef>
                <a:spcPts val="1800"/>
              </a:spcBef>
              <a:defRPr/>
            </a:pPr>
            <a:r>
              <a:rPr lang="en-AU" sz="1800" b="1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en-AU" sz="1800" b="1" dirty="0">
                <a:solidFill>
                  <a:schemeClr val="accent6">
                    <a:lumMod val="75000"/>
                  </a:schemeClr>
                </a:solidFill>
              </a:rPr>
              <a:t>Proficiency</a:t>
            </a:r>
            <a:endParaRPr lang="en-AU" sz="1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744612" y="4079258"/>
            <a:ext cx="1595140" cy="4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fontAlgn="auto" hangingPunct="1">
              <a:spcBef>
                <a:spcPts val="1800"/>
              </a:spcBef>
              <a:defRPr/>
            </a:pPr>
            <a:r>
              <a:rPr lang="en-AU" sz="2000" b="1" dirty="0" smtClean="0">
                <a:solidFill>
                  <a:srgbClr val="C00000"/>
                </a:solidFill>
              </a:rPr>
              <a:t>6. Complete</a:t>
            </a:r>
            <a:endParaRPr lang="en-AU" sz="2000" b="1" dirty="0">
              <a:solidFill>
                <a:srgbClr val="C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499992" y="3717032"/>
            <a:ext cx="2160240" cy="2160240"/>
          </a:xfrm>
          <a:prstGeom prst="ellipse">
            <a:avLst/>
          </a:prstGeom>
          <a:gradFill flip="none" rotWithShape="1">
            <a:gsLst>
              <a:gs pos="98000">
                <a:schemeClr val="accent1">
                  <a:tint val="66000"/>
                  <a:satMod val="160000"/>
                  <a:lumMod val="79000"/>
                </a:schemeClr>
              </a:gs>
              <a:gs pos="23000">
                <a:srgbClr val="FFDAB7"/>
              </a:gs>
              <a:gs pos="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E6A400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hlinkClick r:id="rId5" action="ppaction://hlinksldjump"/>
          </p:cNvPr>
          <p:cNvSpPr/>
          <p:nvPr/>
        </p:nvSpPr>
        <p:spPr>
          <a:xfrm flipV="1">
            <a:off x="251148" y="114982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Rectangle 29">
            <a:hlinkClick r:id="rId6" action="ppaction://hlinksldjump"/>
          </p:cNvPr>
          <p:cNvSpPr/>
          <p:nvPr/>
        </p:nvSpPr>
        <p:spPr>
          <a:xfrm flipV="1">
            <a:off x="251148" y="1772816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hlinkClick r:id="rId7" action="ppaction://hlinksldjump"/>
          </p:cNvPr>
          <p:cNvSpPr/>
          <p:nvPr/>
        </p:nvSpPr>
        <p:spPr>
          <a:xfrm flipV="1">
            <a:off x="251148" y="2437306"/>
            <a:ext cx="2160612" cy="58340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hlinkClick r:id="rId8" action="ppaction://hlinksldjump"/>
          </p:cNvPr>
          <p:cNvSpPr/>
          <p:nvPr/>
        </p:nvSpPr>
        <p:spPr>
          <a:xfrm flipV="1">
            <a:off x="251148" y="3020708"/>
            <a:ext cx="2160612" cy="488132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Rectangle 32">
            <a:hlinkClick r:id="rId9" action="ppaction://hlinksldjump"/>
          </p:cNvPr>
          <p:cNvSpPr/>
          <p:nvPr/>
        </p:nvSpPr>
        <p:spPr>
          <a:xfrm flipV="1">
            <a:off x="251148" y="3501008"/>
            <a:ext cx="2160612" cy="550980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Rectangle 33">
            <a:hlinkClick r:id="rId10" action="ppaction://hlinksldjump"/>
          </p:cNvPr>
          <p:cNvSpPr/>
          <p:nvPr/>
        </p:nvSpPr>
        <p:spPr>
          <a:xfrm flipV="1">
            <a:off x="251148" y="4077072"/>
            <a:ext cx="2160612" cy="492543"/>
          </a:xfrm>
          <a:prstGeom prst="rect">
            <a:avLst/>
          </a:prstGeom>
          <a:solidFill>
            <a:srgbClr val="F0A22E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TextBox 34"/>
          <p:cNvSpPr txBox="1"/>
          <p:nvPr/>
        </p:nvSpPr>
        <p:spPr>
          <a:xfrm>
            <a:off x="179512" y="1037606"/>
            <a:ext cx="2376264" cy="23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AU" sz="1100" dirty="0" smtClean="0">
                <a:latin typeface="Calibri Light" panose="020F0302020204030204" pitchFamily="34" charset="0"/>
              </a:rPr>
              <a:t>Select a topic or use &lt; &gt; or mouse click</a:t>
            </a:r>
            <a:endParaRPr lang="en-AU" sz="1100" dirty="0">
              <a:latin typeface="Calibri Light" panose="020F030202020403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218984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8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8162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a7869b4c24c1d3b35010ed4ed3d3a1e12cbcb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|12.4|21.9|9.4|6.1|11.5|11.4|1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9.8|8.5|8.7|13.3|5.3|8.5"/>
</p:tagLst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4453</TotalTime>
  <Words>661</Words>
  <Application>Microsoft Office PowerPoint</Application>
  <PresentationFormat>On-screen Show (4:3)</PresentationFormat>
  <Paragraphs>257</Paragraphs>
  <Slides>9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Tempus Sans ITC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Competencies attributes</dc:title>
  <dc:creator>Ian Bell</dc:creator>
  <cp:lastModifiedBy>Ian Bell</cp:lastModifiedBy>
  <cp:revision>305</cp:revision>
  <cp:lastPrinted>2012-11-05T04:20:18Z</cp:lastPrinted>
  <dcterms:created xsi:type="dcterms:W3CDTF">2012-06-01T11:10:15Z</dcterms:created>
  <dcterms:modified xsi:type="dcterms:W3CDTF">2012-11-06T22:02:49Z</dcterms:modified>
</cp:coreProperties>
</file>