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Lst>
  <p:notesMasterIdLst>
    <p:notesMasterId r:id="rId11"/>
  </p:notesMasterIdLst>
  <p:handoutMasterIdLst>
    <p:handoutMasterId r:id="rId12"/>
  </p:handoutMasterIdLst>
  <p:sldIdLst>
    <p:sldId id="256" r:id="rId2"/>
    <p:sldId id="402" r:id="rId3"/>
    <p:sldId id="403" r:id="rId4"/>
    <p:sldId id="404" r:id="rId5"/>
    <p:sldId id="405" r:id="rId6"/>
    <p:sldId id="406" r:id="rId7"/>
    <p:sldId id="407" r:id="rId8"/>
    <p:sldId id="408" r:id="rId9"/>
    <p:sldId id="409" r:id="rId10"/>
  </p:sldIdLst>
  <p:sldSz cx="9906000" cy="6858000" type="A4"/>
  <p:notesSz cx="6794500" cy="9906000"/>
  <p:defaultTextStyle>
    <a:defPPr>
      <a:defRPr lang="en-GB"/>
    </a:defPPr>
    <a:lvl1pPr algn="l" rtl="0" fontAlgn="base">
      <a:spcBef>
        <a:spcPct val="0"/>
      </a:spcBef>
      <a:spcAft>
        <a:spcPct val="0"/>
      </a:spcAft>
      <a:defRPr sz="900" b="1" kern="1200">
        <a:solidFill>
          <a:schemeClr val="bg1"/>
        </a:solidFill>
        <a:latin typeface="Tahoma" pitchFamily="34" charset="0"/>
        <a:ea typeface="+mn-ea"/>
        <a:cs typeface="+mn-cs"/>
      </a:defRPr>
    </a:lvl1pPr>
    <a:lvl2pPr marL="457200" algn="l" rtl="0" fontAlgn="base">
      <a:spcBef>
        <a:spcPct val="0"/>
      </a:spcBef>
      <a:spcAft>
        <a:spcPct val="0"/>
      </a:spcAft>
      <a:defRPr sz="900" b="1" kern="1200">
        <a:solidFill>
          <a:schemeClr val="bg1"/>
        </a:solidFill>
        <a:latin typeface="Tahoma" pitchFamily="34" charset="0"/>
        <a:ea typeface="+mn-ea"/>
        <a:cs typeface="+mn-cs"/>
      </a:defRPr>
    </a:lvl2pPr>
    <a:lvl3pPr marL="914400" algn="l" rtl="0" fontAlgn="base">
      <a:spcBef>
        <a:spcPct val="0"/>
      </a:spcBef>
      <a:spcAft>
        <a:spcPct val="0"/>
      </a:spcAft>
      <a:defRPr sz="900" b="1" kern="1200">
        <a:solidFill>
          <a:schemeClr val="bg1"/>
        </a:solidFill>
        <a:latin typeface="Tahoma" pitchFamily="34" charset="0"/>
        <a:ea typeface="+mn-ea"/>
        <a:cs typeface="+mn-cs"/>
      </a:defRPr>
    </a:lvl3pPr>
    <a:lvl4pPr marL="1371600" algn="l" rtl="0" fontAlgn="base">
      <a:spcBef>
        <a:spcPct val="0"/>
      </a:spcBef>
      <a:spcAft>
        <a:spcPct val="0"/>
      </a:spcAft>
      <a:defRPr sz="900" b="1" kern="1200">
        <a:solidFill>
          <a:schemeClr val="bg1"/>
        </a:solidFill>
        <a:latin typeface="Tahoma" pitchFamily="34" charset="0"/>
        <a:ea typeface="+mn-ea"/>
        <a:cs typeface="+mn-cs"/>
      </a:defRPr>
    </a:lvl4pPr>
    <a:lvl5pPr marL="1828800" algn="l" rtl="0" fontAlgn="base">
      <a:spcBef>
        <a:spcPct val="0"/>
      </a:spcBef>
      <a:spcAft>
        <a:spcPct val="0"/>
      </a:spcAft>
      <a:defRPr sz="900" b="1" kern="1200">
        <a:solidFill>
          <a:schemeClr val="bg1"/>
        </a:solidFill>
        <a:latin typeface="Tahoma" pitchFamily="34" charset="0"/>
        <a:ea typeface="+mn-ea"/>
        <a:cs typeface="+mn-cs"/>
      </a:defRPr>
    </a:lvl5pPr>
    <a:lvl6pPr marL="2286000" algn="l" defTabSz="914400" rtl="0" eaLnBrk="1" latinLnBrk="0" hangingPunct="1">
      <a:defRPr sz="900" b="1" kern="1200">
        <a:solidFill>
          <a:schemeClr val="bg1"/>
        </a:solidFill>
        <a:latin typeface="Tahoma" pitchFamily="34" charset="0"/>
        <a:ea typeface="+mn-ea"/>
        <a:cs typeface="+mn-cs"/>
      </a:defRPr>
    </a:lvl6pPr>
    <a:lvl7pPr marL="2743200" algn="l" defTabSz="914400" rtl="0" eaLnBrk="1" latinLnBrk="0" hangingPunct="1">
      <a:defRPr sz="900" b="1" kern="1200">
        <a:solidFill>
          <a:schemeClr val="bg1"/>
        </a:solidFill>
        <a:latin typeface="Tahoma" pitchFamily="34" charset="0"/>
        <a:ea typeface="+mn-ea"/>
        <a:cs typeface="+mn-cs"/>
      </a:defRPr>
    </a:lvl7pPr>
    <a:lvl8pPr marL="3200400" algn="l" defTabSz="914400" rtl="0" eaLnBrk="1" latinLnBrk="0" hangingPunct="1">
      <a:defRPr sz="900" b="1" kern="1200">
        <a:solidFill>
          <a:schemeClr val="bg1"/>
        </a:solidFill>
        <a:latin typeface="Tahoma" pitchFamily="34" charset="0"/>
        <a:ea typeface="+mn-ea"/>
        <a:cs typeface="+mn-cs"/>
      </a:defRPr>
    </a:lvl8pPr>
    <a:lvl9pPr marL="3657600" algn="l" defTabSz="914400" rtl="0" eaLnBrk="1" latinLnBrk="0" hangingPunct="1">
      <a:defRPr sz="900" b="1" kern="1200">
        <a:solidFill>
          <a:schemeClr val="bg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0016E2"/>
    <a:srgbClr val="2B3461"/>
    <a:srgbClr val="C7A775"/>
    <a:srgbClr val="00B5EF"/>
    <a:srgbClr val="A2DADE"/>
    <a:srgbClr val="EE2D24"/>
    <a:srgbClr val="CDE3A0"/>
    <a:srgbClr val="4E0B55"/>
    <a:srgbClr val="EFC8DF"/>
    <a:srgbClr val="FFF0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957" autoAdjust="0"/>
    <p:restoredTop sz="94885" autoAdjust="0"/>
  </p:normalViewPr>
  <p:slideViewPr>
    <p:cSldViewPr snapToGrid="0">
      <p:cViewPr varScale="1">
        <p:scale>
          <a:sx n="105" d="100"/>
          <a:sy n="105" d="100"/>
        </p:scale>
        <p:origin x="-78" y="-432"/>
      </p:cViewPr>
      <p:guideLst>
        <p:guide orient="horz" pos="1164"/>
        <p:guide orient="horz" pos="1410"/>
        <p:guide orient="horz" pos="2715"/>
        <p:guide orient="horz" pos="2389"/>
        <p:guide orient="horz" pos="2064"/>
        <p:guide orient="horz" pos="1735"/>
        <p:guide orient="horz" pos="3369"/>
        <p:guide orient="horz" pos="3698"/>
        <p:guide pos="4214"/>
        <p:guide pos="358"/>
        <p:guide pos="912"/>
        <p:guide pos="4879"/>
        <p:guide pos="5556"/>
        <p:guide pos="1423"/>
        <p:guide pos="402"/>
        <p:guide pos="179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86"/>
    </p:cViewPr>
  </p:sorterViewPr>
  <p:notesViewPr>
    <p:cSldViewPr snapToGrid="0">
      <p:cViewPr varScale="1">
        <p:scale>
          <a:sx n="52" d="100"/>
          <a:sy n="52" d="100"/>
        </p:scale>
        <p:origin x="-1848" y="-78"/>
      </p:cViewPr>
      <p:guideLst>
        <p:guide orient="horz" pos="3120"/>
        <p:guide pos="2139"/>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sw0202\user2\Joro\MY%20DOCUMENTS\My%20Work\201011_SunMpefValidation\FireStatsSu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sw0202\user2\Joro\MY%20DOCUMENTS\My%20Work\200712_FireStudy\OpebLtvbFires_3008-3108.xls"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a:pPr>
            <a:r>
              <a:rPr lang="en-GB"/>
              <a:t>30-31 Jan 2011</a:t>
            </a:r>
          </a:p>
        </c:rich>
      </c:tx>
      <c:layout/>
    </c:title>
    <c:plotArea>
      <c:layout/>
      <c:lineChart>
        <c:grouping val="standard"/>
        <c:ser>
          <c:idx val="0"/>
          <c:order val="0"/>
          <c:tx>
            <c:v>SUN</c:v>
          </c:tx>
          <c:spPr>
            <a:ln>
              <a:solidFill>
                <a:schemeClr val="accent2"/>
              </a:solidFill>
            </a:ln>
          </c:spPr>
          <c:marker>
            <c:symbol val="none"/>
          </c:marker>
          <c:cat>
            <c:strRef>
              <c:f>FES!$A$3:$A$194</c:f>
              <c:strCache>
                <c:ptCount val="192"/>
                <c:pt idx="0">
                  <c:v>110130:000000</c:v>
                </c:pt>
                <c:pt idx="1">
                  <c:v>110130:001500</c:v>
                </c:pt>
                <c:pt idx="2">
                  <c:v>110130:003000</c:v>
                </c:pt>
                <c:pt idx="3">
                  <c:v>110130:004500</c:v>
                </c:pt>
                <c:pt idx="4">
                  <c:v>110130:010000</c:v>
                </c:pt>
                <c:pt idx="5">
                  <c:v>110130:011500</c:v>
                </c:pt>
                <c:pt idx="6">
                  <c:v>110130:013000</c:v>
                </c:pt>
                <c:pt idx="7">
                  <c:v>110130:014500</c:v>
                </c:pt>
                <c:pt idx="8">
                  <c:v>110130:020000</c:v>
                </c:pt>
                <c:pt idx="9">
                  <c:v>110130:021500</c:v>
                </c:pt>
                <c:pt idx="10">
                  <c:v>110130:023000</c:v>
                </c:pt>
                <c:pt idx="11">
                  <c:v>110130:024500</c:v>
                </c:pt>
                <c:pt idx="12">
                  <c:v>110130:030000</c:v>
                </c:pt>
                <c:pt idx="13">
                  <c:v>110130:031500</c:v>
                </c:pt>
                <c:pt idx="14">
                  <c:v>110130:033000</c:v>
                </c:pt>
                <c:pt idx="15">
                  <c:v>110130:034500</c:v>
                </c:pt>
                <c:pt idx="16">
                  <c:v>110130:040000</c:v>
                </c:pt>
                <c:pt idx="17">
                  <c:v>110130:041500</c:v>
                </c:pt>
                <c:pt idx="18">
                  <c:v>110130:043000</c:v>
                </c:pt>
                <c:pt idx="19">
                  <c:v>110130:044500</c:v>
                </c:pt>
                <c:pt idx="20">
                  <c:v>110130:050000</c:v>
                </c:pt>
                <c:pt idx="21">
                  <c:v>110130:051500</c:v>
                </c:pt>
                <c:pt idx="22">
                  <c:v>110130:053000</c:v>
                </c:pt>
                <c:pt idx="23">
                  <c:v>110130:054500</c:v>
                </c:pt>
                <c:pt idx="24">
                  <c:v>110130:060000</c:v>
                </c:pt>
                <c:pt idx="25">
                  <c:v>110130:061500</c:v>
                </c:pt>
                <c:pt idx="26">
                  <c:v>110130:063000</c:v>
                </c:pt>
                <c:pt idx="27">
                  <c:v>110130:064500</c:v>
                </c:pt>
                <c:pt idx="28">
                  <c:v>110130:070000</c:v>
                </c:pt>
                <c:pt idx="29">
                  <c:v>110130:071500</c:v>
                </c:pt>
                <c:pt idx="30">
                  <c:v>110130:073000</c:v>
                </c:pt>
                <c:pt idx="31">
                  <c:v>110130:074500</c:v>
                </c:pt>
                <c:pt idx="32">
                  <c:v>110130:080000</c:v>
                </c:pt>
                <c:pt idx="33">
                  <c:v>110130:081500</c:v>
                </c:pt>
                <c:pt idx="34">
                  <c:v>110130:083000</c:v>
                </c:pt>
                <c:pt idx="35">
                  <c:v>110130:084500</c:v>
                </c:pt>
                <c:pt idx="36">
                  <c:v>110130:090000</c:v>
                </c:pt>
                <c:pt idx="37">
                  <c:v>110130:091500</c:v>
                </c:pt>
                <c:pt idx="38">
                  <c:v>110130:093000</c:v>
                </c:pt>
                <c:pt idx="39">
                  <c:v>110130:094500</c:v>
                </c:pt>
                <c:pt idx="40">
                  <c:v>110130:100000</c:v>
                </c:pt>
                <c:pt idx="41">
                  <c:v>110130:101500</c:v>
                </c:pt>
                <c:pt idx="42">
                  <c:v>110130:103000</c:v>
                </c:pt>
                <c:pt idx="43">
                  <c:v>110130:104500</c:v>
                </c:pt>
                <c:pt idx="44">
                  <c:v>110130:110000</c:v>
                </c:pt>
                <c:pt idx="45">
                  <c:v>110130:111500</c:v>
                </c:pt>
                <c:pt idx="46">
                  <c:v>110130:113000</c:v>
                </c:pt>
                <c:pt idx="47">
                  <c:v>110130:114500</c:v>
                </c:pt>
                <c:pt idx="48">
                  <c:v>110130:120000</c:v>
                </c:pt>
                <c:pt idx="49">
                  <c:v>110130:121500</c:v>
                </c:pt>
                <c:pt idx="50">
                  <c:v>110130:123000</c:v>
                </c:pt>
                <c:pt idx="51">
                  <c:v>110130:124500</c:v>
                </c:pt>
                <c:pt idx="52">
                  <c:v>110130:130000</c:v>
                </c:pt>
                <c:pt idx="53">
                  <c:v>110130:131500</c:v>
                </c:pt>
                <c:pt idx="54">
                  <c:v>110130:133000</c:v>
                </c:pt>
                <c:pt idx="55">
                  <c:v>110130:134500</c:v>
                </c:pt>
                <c:pt idx="56">
                  <c:v>110130:140000</c:v>
                </c:pt>
                <c:pt idx="57">
                  <c:v>110130:141500</c:v>
                </c:pt>
                <c:pt idx="58">
                  <c:v>110130:143000</c:v>
                </c:pt>
                <c:pt idx="59">
                  <c:v>110130:144500</c:v>
                </c:pt>
                <c:pt idx="60">
                  <c:v>110130:150000</c:v>
                </c:pt>
                <c:pt idx="61">
                  <c:v>110130:151500</c:v>
                </c:pt>
                <c:pt idx="62">
                  <c:v>110130:153000</c:v>
                </c:pt>
                <c:pt idx="63">
                  <c:v>110130:154500</c:v>
                </c:pt>
                <c:pt idx="64">
                  <c:v>110130:160000</c:v>
                </c:pt>
                <c:pt idx="65">
                  <c:v>110130:161500</c:v>
                </c:pt>
                <c:pt idx="66">
                  <c:v>110130:163000</c:v>
                </c:pt>
                <c:pt idx="67">
                  <c:v>110130:164500</c:v>
                </c:pt>
                <c:pt idx="68">
                  <c:v>110130:170000</c:v>
                </c:pt>
                <c:pt idx="69">
                  <c:v>110130:171500</c:v>
                </c:pt>
                <c:pt idx="70">
                  <c:v>110130:173000</c:v>
                </c:pt>
                <c:pt idx="71">
                  <c:v>110130:174500</c:v>
                </c:pt>
                <c:pt idx="72">
                  <c:v>110130:180000</c:v>
                </c:pt>
                <c:pt idx="73">
                  <c:v>110130:181500</c:v>
                </c:pt>
                <c:pt idx="74">
                  <c:v>110130:183000</c:v>
                </c:pt>
                <c:pt idx="75">
                  <c:v>110130:184500</c:v>
                </c:pt>
                <c:pt idx="76">
                  <c:v>110130:190000</c:v>
                </c:pt>
                <c:pt idx="77">
                  <c:v>110130:191500</c:v>
                </c:pt>
                <c:pt idx="78">
                  <c:v>110130:193000</c:v>
                </c:pt>
                <c:pt idx="79">
                  <c:v>110130:194500</c:v>
                </c:pt>
                <c:pt idx="80">
                  <c:v>110130:200000</c:v>
                </c:pt>
                <c:pt idx="81">
                  <c:v>110130:201500</c:v>
                </c:pt>
                <c:pt idx="82">
                  <c:v>110130:203000</c:v>
                </c:pt>
                <c:pt idx="83">
                  <c:v>110130:204500</c:v>
                </c:pt>
                <c:pt idx="84">
                  <c:v>110130:210000</c:v>
                </c:pt>
                <c:pt idx="85">
                  <c:v>110130:211500</c:v>
                </c:pt>
                <c:pt idx="86">
                  <c:v>110130:213000</c:v>
                </c:pt>
                <c:pt idx="87">
                  <c:v>110130:214500</c:v>
                </c:pt>
                <c:pt idx="88">
                  <c:v>110130:220000</c:v>
                </c:pt>
                <c:pt idx="89">
                  <c:v>110130:221500</c:v>
                </c:pt>
                <c:pt idx="90">
                  <c:v>110130:223000</c:v>
                </c:pt>
                <c:pt idx="91">
                  <c:v>110130:224500</c:v>
                </c:pt>
                <c:pt idx="92">
                  <c:v>110130:230000</c:v>
                </c:pt>
                <c:pt idx="93">
                  <c:v>110130:231500</c:v>
                </c:pt>
                <c:pt idx="94">
                  <c:v>110130:233000</c:v>
                </c:pt>
                <c:pt idx="95">
                  <c:v>110130:234500</c:v>
                </c:pt>
                <c:pt idx="96">
                  <c:v>110131:000000</c:v>
                </c:pt>
                <c:pt idx="97">
                  <c:v>110131:001500</c:v>
                </c:pt>
                <c:pt idx="98">
                  <c:v>110131:003000</c:v>
                </c:pt>
                <c:pt idx="99">
                  <c:v>110131:004500</c:v>
                </c:pt>
                <c:pt idx="100">
                  <c:v>110131:010000</c:v>
                </c:pt>
                <c:pt idx="101">
                  <c:v>110131:011500</c:v>
                </c:pt>
                <c:pt idx="102">
                  <c:v>110131:013000</c:v>
                </c:pt>
                <c:pt idx="103">
                  <c:v>110131:014500</c:v>
                </c:pt>
                <c:pt idx="104">
                  <c:v>110131:020000</c:v>
                </c:pt>
                <c:pt idx="105">
                  <c:v>110131:021500</c:v>
                </c:pt>
                <c:pt idx="106">
                  <c:v>110131:023000</c:v>
                </c:pt>
                <c:pt idx="107">
                  <c:v>110131:024500</c:v>
                </c:pt>
                <c:pt idx="108">
                  <c:v>110131:030000</c:v>
                </c:pt>
                <c:pt idx="109">
                  <c:v>110131:031500</c:v>
                </c:pt>
                <c:pt idx="110">
                  <c:v>110131:033000</c:v>
                </c:pt>
                <c:pt idx="111">
                  <c:v>110131:034500</c:v>
                </c:pt>
                <c:pt idx="112">
                  <c:v>110131:040000</c:v>
                </c:pt>
                <c:pt idx="113">
                  <c:v>110131:041500</c:v>
                </c:pt>
                <c:pt idx="114">
                  <c:v>110131:043000</c:v>
                </c:pt>
                <c:pt idx="115">
                  <c:v>110131:044500</c:v>
                </c:pt>
                <c:pt idx="116">
                  <c:v>110131:050000</c:v>
                </c:pt>
                <c:pt idx="117">
                  <c:v>110131:051500</c:v>
                </c:pt>
                <c:pt idx="118">
                  <c:v>110131:053000</c:v>
                </c:pt>
                <c:pt idx="119">
                  <c:v>110131:054500</c:v>
                </c:pt>
                <c:pt idx="120">
                  <c:v>110131:060000</c:v>
                </c:pt>
                <c:pt idx="121">
                  <c:v>110131:061500</c:v>
                </c:pt>
                <c:pt idx="122">
                  <c:v>110131:063000</c:v>
                </c:pt>
                <c:pt idx="123">
                  <c:v>110131:064500</c:v>
                </c:pt>
                <c:pt idx="124">
                  <c:v>110131:070000</c:v>
                </c:pt>
                <c:pt idx="125">
                  <c:v>110131:071500</c:v>
                </c:pt>
                <c:pt idx="126">
                  <c:v>110131:073000</c:v>
                </c:pt>
                <c:pt idx="127">
                  <c:v>110131:074500</c:v>
                </c:pt>
                <c:pt idx="128">
                  <c:v>110131:080000</c:v>
                </c:pt>
                <c:pt idx="129">
                  <c:v>110131:081500</c:v>
                </c:pt>
                <c:pt idx="130">
                  <c:v>110131:083000</c:v>
                </c:pt>
                <c:pt idx="131">
                  <c:v>110131:084500</c:v>
                </c:pt>
                <c:pt idx="132">
                  <c:v>110131:090000</c:v>
                </c:pt>
                <c:pt idx="133">
                  <c:v>110131:091500</c:v>
                </c:pt>
                <c:pt idx="134">
                  <c:v>110131:093000</c:v>
                </c:pt>
                <c:pt idx="135">
                  <c:v>110131:094500</c:v>
                </c:pt>
                <c:pt idx="136">
                  <c:v>110131:100000</c:v>
                </c:pt>
                <c:pt idx="137">
                  <c:v>110131:101500</c:v>
                </c:pt>
                <c:pt idx="138">
                  <c:v>110131:103000</c:v>
                </c:pt>
                <c:pt idx="139">
                  <c:v>110131:104500</c:v>
                </c:pt>
                <c:pt idx="140">
                  <c:v>110131:110000</c:v>
                </c:pt>
                <c:pt idx="141">
                  <c:v>110131:111500</c:v>
                </c:pt>
                <c:pt idx="142">
                  <c:v>110131:113000</c:v>
                </c:pt>
                <c:pt idx="143">
                  <c:v>110131:114500</c:v>
                </c:pt>
                <c:pt idx="144">
                  <c:v>110131:120000</c:v>
                </c:pt>
                <c:pt idx="145">
                  <c:v>110131:121500</c:v>
                </c:pt>
                <c:pt idx="146">
                  <c:v>110131:123000</c:v>
                </c:pt>
                <c:pt idx="147">
                  <c:v>110131:124500</c:v>
                </c:pt>
                <c:pt idx="148">
                  <c:v>110131:130000</c:v>
                </c:pt>
                <c:pt idx="149">
                  <c:v>110131:131500</c:v>
                </c:pt>
                <c:pt idx="150">
                  <c:v>110131:133000</c:v>
                </c:pt>
                <c:pt idx="151">
                  <c:v>110131:134500</c:v>
                </c:pt>
                <c:pt idx="152">
                  <c:v>110131:140000</c:v>
                </c:pt>
                <c:pt idx="153">
                  <c:v>110131:141500</c:v>
                </c:pt>
                <c:pt idx="154">
                  <c:v>110131:143000</c:v>
                </c:pt>
                <c:pt idx="155">
                  <c:v>110131:144500</c:v>
                </c:pt>
                <c:pt idx="156">
                  <c:v>110131:150000</c:v>
                </c:pt>
                <c:pt idx="157">
                  <c:v>110131:151500</c:v>
                </c:pt>
                <c:pt idx="158">
                  <c:v>110131:153000</c:v>
                </c:pt>
                <c:pt idx="159">
                  <c:v>110131:154500</c:v>
                </c:pt>
                <c:pt idx="160">
                  <c:v>110131:160000</c:v>
                </c:pt>
                <c:pt idx="161">
                  <c:v>110131:161500</c:v>
                </c:pt>
                <c:pt idx="162">
                  <c:v>110131:163000</c:v>
                </c:pt>
                <c:pt idx="163">
                  <c:v>110131:164500</c:v>
                </c:pt>
                <c:pt idx="164">
                  <c:v>110131:170000</c:v>
                </c:pt>
                <c:pt idx="165">
                  <c:v>110131:171500</c:v>
                </c:pt>
                <c:pt idx="166">
                  <c:v>110131:173000</c:v>
                </c:pt>
                <c:pt idx="167">
                  <c:v>110131:174500</c:v>
                </c:pt>
                <c:pt idx="168">
                  <c:v>110131:180000</c:v>
                </c:pt>
                <c:pt idx="169">
                  <c:v>110131:181500</c:v>
                </c:pt>
                <c:pt idx="170">
                  <c:v>110131:183000</c:v>
                </c:pt>
                <c:pt idx="171">
                  <c:v>110131:184500</c:v>
                </c:pt>
                <c:pt idx="172">
                  <c:v>110131:190000</c:v>
                </c:pt>
                <c:pt idx="173">
                  <c:v>110131:191500</c:v>
                </c:pt>
                <c:pt idx="174">
                  <c:v>110131:193000</c:v>
                </c:pt>
                <c:pt idx="175">
                  <c:v>110131:194500</c:v>
                </c:pt>
                <c:pt idx="176">
                  <c:v>110131:200000</c:v>
                </c:pt>
                <c:pt idx="177">
                  <c:v>110131:201500</c:v>
                </c:pt>
                <c:pt idx="178">
                  <c:v>110131:203000</c:v>
                </c:pt>
                <c:pt idx="179">
                  <c:v>110131:204500</c:v>
                </c:pt>
                <c:pt idx="180">
                  <c:v>110131:210000</c:v>
                </c:pt>
                <c:pt idx="181">
                  <c:v>110131:211500</c:v>
                </c:pt>
                <c:pt idx="182">
                  <c:v>110131:213000</c:v>
                </c:pt>
                <c:pt idx="183">
                  <c:v>110131:214500</c:v>
                </c:pt>
                <c:pt idx="184">
                  <c:v>110131:220000</c:v>
                </c:pt>
                <c:pt idx="185">
                  <c:v>110131:221500</c:v>
                </c:pt>
                <c:pt idx="186">
                  <c:v>110131:223000</c:v>
                </c:pt>
                <c:pt idx="187">
                  <c:v>110131:224500</c:v>
                </c:pt>
                <c:pt idx="188">
                  <c:v>110131:230000</c:v>
                </c:pt>
                <c:pt idx="189">
                  <c:v>110131:231500</c:v>
                </c:pt>
                <c:pt idx="190">
                  <c:v>110131:233000</c:v>
                </c:pt>
                <c:pt idx="191">
                  <c:v>110131:234500</c:v>
                </c:pt>
              </c:strCache>
            </c:strRef>
          </c:cat>
          <c:val>
            <c:numRef>
              <c:f>FES!$G$3:$G$194</c:f>
              <c:numCache>
                <c:formatCode>General</c:formatCode>
                <c:ptCount val="192"/>
                <c:pt idx="0">
                  <c:v>111</c:v>
                </c:pt>
                <c:pt idx="1">
                  <c:v>117</c:v>
                </c:pt>
                <c:pt idx="2">
                  <c:v>82</c:v>
                </c:pt>
                <c:pt idx="3">
                  <c:v>87</c:v>
                </c:pt>
                <c:pt idx="4">
                  <c:v>75</c:v>
                </c:pt>
                <c:pt idx="5">
                  <c:v>81</c:v>
                </c:pt>
                <c:pt idx="6">
                  <c:v>87</c:v>
                </c:pt>
                <c:pt idx="7">
                  <c:v>71</c:v>
                </c:pt>
                <c:pt idx="8">
                  <c:v>83</c:v>
                </c:pt>
                <c:pt idx="9">
                  <c:v>66</c:v>
                </c:pt>
                <c:pt idx="10">
                  <c:v>54</c:v>
                </c:pt>
                <c:pt idx="11">
                  <c:v>35</c:v>
                </c:pt>
                <c:pt idx="12">
                  <c:v>33</c:v>
                </c:pt>
                <c:pt idx="13">
                  <c:v>36</c:v>
                </c:pt>
                <c:pt idx="14">
                  <c:v>34</c:v>
                </c:pt>
                <c:pt idx="15">
                  <c:v>24</c:v>
                </c:pt>
                <c:pt idx="16">
                  <c:v>39</c:v>
                </c:pt>
                <c:pt idx="17">
                  <c:v>40</c:v>
                </c:pt>
                <c:pt idx="18">
                  <c:v>39</c:v>
                </c:pt>
                <c:pt idx="19">
                  <c:v>89</c:v>
                </c:pt>
                <c:pt idx="20">
                  <c:v>51</c:v>
                </c:pt>
                <c:pt idx="21">
                  <c:v>85</c:v>
                </c:pt>
                <c:pt idx="22">
                  <c:v>75</c:v>
                </c:pt>
                <c:pt idx="23">
                  <c:v>76</c:v>
                </c:pt>
                <c:pt idx="24">
                  <c:v>59</c:v>
                </c:pt>
                <c:pt idx="25">
                  <c:v>96</c:v>
                </c:pt>
                <c:pt idx="26">
                  <c:v>110</c:v>
                </c:pt>
                <c:pt idx="27">
                  <c:v>135</c:v>
                </c:pt>
                <c:pt idx="28">
                  <c:v>158</c:v>
                </c:pt>
                <c:pt idx="29">
                  <c:v>265</c:v>
                </c:pt>
                <c:pt idx="30">
                  <c:v>446</c:v>
                </c:pt>
                <c:pt idx="31">
                  <c:v>784</c:v>
                </c:pt>
                <c:pt idx="32">
                  <c:v>1011</c:v>
                </c:pt>
                <c:pt idx="33">
                  <c:v>933</c:v>
                </c:pt>
                <c:pt idx="34">
                  <c:v>814</c:v>
                </c:pt>
                <c:pt idx="35">
                  <c:v>725</c:v>
                </c:pt>
                <c:pt idx="36">
                  <c:v>769</c:v>
                </c:pt>
                <c:pt idx="37">
                  <c:v>702</c:v>
                </c:pt>
                <c:pt idx="38">
                  <c:v>893</c:v>
                </c:pt>
                <c:pt idx="39">
                  <c:v>875</c:v>
                </c:pt>
                <c:pt idx="40">
                  <c:v>910</c:v>
                </c:pt>
                <c:pt idx="41">
                  <c:v>866</c:v>
                </c:pt>
                <c:pt idx="42">
                  <c:v>893</c:v>
                </c:pt>
                <c:pt idx="43">
                  <c:v>893</c:v>
                </c:pt>
                <c:pt idx="44">
                  <c:v>1046</c:v>
                </c:pt>
                <c:pt idx="45">
                  <c:v>1036</c:v>
                </c:pt>
                <c:pt idx="46">
                  <c:v>1129</c:v>
                </c:pt>
                <c:pt idx="47">
                  <c:v>1043</c:v>
                </c:pt>
                <c:pt idx="48">
                  <c:v>875</c:v>
                </c:pt>
                <c:pt idx="49">
                  <c:v>1002</c:v>
                </c:pt>
                <c:pt idx="50">
                  <c:v>1116</c:v>
                </c:pt>
                <c:pt idx="51">
                  <c:v>937</c:v>
                </c:pt>
                <c:pt idx="52">
                  <c:v>963</c:v>
                </c:pt>
                <c:pt idx="53">
                  <c:v>781</c:v>
                </c:pt>
                <c:pt idx="54">
                  <c:v>758</c:v>
                </c:pt>
                <c:pt idx="55">
                  <c:v>692</c:v>
                </c:pt>
                <c:pt idx="56">
                  <c:v>659</c:v>
                </c:pt>
                <c:pt idx="57">
                  <c:v>648</c:v>
                </c:pt>
                <c:pt idx="58">
                  <c:v>596</c:v>
                </c:pt>
                <c:pt idx="59">
                  <c:v>540</c:v>
                </c:pt>
                <c:pt idx="60">
                  <c:v>514</c:v>
                </c:pt>
                <c:pt idx="61">
                  <c:v>434</c:v>
                </c:pt>
                <c:pt idx="62">
                  <c:v>421</c:v>
                </c:pt>
                <c:pt idx="63">
                  <c:v>374</c:v>
                </c:pt>
                <c:pt idx="64">
                  <c:v>384</c:v>
                </c:pt>
                <c:pt idx="65">
                  <c:v>293</c:v>
                </c:pt>
                <c:pt idx="66">
                  <c:v>256</c:v>
                </c:pt>
                <c:pt idx="67">
                  <c:v>325</c:v>
                </c:pt>
                <c:pt idx="68">
                  <c:v>281</c:v>
                </c:pt>
                <c:pt idx="69">
                  <c:v>257</c:v>
                </c:pt>
                <c:pt idx="70">
                  <c:v>251</c:v>
                </c:pt>
                <c:pt idx="71">
                  <c:v>357</c:v>
                </c:pt>
                <c:pt idx="72">
                  <c:v>275</c:v>
                </c:pt>
                <c:pt idx="73">
                  <c:v>481</c:v>
                </c:pt>
                <c:pt idx="74">
                  <c:v>398</c:v>
                </c:pt>
                <c:pt idx="75">
                  <c:v>291</c:v>
                </c:pt>
                <c:pt idx="76">
                  <c:v>475</c:v>
                </c:pt>
                <c:pt idx="77">
                  <c:v>478</c:v>
                </c:pt>
                <c:pt idx="78">
                  <c:v>524</c:v>
                </c:pt>
                <c:pt idx="79">
                  <c:v>244</c:v>
                </c:pt>
                <c:pt idx="80">
                  <c:v>265</c:v>
                </c:pt>
                <c:pt idx="81">
                  <c:v>375</c:v>
                </c:pt>
                <c:pt idx="82">
                  <c:v>362</c:v>
                </c:pt>
                <c:pt idx="83">
                  <c:v>224</c:v>
                </c:pt>
                <c:pt idx="84">
                  <c:v>144</c:v>
                </c:pt>
                <c:pt idx="85">
                  <c:v>129</c:v>
                </c:pt>
                <c:pt idx="86">
                  <c:v>121</c:v>
                </c:pt>
                <c:pt idx="87">
                  <c:v>123</c:v>
                </c:pt>
                <c:pt idx="88">
                  <c:v>110</c:v>
                </c:pt>
                <c:pt idx="89">
                  <c:v>103</c:v>
                </c:pt>
                <c:pt idx="90">
                  <c:v>91</c:v>
                </c:pt>
                <c:pt idx="91">
                  <c:v>99</c:v>
                </c:pt>
                <c:pt idx="92">
                  <c:v>89</c:v>
                </c:pt>
                <c:pt idx="93">
                  <c:v>99</c:v>
                </c:pt>
                <c:pt idx="94">
                  <c:v>93</c:v>
                </c:pt>
                <c:pt idx="95">
                  <c:v>58</c:v>
                </c:pt>
                <c:pt idx="96">
                  <c:v>64</c:v>
                </c:pt>
                <c:pt idx="97">
                  <c:v>80</c:v>
                </c:pt>
                <c:pt idx="98">
                  <c:v>79</c:v>
                </c:pt>
                <c:pt idx="99">
                  <c:v>80</c:v>
                </c:pt>
                <c:pt idx="100">
                  <c:v>61</c:v>
                </c:pt>
                <c:pt idx="101">
                  <c:v>59</c:v>
                </c:pt>
                <c:pt idx="102">
                  <c:v>66</c:v>
                </c:pt>
                <c:pt idx="103">
                  <c:v>50</c:v>
                </c:pt>
                <c:pt idx="104">
                  <c:v>48</c:v>
                </c:pt>
                <c:pt idx="105">
                  <c:v>51</c:v>
                </c:pt>
                <c:pt idx="106">
                  <c:v>62</c:v>
                </c:pt>
                <c:pt idx="107">
                  <c:v>49</c:v>
                </c:pt>
                <c:pt idx="108">
                  <c:v>52</c:v>
                </c:pt>
                <c:pt idx="109">
                  <c:v>41</c:v>
                </c:pt>
                <c:pt idx="110">
                  <c:v>37</c:v>
                </c:pt>
                <c:pt idx="111">
                  <c:v>34</c:v>
                </c:pt>
                <c:pt idx="112">
                  <c:v>39</c:v>
                </c:pt>
                <c:pt idx="113">
                  <c:v>43</c:v>
                </c:pt>
                <c:pt idx="114">
                  <c:v>133</c:v>
                </c:pt>
                <c:pt idx="115">
                  <c:v>72</c:v>
                </c:pt>
                <c:pt idx="116">
                  <c:v>77</c:v>
                </c:pt>
                <c:pt idx="117">
                  <c:v>85</c:v>
                </c:pt>
                <c:pt idx="118">
                  <c:v>109</c:v>
                </c:pt>
                <c:pt idx="119">
                  <c:v>137</c:v>
                </c:pt>
                <c:pt idx="120">
                  <c:v>202</c:v>
                </c:pt>
                <c:pt idx="121">
                  <c:v>274</c:v>
                </c:pt>
                <c:pt idx="122">
                  <c:v>251</c:v>
                </c:pt>
                <c:pt idx="123">
                  <c:v>238</c:v>
                </c:pt>
                <c:pt idx="124">
                  <c:v>303</c:v>
                </c:pt>
                <c:pt idx="125">
                  <c:v>570</c:v>
                </c:pt>
                <c:pt idx="126">
                  <c:v>536</c:v>
                </c:pt>
                <c:pt idx="127">
                  <c:v>862</c:v>
                </c:pt>
                <c:pt idx="128">
                  <c:v>677</c:v>
                </c:pt>
                <c:pt idx="129">
                  <c:v>662</c:v>
                </c:pt>
                <c:pt idx="130">
                  <c:v>601</c:v>
                </c:pt>
                <c:pt idx="131">
                  <c:v>643</c:v>
                </c:pt>
                <c:pt idx="132">
                  <c:v>668</c:v>
                </c:pt>
                <c:pt idx="133">
                  <c:v>673</c:v>
                </c:pt>
                <c:pt idx="134">
                  <c:v>670</c:v>
                </c:pt>
                <c:pt idx="135">
                  <c:v>652</c:v>
                </c:pt>
                <c:pt idx="136">
                  <c:v>680</c:v>
                </c:pt>
                <c:pt idx="137">
                  <c:v>669</c:v>
                </c:pt>
                <c:pt idx="138">
                  <c:v>729</c:v>
                </c:pt>
                <c:pt idx="139">
                  <c:v>661</c:v>
                </c:pt>
                <c:pt idx="140">
                  <c:v>701</c:v>
                </c:pt>
                <c:pt idx="141">
                  <c:v>626</c:v>
                </c:pt>
                <c:pt idx="142">
                  <c:v>509</c:v>
                </c:pt>
                <c:pt idx="143">
                  <c:v>571</c:v>
                </c:pt>
                <c:pt idx="144">
                  <c:v>516</c:v>
                </c:pt>
                <c:pt idx="145">
                  <c:v>647</c:v>
                </c:pt>
                <c:pt idx="146">
                  <c:v>589</c:v>
                </c:pt>
                <c:pt idx="147">
                  <c:v>587</c:v>
                </c:pt>
                <c:pt idx="148">
                  <c:v>633</c:v>
                </c:pt>
                <c:pt idx="149">
                  <c:v>586</c:v>
                </c:pt>
                <c:pt idx="150">
                  <c:v>486</c:v>
                </c:pt>
                <c:pt idx="151">
                  <c:v>507</c:v>
                </c:pt>
                <c:pt idx="152">
                  <c:v>452</c:v>
                </c:pt>
                <c:pt idx="153">
                  <c:v>509</c:v>
                </c:pt>
                <c:pt idx="154">
                  <c:v>415</c:v>
                </c:pt>
                <c:pt idx="155">
                  <c:v>426</c:v>
                </c:pt>
                <c:pt idx="156">
                  <c:v>323</c:v>
                </c:pt>
                <c:pt idx="157">
                  <c:v>387</c:v>
                </c:pt>
                <c:pt idx="158">
                  <c:v>324</c:v>
                </c:pt>
                <c:pt idx="159">
                  <c:v>268</c:v>
                </c:pt>
                <c:pt idx="160">
                  <c:v>251</c:v>
                </c:pt>
                <c:pt idx="161">
                  <c:v>205</c:v>
                </c:pt>
                <c:pt idx="162">
                  <c:v>175</c:v>
                </c:pt>
                <c:pt idx="163">
                  <c:v>153</c:v>
                </c:pt>
                <c:pt idx="164">
                  <c:v>173</c:v>
                </c:pt>
                <c:pt idx="165">
                  <c:v>166</c:v>
                </c:pt>
                <c:pt idx="166">
                  <c:v>209</c:v>
                </c:pt>
                <c:pt idx="167">
                  <c:v>175</c:v>
                </c:pt>
                <c:pt idx="168">
                  <c:v>278</c:v>
                </c:pt>
                <c:pt idx="169">
                  <c:v>456</c:v>
                </c:pt>
                <c:pt idx="170">
                  <c:v>448</c:v>
                </c:pt>
                <c:pt idx="171">
                  <c:v>368</c:v>
                </c:pt>
                <c:pt idx="172">
                  <c:v>552</c:v>
                </c:pt>
                <c:pt idx="173">
                  <c:v>512</c:v>
                </c:pt>
                <c:pt idx="174">
                  <c:v>491</c:v>
                </c:pt>
                <c:pt idx="175">
                  <c:v>195</c:v>
                </c:pt>
                <c:pt idx="176">
                  <c:v>123</c:v>
                </c:pt>
                <c:pt idx="177">
                  <c:v>118</c:v>
                </c:pt>
                <c:pt idx="178">
                  <c:v>100</c:v>
                </c:pt>
                <c:pt idx="179">
                  <c:v>47</c:v>
                </c:pt>
                <c:pt idx="180">
                  <c:v>51</c:v>
                </c:pt>
                <c:pt idx="181">
                  <c:v>41</c:v>
                </c:pt>
                <c:pt idx="182">
                  <c:v>21</c:v>
                </c:pt>
                <c:pt idx="183">
                  <c:v>26</c:v>
                </c:pt>
                <c:pt idx="184">
                  <c:v>45</c:v>
                </c:pt>
                <c:pt idx="185">
                  <c:v>31</c:v>
                </c:pt>
                <c:pt idx="186">
                  <c:v>42</c:v>
                </c:pt>
                <c:pt idx="187">
                  <c:v>41</c:v>
                </c:pt>
                <c:pt idx="188">
                  <c:v>48</c:v>
                </c:pt>
                <c:pt idx="189">
                  <c:v>43</c:v>
                </c:pt>
                <c:pt idx="190">
                  <c:v>52</c:v>
                </c:pt>
                <c:pt idx="191">
                  <c:v>56</c:v>
                </c:pt>
              </c:numCache>
            </c:numRef>
          </c:val>
        </c:ser>
        <c:ser>
          <c:idx val="1"/>
          <c:order val="1"/>
          <c:tx>
            <c:v>HP</c:v>
          </c:tx>
          <c:spPr>
            <a:ln>
              <a:solidFill>
                <a:schemeClr val="accent1"/>
              </a:solidFill>
            </a:ln>
          </c:spPr>
          <c:marker>
            <c:symbol val="none"/>
          </c:marker>
          <c:val>
            <c:numRef>
              <c:f>FES!$D$3:$D$194</c:f>
              <c:numCache>
                <c:formatCode>General</c:formatCode>
                <c:ptCount val="192"/>
                <c:pt idx="0">
                  <c:v>110</c:v>
                </c:pt>
                <c:pt idx="1">
                  <c:v>116</c:v>
                </c:pt>
                <c:pt idx="2">
                  <c:v>83</c:v>
                </c:pt>
                <c:pt idx="3">
                  <c:v>89</c:v>
                </c:pt>
                <c:pt idx="4">
                  <c:v>77</c:v>
                </c:pt>
                <c:pt idx="5">
                  <c:v>84</c:v>
                </c:pt>
                <c:pt idx="6">
                  <c:v>93</c:v>
                </c:pt>
                <c:pt idx="7">
                  <c:v>72</c:v>
                </c:pt>
                <c:pt idx="8">
                  <c:v>82</c:v>
                </c:pt>
                <c:pt idx="9">
                  <c:v>68</c:v>
                </c:pt>
                <c:pt idx="10">
                  <c:v>57</c:v>
                </c:pt>
                <c:pt idx="11">
                  <c:v>36</c:v>
                </c:pt>
                <c:pt idx="12">
                  <c:v>35</c:v>
                </c:pt>
                <c:pt idx="13">
                  <c:v>38</c:v>
                </c:pt>
                <c:pt idx="14">
                  <c:v>36</c:v>
                </c:pt>
                <c:pt idx="15">
                  <c:v>27</c:v>
                </c:pt>
                <c:pt idx="16">
                  <c:v>39</c:v>
                </c:pt>
                <c:pt idx="17">
                  <c:v>36</c:v>
                </c:pt>
                <c:pt idx="18">
                  <c:v>15</c:v>
                </c:pt>
                <c:pt idx="19">
                  <c:v>31</c:v>
                </c:pt>
                <c:pt idx="20">
                  <c:v>11</c:v>
                </c:pt>
                <c:pt idx="21">
                  <c:v>25</c:v>
                </c:pt>
                <c:pt idx="22">
                  <c:v>17</c:v>
                </c:pt>
                <c:pt idx="23">
                  <c:v>28</c:v>
                </c:pt>
                <c:pt idx="24">
                  <c:v>15</c:v>
                </c:pt>
                <c:pt idx="25">
                  <c:v>41</c:v>
                </c:pt>
                <c:pt idx="26">
                  <c:v>70</c:v>
                </c:pt>
                <c:pt idx="27">
                  <c:v>95</c:v>
                </c:pt>
                <c:pt idx="28">
                  <c:v>126</c:v>
                </c:pt>
                <c:pt idx="29">
                  <c:v>206</c:v>
                </c:pt>
                <c:pt idx="30">
                  <c:v>374</c:v>
                </c:pt>
                <c:pt idx="31">
                  <c:v>687</c:v>
                </c:pt>
                <c:pt idx="32">
                  <c:v>927</c:v>
                </c:pt>
                <c:pt idx="33">
                  <c:v>871</c:v>
                </c:pt>
                <c:pt idx="34">
                  <c:v>760</c:v>
                </c:pt>
                <c:pt idx="35">
                  <c:v>678</c:v>
                </c:pt>
                <c:pt idx="36">
                  <c:v>707</c:v>
                </c:pt>
                <c:pt idx="37">
                  <c:v>657</c:v>
                </c:pt>
                <c:pt idx="38">
                  <c:v>897</c:v>
                </c:pt>
                <c:pt idx="39">
                  <c:v>868</c:v>
                </c:pt>
                <c:pt idx="40">
                  <c:v>896</c:v>
                </c:pt>
                <c:pt idx="41">
                  <c:v>839</c:v>
                </c:pt>
                <c:pt idx="42">
                  <c:v>851</c:v>
                </c:pt>
                <c:pt idx="43">
                  <c:v>849</c:v>
                </c:pt>
                <c:pt idx="44">
                  <c:v>984</c:v>
                </c:pt>
                <c:pt idx="45">
                  <c:v>1009</c:v>
                </c:pt>
                <c:pt idx="46">
                  <c:v>1105</c:v>
                </c:pt>
                <c:pt idx="47">
                  <c:v>1071</c:v>
                </c:pt>
                <c:pt idx="48">
                  <c:v>898</c:v>
                </c:pt>
                <c:pt idx="49">
                  <c:v>874</c:v>
                </c:pt>
                <c:pt idx="50">
                  <c:v>984</c:v>
                </c:pt>
                <c:pt idx="51">
                  <c:v>1112</c:v>
                </c:pt>
                <c:pt idx="52">
                  <c:v>896</c:v>
                </c:pt>
                <c:pt idx="53">
                  <c:v>881</c:v>
                </c:pt>
                <c:pt idx="54">
                  <c:v>659</c:v>
                </c:pt>
                <c:pt idx="55">
                  <c:v>611</c:v>
                </c:pt>
                <c:pt idx="56">
                  <c:v>523</c:v>
                </c:pt>
                <c:pt idx="57">
                  <c:v>434</c:v>
                </c:pt>
                <c:pt idx="58">
                  <c:v>450</c:v>
                </c:pt>
                <c:pt idx="59">
                  <c:v>381</c:v>
                </c:pt>
                <c:pt idx="60">
                  <c:v>302</c:v>
                </c:pt>
                <c:pt idx="61">
                  <c:v>243</c:v>
                </c:pt>
                <c:pt idx="62">
                  <c:v>222</c:v>
                </c:pt>
                <c:pt idx="63">
                  <c:v>274</c:v>
                </c:pt>
                <c:pt idx="64">
                  <c:v>275</c:v>
                </c:pt>
                <c:pt idx="65">
                  <c:v>286</c:v>
                </c:pt>
                <c:pt idx="66">
                  <c:v>232</c:v>
                </c:pt>
                <c:pt idx="67">
                  <c:v>203</c:v>
                </c:pt>
                <c:pt idx="68">
                  <c:v>200</c:v>
                </c:pt>
                <c:pt idx="69">
                  <c:v>177</c:v>
                </c:pt>
                <c:pt idx="70">
                  <c:v>188</c:v>
                </c:pt>
                <c:pt idx="71">
                  <c:v>221</c:v>
                </c:pt>
                <c:pt idx="72">
                  <c:v>262</c:v>
                </c:pt>
                <c:pt idx="73">
                  <c:v>209</c:v>
                </c:pt>
                <c:pt idx="74">
                  <c:v>349</c:v>
                </c:pt>
                <c:pt idx="75">
                  <c:v>247</c:v>
                </c:pt>
                <c:pt idx="76">
                  <c:v>201</c:v>
                </c:pt>
                <c:pt idx="77">
                  <c:v>319</c:v>
                </c:pt>
                <c:pt idx="78">
                  <c:v>299</c:v>
                </c:pt>
                <c:pt idx="79">
                  <c:v>375</c:v>
                </c:pt>
                <c:pt idx="80">
                  <c:v>174</c:v>
                </c:pt>
                <c:pt idx="81">
                  <c:v>209</c:v>
                </c:pt>
                <c:pt idx="82">
                  <c:v>333</c:v>
                </c:pt>
                <c:pt idx="83">
                  <c:v>314</c:v>
                </c:pt>
                <c:pt idx="84">
                  <c:v>210</c:v>
                </c:pt>
                <c:pt idx="85">
                  <c:v>148</c:v>
                </c:pt>
                <c:pt idx="86">
                  <c:v>122</c:v>
                </c:pt>
                <c:pt idx="87">
                  <c:v>116</c:v>
                </c:pt>
                <c:pt idx="88">
                  <c:v>124</c:v>
                </c:pt>
                <c:pt idx="89">
                  <c:v>104</c:v>
                </c:pt>
                <c:pt idx="90">
                  <c:v>106</c:v>
                </c:pt>
                <c:pt idx="91">
                  <c:v>94</c:v>
                </c:pt>
                <c:pt idx="92">
                  <c:v>103</c:v>
                </c:pt>
                <c:pt idx="93">
                  <c:v>88</c:v>
                </c:pt>
                <c:pt idx="94">
                  <c:v>100</c:v>
                </c:pt>
                <c:pt idx="95">
                  <c:v>96</c:v>
                </c:pt>
                <c:pt idx="96">
                  <c:v>61</c:v>
                </c:pt>
                <c:pt idx="97">
                  <c:v>63</c:v>
                </c:pt>
                <c:pt idx="98">
                  <c:v>77</c:v>
                </c:pt>
                <c:pt idx="99">
                  <c:v>82</c:v>
                </c:pt>
                <c:pt idx="100">
                  <c:v>77</c:v>
                </c:pt>
                <c:pt idx="101">
                  <c:v>62</c:v>
                </c:pt>
                <c:pt idx="102">
                  <c:v>60</c:v>
                </c:pt>
                <c:pt idx="103">
                  <c:v>66</c:v>
                </c:pt>
                <c:pt idx="104">
                  <c:v>50</c:v>
                </c:pt>
                <c:pt idx="105">
                  <c:v>51</c:v>
                </c:pt>
                <c:pt idx="106">
                  <c:v>53</c:v>
                </c:pt>
                <c:pt idx="107">
                  <c:v>63</c:v>
                </c:pt>
                <c:pt idx="108">
                  <c:v>49</c:v>
                </c:pt>
                <c:pt idx="109">
                  <c:v>53</c:v>
                </c:pt>
                <c:pt idx="110">
                  <c:v>37</c:v>
                </c:pt>
                <c:pt idx="111">
                  <c:v>35</c:v>
                </c:pt>
                <c:pt idx="112">
                  <c:v>30</c:v>
                </c:pt>
                <c:pt idx="113">
                  <c:v>16</c:v>
                </c:pt>
                <c:pt idx="114">
                  <c:v>13</c:v>
                </c:pt>
                <c:pt idx="115">
                  <c:v>75</c:v>
                </c:pt>
                <c:pt idx="116">
                  <c:v>22</c:v>
                </c:pt>
                <c:pt idx="117">
                  <c:v>28</c:v>
                </c:pt>
                <c:pt idx="118">
                  <c:v>18</c:v>
                </c:pt>
                <c:pt idx="119">
                  <c:v>16</c:v>
                </c:pt>
                <c:pt idx="120">
                  <c:v>46</c:v>
                </c:pt>
                <c:pt idx="121">
                  <c:v>82</c:v>
                </c:pt>
                <c:pt idx="122">
                  <c:v>114</c:v>
                </c:pt>
                <c:pt idx="123">
                  <c:v>120</c:v>
                </c:pt>
                <c:pt idx="124">
                  <c:v>119</c:v>
                </c:pt>
                <c:pt idx="125">
                  <c:v>170</c:v>
                </c:pt>
                <c:pt idx="126">
                  <c:v>418</c:v>
                </c:pt>
                <c:pt idx="127">
                  <c:v>398</c:v>
                </c:pt>
                <c:pt idx="128">
                  <c:v>674</c:v>
                </c:pt>
                <c:pt idx="129">
                  <c:v>527</c:v>
                </c:pt>
                <c:pt idx="130">
                  <c:v>563</c:v>
                </c:pt>
                <c:pt idx="131">
                  <c:v>514</c:v>
                </c:pt>
                <c:pt idx="132">
                  <c:v>569</c:v>
                </c:pt>
                <c:pt idx="133">
                  <c:v>618</c:v>
                </c:pt>
                <c:pt idx="134">
                  <c:v>621</c:v>
                </c:pt>
                <c:pt idx="135">
                  <c:v>649</c:v>
                </c:pt>
                <c:pt idx="136">
                  <c:v>620</c:v>
                </c:pt>
                <c:pt idx="137">
                  <c:v>649</c:v>
                </c:pt>
                <c:pt idx="138">
                  <c:v>618</c:v>
                </c:pt>
                <c:pt idx="139">
                  <c:v>697</c:v>
                </c:pt>
                <c:pt idx="140">
                  <c:v>644</c:v>
                </c:pt>
                <c:pt idx="141">
                  <c:v>684</c:v>
                </c:pt>
                <c:pt idx="142">
                  <c:v>615</c:v>
                </c:pt>
                <c:pt idx="143">
                  <c:v>508</c:v>
                </c:pt>
                <c:pt idx="144">
                  <c:v>566</c:v>
                </c:pt>
                <c:pt idx="145">
                  <c:v>509</c:v>
                </c:pt>
                <c:pt idx="146">
                  <c:v>608</c:v>
                </c:pt>
                <c:pt idx="147">
                  <c:v>567</c:v>
                </c:pt>
                <c:pt idx="148">
                  <c:v>528</c:v>
                </c:pt>
                <c:pt idx="149">
                  <c:v>548</c:v>
                </c:pt>
                <c:pt idx="150">
                  <c:v>475</c:v>
                </c:pt>
                <c:pt idx="151">
                  <c:v>382</c:v>
                </c:pt>
                <c:pt idx="152">
                  <c:v>313</c:v>
                </c:pt>
                <c:pt idx="153">
                  <c:v>218</c:v>
                </c:pt>
                <c:pt idx="154">
                  <c:v>263</c:v>
                </c:pt>
                <c:pt idx="155">
                  <c:v>199</c:v>
                </c:pt>
                <c:pt idx="156">
                  <c:v>193</c:v>
                </c:pt>
                <c:pt idx="157">
                  <c:v>116</c:v>
                </c:pt>
                <c:pt idx="158">
                  <c:v>210</c:v>
                </c:pt>
                <c:pt idx="159">
                  <c:v>260</c:v>
                </c:pt>
                <c:pt idx="160">
                  <c:v>201</c:v>
                </c:pt>
                <c:pt idx="161">
                  <c:v>218</c:v>
                </c:pt>
                <c:pt idx="162">
                  <c:v>168</c:v>
                </c:pt>
                <c:pt idx="163">
                  <c:v>120</c:v>
                </c:pt>
                <c:pt idx="164">
                  <c:v>114</c:v>
                </c:pt>
                <c:pt idx="165">
                  <c:v>125</c:v>
                </c:pt>
                <c:pt idx="166">
                  <c:v>139</c:v>
                </c:pt>
                <c:pt idx="167">
                  <c:v>179</c:v>
                </c:pt>
                <c:pt idx="168">
                  <c:v>148</c:v>
                </c:pt>
                <c:pt idx="169">
                  <c:v>188</c:v>
                </c:pt>
                <c:pt idx="170">
                  <c:v>332</c:v>
                </c:pt>
                <c:pt idx="171">
                  <c:v>258</c:v>
                </c:pt>
                <c:pt idx="172">
                  <c:v>213</c:v>
                </c:pt>
                <c:pt idx="173">
                  <c:v>418</c:v>
                </c:pt>
                <c:pt idx="174">
                  <c:v>336</c:v>
                </c:pt>
                <c:pt idx="175">
                  <c:v>382</c:v>
                </c:pt>
                <c:pt idx="176">
                  <c:v>138</c:v>
                </c:pt>
                <c:pt idx="177">
                  <c:v>98</c:v>
                </c:pt>
                <c:pt idx="178">
                  <c:v>99</c:v>
                </c:pt>
                <c:pt idx="179">
                  <c:v>91</c:v>
                </c:pt>
                <c:pt idx="180">
                  <c:v>43</c:v>
                </c:pt>
                <c:pt idx="181">
                  <c:v>51</c:v>
                </c:pt>
                <c:pt idx="182">
                  <c:v>38</c:v>
                </c:pt>
                <c:pt idx="183">
                  <c:v>18</c:v>
                </c:pt>
                <c:pt idx="184">
                  <c:v>25</c:v>
                </c:pt>
                <c:pt idx="185">
                  <c:v>47</c:v>
                </c:pt>
                <c:pt idx="186">
                  <c:v>32</c:v>
                </c:pt>
                <c:pt idx="187">
                  <c:v>44</c:v>
                </c:pt>
                <c:pt idx="188">
                  <c:v>40</c:v>
                </c:pt>
                <c:pt idx="189">
                  <c:v>51</c:v>
                </c:pt>
                <c:pt idx="190">
                  <c:v>42</c:v>
                </c:pt>
                <c:pt idx="191">
                  <c:v>53</c:v>
                </c:pt>
              </c:numCache>
            </c:numRef>
          </c:val>
        </c:ser>
        <c:marker val="1"/>
        <c:axId val="191510784"/>
        <c:axId val="191529728"/>
      </c:lineChart>
      <c:catAx>
        <c:axId val="191510784"/>
        <c:scaling>
          <c:orientation val="minMax"/>
        </c:scaling>
        <c:axPos val="b"/>
        <c:majorTickMark val="none"/>
        <c:tickLblPos val="nextTo"/>
        <c:crossAx val="191529728"/>
        <c:crosses val="autoZero"/>
        <c:auto val="1"/>
        <c:lblAlgn val="ctr"/>
        <c:lblOffset val="100"/>
      </c:catAx>
      <c:valAx>
        <c:axId val="191529728"/>
        <c:scaling>
          <c:orientation val="minMax"/>
        </c:scaling>
        <c:axPos val="l"/>
        <c:majorGridlines/>
        <c:title>
          <c:tx>
            <c:rich>
              <a:bodyPr/>
              <a:lstStyle/>
              <a:p>
                <a:pPr>
                  <a:defRPr/>
                </a:pPr>
                <a:r>
                  <a:rPr lang="en-US" sz="1400" baseline="0"/>
                  <a:t>Fires</a:t>
                </a:r>
              </a:p>
            </c:rich>
          </c:tx>
          <c:layout/>
        </c:title>
        <c:numFmt formatCode="General" sourceLinked="1"/>
        <c:majorTickMark val="none"/>
        <c:tickLblPos val="nextTo"/>
        <c:crossAx val="191510784"/>
        <c:crosses val="autoZero"/>
        <c:crossBetween val="between"/>
      </c:valAx>
      <c:spPr>
        <a:noFill/>
      </c:spPr>
    </c:plotArea>
    <c:plotVisOnly val="1"/>
  </c:chart>
  <c:spPr>
    <a:no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GB"/>
  <c:chart>
    <c:title>
      <c:tx>
        <c:rich>
          <a:bodyPr/>
          <a:lstStyle/>
          <a:p>
            <a:pPr>
              <a:defRPr sz="1800" b="0" i="0" u="none" strike="noStrike" baseline="0">
                <a:solidFill>
                  <a:srgbClr val="000000"/>
                </a:solidFill>
                <a:latin typeface="Tahoma"/>
                <a:ea typeface="Tahoma"/>
                <a:cs typeface="Tahoma"/>
              </a:defRPr>
            </a:pPr>
            <a:r>
              <a:rPr lang="en-GB"/>
              <a:t>Fires 31</a:t>
            </a:r>
            <a:r>
              <a:rPr lang="en-GB" baseline="0"/>
              <a:t> Aug</a:t>
            </a:r>
            <a:r>
              <a:rPr lang="en-GB"/>
              <a:t> 2008</a:t>
            </a:r>
          </a:p>
        </c:rich>
      </c:tx>
      <c:layout>
        <c:manualLayout>
          <c:xMode val="edge"/>
          <c:yMode val="edge"/>
          <c:x val="0.37041156840934397"/>
          <c:y val="3.1818181818181808E-2"/>
        </c:manualLayout>
      </c:layout>
      <c:spPr>
        <a:noFill/>
        <a:ln w="25400">
          <a:noFill/>
        </a:ln>
      </c:spPr>
    </c:title>
    <c:plotArea>
      <c:layout>
        <c:manualLayout>
          <c:layoutTarget val="inner"/>
          <c:xMode val="edge"/>
          <c:yMode val="edge"/>
          <c:x val="0.10233592880978865"/>
          <c:y val="0.19090909090909094"/>
          <c:w val="0.88209121245828803"/>
          <c:h val="0.38863636363636384"/>
        </c:manualLayout>
      </c:layout>
      <c:lineChart>
        <c:grouping val="standard"/>
        <c:ser>
          <c:idx val="1"/>
          <c:order val="0"/>
          <c:spPr>
            <a:ln w="38100">
              <a:solidFill>
                <a:srgbClr val="FF9900"/>
              </a:solidFill>
              <a:prstDash val="solid"/>
            </a:ln>
          </c:spPr>
          <c:marker>
            <c:symbol val="none"/>
          </c:marker>
          <c:cat>
            <c:strRef>
              <c:f>Combined!$A$99:$A$194</c:f>
              <c:strCache>
                <c:ptCount val="96"/>
                <c:pt idx="0">
                  <c:v>080831:000000</c:v>
                </c:pt>
                <c:pt idx="1">
                  <c:v>080831:001500</c:v>
                </c:pt>
                <c:pt idx="2">
                  <c:v>080831:003000</c:v>
                </c:pt>
                <c:pt idx="3">
                  <c:v>080831:004500</c:v>
                </c:pt>
                <c:pt idx="4">
                  <c:v>080831:010000</c:v>
                </c:pt>
                <c:pt idx="5">
                  <c:v>080831:011500</c:v>
                </c:pt>
                <c:pt idx="6">
                  <c:v>080831:013000</c:v>
                </c:pt>
                <c:pt idx="7">
                  <c:v>080831:014500</c:v>
                </c:pt>
                <c:pt idx="8">
                  <c:v>080831:020000</c:v>
                </c:pt>
                <c:pt idx="9">
                  <c:v>080831:021500</c:v>
                </c:pt>
                <c:pt idx="10">
                  <c:v>080831:023000</c:v>
                </c:pt>
                <c:pt idx="11">
                  <c:v>080831:024500</c:v>
                </c:pt>
                <c:pt idx="12">
                  <c:v>080831:030000</c:v>
                </c:pt>
                <c:pt idx="13">
                  <c:v>080831:031500</c:v>
                </c:pt>
                <c:pt idx="14">
                  <c:v>080831:033000</c:v>
                </c:pt>
                <c:pt idx="15">
                  <c:v>080831:034500</c:v>
                </c:pt>
                <c:pt idx="16">
                  <c:v>080831:040000</c:v>
                </c:pt>
                <c:pt idx="17">
                  <c:v>080831:041500</c:v>
                </c:pt>
                <c:pt idx="18">
                  <c:v>080831:043000</c:v>
                </c:pt>
                <c:pt idx="19">
                  <c:v>080831:044500</c:v>
                </c:pt>
                <c:pt idx="20">
                  <c:v>080831:050000</c:v>
                </c:pt>
                <c:pt idx="21">
                  <c:v>080831:051500</c:v>
                </c:pt>
                <c:pt idx="22">
                  <c:v>080831:053000</c:v>
                </c:pt>
                <c:pt idx="23">
                  <c:v>080831:054500</c:v>
                </c:pt>
                <c:pt idx="24">
                  <c:v>080831:060000</c:v>
                </c:pt>
                <c:pt idx="25">
                  <c:v>080831:061500</c:v>
                </c:pt>
                <c:pt idx="26">
                  <c:v>080831:063000</c:v>
                </c:pt>
                <c:pt idx="27">
                  <c:v>080831:064500</c:v>
                </c:pt>
                <c:pt idx="28">
                  <c:v>080831:070000</c:v>
                </c:pt>
                <c:pt idx="29">
                  <c:v>080831:071500</c:v>
                </c:pt>
                <c:pt idx="30">
                  <c:v>080831:073000</c:v>
                </c:pt>
                <c:pt idx="31">
                  <c:v>080831:074500</c:v>
                </c:pt>
                <c:pt idx="32">
                  <c:v>080831:080000</c:v>
                </c:pt>
                <c:pt idx="33">
                  <c:v>080831:081500</c:v>
                </c:pt>
                <c:pt idx="34">
                  <c:v>080831:083000</c:v>
                </c:pt>
                <c:pt idx="35">
                  <c:v>080831:084500</c:v>
                </c:pt>
                <c:pt idx="36">
                  <c:v>080831:090000</c:v>
                </c:pt>
                <c:pt idx="37">
                  <c:v>080831:091500</c:v>
                </c:pt>
                <c:pt idx="38">
                  <c:v>080831:093000</c:v>
                </c:pt>
                <c:pt idx="39">
                  <c:v>080831:094500</c:v>
                </c:pt>
                <c:pt idx="40">
                  <c:v>080831:100000</c:v>
                </c:pt>
                <c:pt idx="41">
                  <c:v>080831:101500</c:v>
                </c:pt>
                <c:pt idx="42">
                  <c:v>080831:103000</c:v>
                </c:pt>
                <c:pt idx="43">
                  <c:v>080831:104500</c:v>
                </c:pt>
                <c:pt idx="44">
                  <c:v>080831:110000</c:v>
                </c:pt>
                <c:pt idx="45">
                  <c:v>080831:111500</c:v>
                </c:pt>
                <c:pt idx="46">
                  <c:v>080831:113000</c:v>
                </c:pt>
                <c:pt idx="47">
                  <c:v>080831:114500</c:v>
                </c:pt>
                <c:pt idx="48">
                  <c:v>080831:120000</c:v>
                </c:pt>
                <c:pt idx="49">
                  <c:v>080831:121500</c:v>
                </c:pt>
                <c:pt idx="50">
                  <c:v>080831:123000</c:v>
                </c:pt>
                <c:pt idx="51">
                  <c:v>080831:124500</c:v>
                </c:pt>
                <c:pt idx="52">
                  <c:v>080831:130000</c:v>
                </c:pt>
                <c:pt idx="53">
                  <c:v>080831:131500</c:v>
                </c:pt>
                <c:pt idx="54">
                  <c:v>080831:133000</c:v>
                </c:pt>
                <c:pt idx="55">
                  <c:v>080831:134500</c:v>
                </c:pt>
                <c:pt idx="56">
                  <c:v>080831:140000</c:v>
                </c:pt>
                <c:pt idx="57">
                  <c:v>080831:141500</c:v>
                </c:pt>
                <c:pt idx="58">
                  <c:v>080831:143000</c:v>
                </c:pt>
                <c:pt idx="59">
                  <c:v>080831:144500</c:v>
                </c:pt>
                <c:pt idx="60">
                  <c:v>080831:150000</c:v>
                </c:pt>
                <c:pt idx="61">
                  <c:v>080831:151500</c:v>
                </c:pt>
                <c:pt idx="62">
                  <c:v>080831:153000</c:v>
                </c:pt>
                <c:pt idx="63">
                  <c:v>080831:154500</c:v>
                </c:pt>
                <c:pt idx="64">
                  <c:v>080831:160000</c:v>
                </c:pt>
                <c:pt idx="65">
                  <c:v>080831:161500</c:v>
                </c:pt>
                <c:pt idx="66">
                  <c:v>080831:163000</c:v>
                </c:pt>
                <c:pt idx="67">
                  <c:v>080831:164500</c:v>
                </c:pt>
                <c:pt idx="68">
                  <c:v>080831:170000</c:v>
                </c:pt>
                <c:pt idx="69">
                  <c:v>080831:171500</c:v>
                </c:pt>
                <c:pt idx="70">
                  <c:v>080831:173000</c:v>
                </c:pt>
                <c:pt idx="71">
                  <c:v>080831:174500</c:v>
                </c:pt>
                <c:pt idx="72">
                  <c:v>080831:180000</c:v>
                </c:pt>
                <c:pt idx="73">
                  <c:v>080831:181500</c:v>
                </c:pt>
                <c:pt idx="74">
                  <c:v>080831:183000</c:v>
                </c:pt>
                <c:pt idx="75">
                  <c:v>080831:184500</c:v>
                </c:pt>
                <c:pt idx="76">
                  <c:v>080831:190000</c:v>
                </c:pt>
                <c:pt idx="77">
                  <c:v>080831:191500</c:v>
                </c:pt>
                <c:pt idx="78">
                  <c:v>080831:193000</c:v>
                </c:pt>
                <c:pt idx="79">
                  <c:v>080831:194500</c:v>
                </c:pt>
                <c:pt idx="80">
                  <c:v>080831:200000</c:v>
                </c:pt>
                <c:pt idx="81">
                  <c:v>080831:201500</c:v>
                </c:pt>
                <c:pt idx="82">
                  <c:v>080831:203000</c:v>
                </c:pt>
                <c:pt idx="83">
                  <c:v>080831:204500</c:v>
                </c:pt>
                <c:pt idx="84">
                  <c:v>080831:210000</c:v>
                </c:pt>
                <c:pt idx="85">
                  <c:v>080831:211500</c:v>
                </c:pt>
                <c:pt idx="86">
                  <c:v>080831:213000</c:v>
                </c:pt>
                <c:pt idx="87">
                  <c:v>080831:214500</c:v>
                </c:pt>
                <c:pt idx="88">
                  <c:v>080831:220000</c:v>
                </c:pt>
                <c:pt idx="89">
                  <c:v>080831:221500</c:v>
                </c:pt>
                <c:pt idx="90">
                  <c:v>080831:223000</c:v>
                </c:pt>
                <c:pt idx="91">
                  <c:v>080831:224500</c:v>
                </c:pt>
                <c:pt idx="92">
                  <c:v>080831:230000</c:v>
                </c:pt>
                <c:pt idx="93">
                  <c:v>080831:231500</c:v>
                </c:pt>
                <c:pt idx="94">
                  <c:v>080831:233000</c:v>
                </c:pt>
                <c:pt idx="95">
                  <c:v>080831:234500</c:v>
                </c:pt>
              </c:strCache>
            </c:strRef>
          </c:cat>
          <c:val>
            <c:numRef>
              <c:f>Combined!$G$99:$G$194</c:f>
              <c:numCache>
                <c:formatCode>General</c:formatCode>
                <c:ptCount val="96"/>
                <c:pt idx="0">
                  <c:v>0</c:v>
                </c:pt>
                <c:pt idx="1">
                  <c:v>4</c:v>
                </c:pt>
                <c:pt idx="2">
                  <c:v>2</c:v>
                </c:pt>
                <c:pt idx="3">
                  <c:v>2</c:v>
                </c:pt>
                <c:pt idx="4">
                  <c:v>21</c:v>
                </c:pt>
                <c:pt idx="5">
                  <c:v>18</c:v>
                </c:pt>
                <c:pt idx="6">
                  <c:v>20</c:v>
                </c:pt>
                <c:pt idx="7">
                  <c:v>21</c:v>
                </c:pt>
                <c:pt idx="8">
                  <c:v>22</c:v>
                </c:pt>
                <c:pt idx="9">
                  <c:v>16</c:v>
                </c:pt>
                <c:pt idx="10">
                  <c:v>31</c:v>
                </c:pt>
                <c:pt idx="11">
                  <c:v>27</c:v>
                </c:pt>
                <c:pt idx="12">
                  <c:v>26</c:v>
                </c:pt>
                <c:pt idx="13">
                  <c:v>26</c:v>
                </c:pt>
                <c:pt idx="14">
                  <c:v>18</c:v>
                </c:pt>
                <c:pt idx="15">
                  <c:v>15</c:v>
                </c:pt>
                <c:pt idx="16">
                  <c:v>11</c:v>
                </c:pt>
                <c:pt idx="17">
                  <c:v>10</c:v>
                </c:pt>
                <c:pt idx="18">
                  <c:v>1</c:v>
                </c:pt>
                <c:pt idx="19">
                  <c:v>0</c:v>
                </c:pt>
                <c:pt idx="20">
                  <c:v>0</c:v>
                </c:pt>
                <c:pt idx="21">
                  <c:v>0</c:v>
                </c:pt>
                <c:pt idx="22">
                  <c:v>6</c:v>
                </c:pt>
                <c:pt idx="23">
                  <c:v>3</c:v>
                </c:pt>
                <c:pt idx="24">
                  <c:v>27</c:v>
                </c:pt>
                <c:pt idx="25">
                  <c:v>55</c:v>
                </c:pt>
                <c:pt idx="26">
                  <c:v>78</c:v>
                </c:pt>
                <c:pt idx="27">
                  <c:v>138</c:v>
                </c:pt>
                <c:pt idx="28">
                  <c:v>127</c:v>
                </c:pt>
                <c:pt idx="29">
                  <c:v>148</c:v>
                </c:pt>
                <c:pt idx="30">
                  <c:v>236</c:v>
                </c:pt>
                <c:pt idx="31">
                  <c:v>261</c:v>
                </c:pt>
                <c:pt idx="32">
                  <c:v>320</c:v>
                </c:pt>
                <c:pt idx="33">
                  <c:v>378</c:v>
                </c:pt>
                <c:pt idx="34">
                  <c:v>492</c:v>
                </c:pt>
                <c:pt idx="35">
                  <c:v>651</c:v>
                </c:pt>
                <c:pt idx="36">
                  <c:v>769</c:v>
                </c:pt>
                <c:pt idx="37">
                  <c:v>871</c:v>
                </c:pt>
                <c:pt idx="38">
                  <c:v>993</c:v>
                </c:pt>
                <c:pt idx="39">
                  <c:v>1212</c:v>
                </c:pt>
                <c:pt idx="40">
                  <c:v>1470</c:v>
                </c:pt>
                <c:pt idx="41">
                  <c:v>1646</c:v>
                </c:pt>
                <c:pt idx="42">
                  <c:v>1952</c:v>
                </c:pt>
                <c:pt idx="43">
                  <c:v>2293</c:v>
                </c:pt>
                <c:pt idx="44">
                  <c:v>2448</c:v>
                </c:pt>
                <c:pt idx="45">
                  <c:v>2731</c:v>
                </c:pt>
                <c:pt idx="46">
                  <c:v>2649</c:v>
                </c:pt>
                <c:pt idx="47">
                  <c:v>2636</c:v>
                </c:pt>
                <c:pt idx="48">
                  <c:v>2588</c:v>
                </c:pt>
                <c:pt idx="49">
                  <c:v>2478</c:v>
                </c:pt>
                <c:pt idx="50">
                  <c:v>2291</c:v>
                </c:pt>
                <c:pt idx="51">
                  <c:v>1857</c:v>
                </c:pt>
                <c:pt idx="52">
                  <c:v>1382</c:v>
                </c:pt>
                <c:pt idx="53">
                  <c:v>1018</c:v>
                </c:pt>
                <c:pt idx="54">
                  <c:v>696</c:v>
                </c:pt>
                <c:pt idx="55">
                  <c:v>437</c:v>
                </c:pt>
                <c:pt idx="56">
                  <c:v>304</c:v>
                </c:pt>
                <c:pt idx="57">
                  <c:v>187</c:v>
                </c:pt>
                <c:pt idx="58">
                  <c:v>123</c:v>
                </c:pt>
                <c:pt idx="59">
                  <c:v>78</c:v>
                </c:pt>
                <c:pt idx="60">
                  <c:v>54</c:v>
                </c:pt>
                <c:pt idx="61">
                  <c:v>55</c:v>
                </c:pt>
                <c:pt idx="62">
                  <c:v>169</c:v>
                </c:pt>
                <c:pt idx="63">
                  <c:v>333</c:v>
                </c:pt>
                <c:pt idx="64">
                  <c:v>383</c:v>
                </c:pt>
                <c:pt idx="65">
                  <c:v>490</c:v>
                </c:pt>
                <c:pt idx="66">
                  <c:v>433</c:v>
                </c:pt>
                <c:pt idx="67">
                  <c:v>433</c:v>
                </c:pt>
                <c:pt idx="68">
                  <c:v>392</c:v>
                </c:pt>
                <c:pt idx="69">
                  <c:v>369</c:v>
                </c:pt>
                <c:pt idx="70">
                  <c:v>348</c:v>
                </c:pt>
                <c:pt idx="71">
                  <c:v>358</c:v>
                </c:pt>
                <c:pt idx="72">
                  <c:v>373</c:v>
                </c:pt>
                <c:pt idx="73">
                  <c:v>363</c:v>
                </c:pt>
                <c:pt idx="74">
                  <c:v>357</c:v>
                </c:pt>
                <c:pt idx="75">
                  <c:v>295</c:v>
                </c:pt>
                <c:pt idx="76">
                  <c:v>272</c:v>
                </c:pt>
                <c:pt idx="77">
                  <c:v>228</c:v>
                </c:pt>
                <c:pt idx="78">
                  <c:v>254</c:v>
                </c:pt>
                <c:pt idx="79">
                  <c:v>248</c:v>
                </c:pt>
                <c:pt idx="80">
                  <c:v>224</c:v>
                </c:pt>
                <c:pt idx="81">
                  <c:v>209</c:v>
                </c:pt>
                <c:pt idx="82">
                  <c:v>191</c:v>
                </c:pt>
                <c:pt idx="83">
                  <c:v>207</c:v>
                </c:pt>
                <c:pt idx="84">
                  <c:v>210</c:v>
                </c:pt>
                <c:pt idx="85">
                  <c:v>194</c:v>
                </c:pt>
                <c:pt idx="86">
                  <c:v>197</c:v>
                </c:pt>
                <c:pt idx="87">
                  <c:v>207</c:v>
                </c:pt>
                <c:pt idx="88">
                  <c:v>183</c:v>
                </c:pt>
                <c:pt idx="89">
                  <c:v>160</c:v>
                </c:pt>
                <c:pt idx="90">
                  <c:v>159</c:v>
                </c:pt>
                <c:pt idx="91">
                  <c:v>133</c:v>
                </c:pt>
                <c:pt idx="92">
                  <c:v>121</c:v>
                </c:pt>
                <c:pt idx="93">
                  <c:v>125</c:v>
                </c:pt>
                <c:pt idx="94">
                  <c:v>87</c:v>
                </c:pt>
                <c:pt idx="95">
                  <c:v>1</c:v>
                </c:pt>
              </c:numCache>
            </c:numRef>
          </c:val>
        </c:ser>
        <c:marker val="1"/>
        <c:axId val="188286464"/>
        <c:axId val="188299904"/>
      </c:lineChart>
      <c:catAx>
        <c:axId val="188286464"/>
        <c:scaling>
          <c:orientation val="minMax"/>
        </c:scaling>
        <c:axPos val="b"/>
        <c:title>
          <c:tx>
            <c:rich>
              <a:bodyPr/>
              <a:lstStyle/>
              <a:p>
                <a:pPr>
                  <a:defRPr sz="1400" b="0" i="0" u="none" strike="noStrike" baseline="0">
                    <a:solidFill>
                      <a:srgbClr val="000000"/>
                    </a:solidFill>
                    <a:latin typeface="Tahoma"/>
                    <a:ea typeface="Tahoma"/>
                    <a:cs typeface="Tahoma"/>
                  </a:defRPr>
                </a:pPr>
                <a:r>
                  <a:rPr lang="en-GB"/>
                  <a:t>Time</a:t>
                </a:r>
              </a:p>
            </c:rich>
          </c:tx>
          <c:layout>
            <c:manualLayout>
              <c:xMode val="edge"/>
              <c:yMode val="edge"/>
              <c:x val="0.51724142533030848"/>
              <c:y val="0.86023467654778485"/>
            </c:manualLayout>
          </c:layout>
          <c:spPr>
            <a:noFill/>
            <a:ln w="25400">
              <a:noFill/>
            </a:ln>
          </c:spPr>
        </c:title>
        <c:numFmt formatCode="General" sourceLinked="1"/>
        <c:tickLblPos val="nextTo"/>
        <c:spPr>
          <a:ln w="3175">
            <a:solidFill>
              <a:srgbClr val="000000"/>
            </a:solidFill>
            <a:prstDash val="solid"/>
          </a:ln>
        </c:spPr>
        <c:txPr>
          <a:bodyPr rot="-5400000" vert="horz"/>
          <a:lstStyle/>
          <a:p>
            <a:pPr>
              <a:defRPr sz="1050" b="0" i="0" u="none" strike="noStrike" baseline="0">
                <a:solidFill>
                  <a:srgbClr val="000000"/>
                </a:solidFill>
                <a:latin typeface="Arial"/>
                <a:ea typeface="Arial"/>
                <a:cs typeface="Arial"/>
              </a:defRPr>
            </a:pPr>
            <a:endParaRPr lang="en-US"/>
          </a:p>
        </c:txPr>
        <c:crossAx val="188299904"/>
        <c:crosses val="autoZero"/>
        <c:auto val="1"/>
        <c:lblAlgn val="ctr"/>
        <c:lblOffset val="100"/>
        <c:tickLblSkip val="6"/>
        <c:tickMarkSkip val="1"/>
      </c:catAx>
      <c:valAx>
        <c:axId val="188299904"/>
        <c:scaling>
          <c:orientation val="minMax"/>
        </c:scaling>
        <c:axPos val="l"/>
        <c:majorGridlines>
          <c:spPr>
            <a:ln w="3175">
              <a:solidFill>
                <a:srgbClr val="000000"/>
              </a:solidFill>
              <a:prstDash val="solid"/>
            </a:ln>
          </c:spPr>
        </c:majorGridlines>
        <c:title>
          <c:tx>
            <c:rich>
              <a:bodyPr/>
              <a:lstStyle/>
              <a:p>
                <a:pPr>
                  <a:defRPr sz="1400" b="0" i="0" u="none" strike="noStrike" baseline="0">
                    <a:solidFill>
                      <a:srgbClr val="000000"/>
                    </a:solidFill>
                    <a:latin typeface="Tahoma"/>
                    <a:ea typeface="Tahoma"/>
                    <a:cs typeface="Tahoma"/>
                  </a:defRPr>
                </a:pPr>
                <a:r>
                  <a:rPr lang="en-GB"/>
                  <a:t>Fires</a:t>
                </a:r>
              </a:p>
            </c:rich>
          </c:tx>
          <c:layout>
            <c:manualLayout>
              <c:xMode val="edge"/>
              <c:yMode val="edge"/>
              <c:x val="2.7315865177869737E-3"/>
              <c:y val="0.33409088569811141"/>
            </c:manualLayout>
          </c:layout>
          <c:spPr>
            <a:noFill/>
            <a:ln w="25400">
              <a:noFill/>
            </a:ln>
          </c:spPr>
        </c:title>
        <c:numFmt formatCode="General" sourceLinked="1"/>
        <c:tickLblPos val="nextTo"/>
        <c:spPr>
          <a:ln w="3175">
            <a:solidFill>
              <a:srgbClr val="000000"/>
            </a:solidFill>
            <a:prstDash val="solid"/>
          </a:ln>
        </c:spPr>
        <c:txPr>
          <a:bodyPr rot="0" vert="horz"/>
          <a:lstStyle/>
          <a:p>
            <a:pPr>
              <a:defRPr sz="1050" b="0" i="0" u="none" strike="noStrike" baseline="0">
                <a:solidFill>
                  <a:srgbClr val="000000"/>
                </a:solidFill>
                <a:latin typeface="Arial"/>
                <a:ea typeface="Arial"/>
                <a:cs typeface="Arial"/>
              </a:defRPr>
            </a:pPr>
            <a:endParaRPr lang="en-US"/>
          </a:p>
        </c:txPr>
        <c:crossAx val="188286464"/>
        <c:crosses val="autoZero"/>
        <c:crossBetween val="between"/>
        <c:majorUnit val="1000"/>
      </c:valAx>
      <c:spPr>
        <a:noFill/>
        <a:ln w="3175">
          <a:solidFill>
            <a:srgbClr val="000000"/>
          </a:solidFill>
          <a:prstDash val="solid"/>
        </a:ln>
      </c:spPr>
    </c:plotArea>
    <c:plotVisOnly val="1"/>
    <c:dispBlanksAs val="gap"/>
  </c:chart>
  <c:spPr>
    <a:noFill/>
    <a:ln w="9525">
      <a:noFill/>
    </a:ln>
  </c:spPr>
  <c:txPr>
    <a:bodyPr/>
    <a:lstStyle/>
    <a:p>
      <a:pPr>
        <a:defRPr sz="1050" b="0" i="0" u="none" strike="noStrike" baseline="0">
          <a:solidFill>
            <a:srgbClr val="000000"/>
          </a:solidFill>
          <a:latin typeface="Arial"/>
          <a:ea typeface="Arial"/>
          <a:cs typeface="Arial"/>
        </a:defRPr>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Rectangle 2"/>
          <p:cNvSpPr>
            <a:spLocks noGrp="1" noChangeArrowheads="1"/>
          </p:cNvSpPr>
          <p:nvPr>
            <p:ph type="hdr" sz="quarter"/>
          </p:nvPr>
        </p:nvSpPr>
        <p:spPr bwMode="auto">
          <a:xfrm>
            <a:off x="0" y="0"/>
            <a:ext cx="573088"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79" name="Rectangle 3"/>
          <p:cNvSpPr>
            <a:spLocks noGrp="1" noChangeArrowheads="1"/>
          </p:cNvSpPr>
          <p:nvPr>
            <p:ph type="dt" sz="quarter" idx="1"/>
          </p:nvPr>
        </p:nvSpPr>
        <p:spPr bwMode="auto">
          <a:xfrm>
            <a:off x="6097588" y="0"/>
            <a:ext cx="731837"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0" name="Rectangle 4"/>
          <p:cNvSpPr>
            <a:spLocks noGrp="1" noChangeArrowheads="1"/>
          </p:cNvSpPr>
          <p:nvPr>
            <p:ph type="ftr" sz="quarter" idx="2"/>
          </p:nvPr>
        </p:nvSpPr>
        <p:spPr bwMode="auto">
          <a:xfrm>
            <a:off x="0" y="9715500"/>
            <a:ext cx="492125"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19163" eaLnBrk="0" hangingPunct="0">
              <a:spcBef>
                <a:spcPct val="0"/>
              </a:spcBef>
              <a:defRPr sz="1200" b="0">
                <a:solidFill>
                  <a:srgbClr val="000000"/>
                </a:solidFill>
                <a:latin typeface="Helvetica" pitchFamily="34" charset="0"/>
              </a:defRPr>
            </a:lvl1pPr>
          </a:lstStyle>
          <a:p>
            <a:pPr>
              <a:defRPr/>
            </a:pPr>
            <a:endParaRPr lang="de-DE"/>
          </a:p>
        </p:txBody>
      </p:sp>
      <p:sp>
        <p:nvSpPr>
          <p:cNvPr id="126981" name="Rectangle 5"/>
          <p:cNvSpPr>
            <a:spLocks noGrp="1" noChangeArrowheads="1"/>
          </p:cNvSpPr>
          <p:nvPr>
            <p:ph type="sldNum" sz="quarter" idx="3"/>
          </p:nvPr>
        </p:nvSpPr>
        <p:spPr bwMode="auto">
          <a:xfrm>
            <a:off x="6643688" y="9715500"/>
            <a:ext cx="185737" cy="182563"/>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19163" eaLnBrk="0" hangingPunct="0">
              <a:spcBef>
                <a:spcPct val="0"/>
              </a:spcBef>
              <a:defRPr sz="1200" b="0">
                <a:solidFill>
                  <a:srgbClr val="000000"/>
                </a:solidFill>
                <a:latin typeface="Helvetica" pitchFamily="34" charset="0"/>
              </a:defRPr>
            </a:lvl1pPr>
          </a:lstStyle>
          <a:p>
            <a:pPr>
              <a:defRPr/>
            </a:pPr>
            <a:fld id="{AAF60080-EC63-43CE-8807-4FE519BD92CF}" type="slidenum">
              <a:rPr lang="de-DE"/>
              <a:pPr>
                <a:defRPr/>
              </a:pPr>
              <a:t>‹#›</a:t>
            </a:fld>
            <a:endParaRPr 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5" name="Rectangle 3"/>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714375" y="741363"/>
            <a:ext cx="5365750" cy="37147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4875" y="4703763"/>
            <a:ext cx="4984750" cy="4460875"/>
          </a:xfrm>
          <a:prstGeom prst="rect">
            <a:avLst/>
          </a:prstGeom>
          <a:noFill/>
          <a:ln w="9525">
            <a:noFill/>
            <a:miter lim="800000"/>
            <a:headEnd/>
            <a:tailEnd/>
          </a:ln>
          <a:effectLst/>
        </p:spPr>
        <p:txBody>
          <a:bodyPr vert="horz" wrap="square" lIns="91851" tIns="45926" rIns="91851" bIns="45926"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9410700"/>
            <a:ext cx="2943225" cy="49530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defTabSz="919163" eaLnBrk="0" hangingPunct="0">
              <a:spcBef>
                <a:spcPct val="0"/>
              </a:spcBef>
              <a:defRPr sz="1200" b="0">
                <a:solidFill>
                  <a:schemeClr val="tx1"/>
                </a:solidFill>
                <a:latin typeface="Times New Roman" pitchFamily="18" charset="0"/>
              </a:defRPr>
            </a:lvl1pPr>
          </a:lstStyle>
          <a:p>
            <a:pPr>
              <a:defRPr/>
            </a:pPr>
            <a:endParaRPr lang="de-DE"/>
          </a:p>
        </p:txBody>
      </p:sp>
      <p:sp>
        <p:nvSpPr>
          <p:cNvPr id="3079" name="Rectangle 7"/>
          <p:cNvSpPr>
            <a:spLocks noGrp="1" noChangeArrowheads="1"/>
          </p:cNvSpPr>
          <p:nvPr>
            <p:ph type="sldNum" sz="quarter" idx="5"/>
          </p:nvPr>
        </p:nvSpPr>
        <p:spPr bwMode="auto">
          <a:xfrm>
            <a:off x="3851275" y="9410700"/>
            <a:ext cx="2943225" cy="495300"/>
          </a:xfrm>
          <a:prstGeom prst="rect">
            <a:avLst/>
          </a:prstGeom>
          <a:noFill/>
          <a:ln w="9525">
            <a:noFill/>
            <a:miter lim="800000"/>
            <a:headEnd/>
            <a:tailEnd/>
          </a:ln>
          <a:effectLst/>
        </p:spPr>
        <p:txBody>
          <a:bodyPr vert="horz" wrap="square" lIns="91851" tIns="45926" rIns="91851" bIns="45926" numCol="1" anchor="b" anchorCtr="0" compatLnSpc="1">
            <a:prstTxWarp prst="textNoShape">
              <a:avLst/>
            </a:prstTxWarp>
          </a:bodyPr>
          <a:lstStyle>
            <a:lvl1pPr algn="r" defTabSz="919163" eaLnBrk="0" hangingPunct="0">
              <a:spcBef>
                <a:spcPct val="0"/>
              </a:spcBef>
              <a:defRPr sz="1200" b="0">
                <a:solidFill>
                  <a:schemeClr val="tx1"/>
                </a:solidFill>
                <a:latin typeface="Times New Roman" pitchFamily="18" charset="0"/>
              </a:defRPr>
            </a:lvl1pPr>
          </a:lstStyle>
          <a:p>
            <a:pPr>
              <a:defRPr/>
            </a:pPr>
            <a:fld id="{72969261-3CEF-4D47-98E5-060DCECDAEBB}"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2661B92D-213D-4FAD-8B1D-1A367856A241}" type="slidenum">
              <a:rPr lang="de-DE" smtClean="0"/>
              <a:pPr/>
              <a:t>1</a:t>
            </a:fld>
            <a:endParaRPr lang="de-DE" smtClean="0"/>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AutoShape 5"/>
          <p:cNvSpPr>
            <a:spLocks noChangeAspect="1" noChangeArrowheads="1" noTextEdit="1"/>
          </p:cNvSpPr>
          <p:nvPr/>
        </p:nvSpPr>
        <p:spPr bwMode="auto">
          <a:xfrm>
            <a:off x="0" y="3244850"/>
            <a:ext cx="9906000" cy="288925"/>
          </a:xfrm>
          <a:prstGeom prst="rect">
            <a:avLst/>
          </a:prstGeom>
          <a:noFill/>
          <a:ln w="9525">
            <a:noFill/>
            <a:miter lim="800000"/>
            <a:headEnd/>
            <a:tailEnd/>
          </a:ln>
        </p:spPr>
        <p:txBody>
          <a:bodyPr/>
          <a:lstStyle/>
          <a:p>
            <a:pPr eaLnBrk="0" hangingPunct="0">
              <a:spcBef>
                <a:spcPct val="50000"/>
              </a:spcBef>
              <a:defRPr/>
            </a:pPr>
            <a:endParaRPr lang="en-GB"/>
          </a:p>
        </p:txBody>
      </p:sp>
      <p:grpSp>
        <p:nvGrpSpPr>
          <p:cNvPr id="5" name="Group 6"/>
          <p:cNvGrpSpPr>
            <a:grpSpLocks/>
          </p:cNvGrpSpPr>
          <p:nvPr/>
        </p:nvGrpSpPr>
        <p:grpSpPr bwMode="auto">
          <a:xfrm>
            <a:off x="4763" y="3098800"/>
            <a:ext cx="9901237" cy="128588"/>
            <a:chOff x="3" y="2044"/>
            <a:chExt cx="6237" cy="179"/>
          </a:xfrm>
        </p:grpSpPr>
        <p:sp>
          <p:nvSpPr>
            <p:cNvPr id="6" name="Rectangle 7"/>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8"/>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9"/>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10"/>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10" name="Rectangle 11"/>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grpSp>
        <p:nvGrpSpPr>
          <p:cNvPr id="11" name="Group 53"/>
          <p:cNvGrpSpPr>
            <a:grpSpLocks noChangeAspect="1"/>
          </p:cNvGrpSpPr>
          <p:nvPr userDrawn="1"/>
        </p:nvGrpSpPr>
        <p:grpSpPr bwMode="auto">
          <a:xfrm>
            <a:off x="7737475" y="6307138"/>
            <a:ext cx="1814513" cy="447675"/>
            <a:chOff x="4874" y="3973"/>
            <a:chExt cx="1143" cy="282"/>
          </a:xfrm>
        </p:grpSpPr>
        <p:sp>
          <p:nvSpPr>
            <p:cNvPr id="12" name="AutoShape 5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hangingPunct="0">
                <a:spcBef>
                  <a:spcPct val="50000"/>
                </a:spcBef>
                <a:defRPr/>
              </a:pPr>
              <a:endParaRPr lang="en-GB"/>
            </a:p>
          </p:txBody>
        </p:sp>
        <p:sp>
          <p:nvSpPr>
            <p:cNvPr id="13" name="Freeform 54"/>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4" name="Freeform 55"/>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5" name="Freeform 56"/>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6" name="Freeform 57"/>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7" name="Freeform 58"/>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8" name="Freeform 59"/>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19" name="Freeform 60"/>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20" name="Freeform 61"/>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pic>
          <p:nvPicPr>
            <p:cNvPr id="21" name="Picture 62"/>
            <p:cNvPicPr>
              <a:picLocks noChangeAspect="1" noChangeArrowheads="1"/>
            </p:cNvPicPr>
            <p:nvPr userDrawn="1"/>
          </p:nvPicPr>
          <p:blipFill>
            <a:blip r:embed="rId3" cstate="print"/>
            <a:srcRect/>
            <a:stretch>
              <a:fillRect/>
            </a:stretch>
          </p:blipFill>
          <p:spPr bwMode="auto">
            <a:xfrm>
              <a:off x="4929" y="4026"/>
              <a:ext cx="176" cy="176"/>
            </a:xfrm>
            <a:prstGeom prst="rect">
              <a:avLst/>
            </a:prstGeom>
            <a:noFill/>
            <a:ln w="9525">
              <a:noFill/>
              <a:miter lim="800000"/>
              <a:headEnd/>
              <a:tailEnd/>
            </a:ln>
          </p:spPr>
        </p:pic>
      </p:grpSp>
      <p:sp>
        <p:nvSpPr>
          <p:cNvPr id="328706" name="Rectangle 2"/>
          <p:cNvSpPr>
            <a:spLocks noGrp="1" noChangeArrowheads="1"/>
          </p:cNvSpPr>
          <p:nvPr>
            <p:ph type="ctrTitle" sz="quarter"/>
          </p:nvPr>
        </p:nvSpPr>
        <p:spPr>
          <a:xfrm>
            <a:off x="3965575" y="666750"/>
            <a:ext cx="5676900" cy="1319213"/>
          </a:xfrm>
        </p:spPr>
        <p:txBody>
          <a:bodyPr anchor="b"/>
          <a:lstStyle>
            <a:lvl1pPr>
              <a:defRPr sz="3200"/>
            </a:lvl1pPr>
          </a:lstStyle>
          <a:p>
            <a:endParaRPr lang="en-GB" dirty="0"/>
          </a:p>
        </p:txBody>
      </p:sp>
      <p:sp>
        <p:nvSpPr>
          <p:cNvPr id="328707" name="Rectangle 3"/>
          <p:cNvSpPr>
            <a:spLocks noGrp="1" noChangeArrowheads="1"/>
          </p:cNvSpPr>
          <p:nvPr>
            <p:ph type="subTitle" sz="quarter" idx="1"/>
          </p:nvPr>
        </p:nvSpPr>
        <p:spPr>
          <a:xfrm>
            <a:off x="3956050" y="1992313"/>
            <a:ext cx="5694363" cy="1093787"/>
          </a:xfrm>
        </p:spPr>
        <p:txBody>
          <a:bodyPr/>
          <a:lstStyle>
            <a:lvl1pPr marL="0" indent="0">
              <a:defRPr sz="1800">
                <a:solidFill>
                  <a:schemeClr val="bg1"/>
                </a:solidFill>
                <a:latin typeface="Century Gothic" pitchFamily="34" charset="0"/>
              </a:defRPr>
            </a:lvl1pPr>
          </a:lstStyle>
          <a:p>
            <a:r>
              <a:rPr lang="en-GB" dirty="0" smtClean="0"/>
              <a:t>Click to edit Master subtitle style</a:t>
            </a:r>
            <a:endParaRPr lang="en-GB" dirty="0"/>
          </a:p>
        </p:txBody>
      </p:sp>
      <p:sp>
        <p:nvSpPr>
          <p:cNvPr id="22" name="Rectangle 65"/>
          <p:cNvSpPr>
            <a:spLocks noGrp="1" noChangeArrowheads="1"/>
          </p:cNvSpPr>
          <p:nvPr>
            <p:ph type="sldNum" sz="quarter" idx="10"/>
          </p:nvPr>
        </p:nvSpPr>
        <p:spPr>
          <a:xfrm>
            <a:off x="7011988" y="6311900"/>
            <a:ext cx="711200" cy="381000"/>
          </a:xfrm>
        </p:spPr>
        <p:txBody>
          <a:bodyPr/>
          <a:lstStyle>
            <a:lvl1pPr>
              <a:defRPr/>
            </a:lvl1pPr>
          </a:lstStyle>
          <a:p>
            <a:pPr>
              <a:defRPr/>
            </a:pPr>
            <a:r>
              <a:rPr lang="en-GB"/>
              <a:t>Slide: </a:t>
            </a:r>
            <a:fld id="{66123A8A-45EF-4D0F-90AC-5B859B643EEA}" type="slidenum">
              <a:rPr lang="en-GB"/>
              <a:pPr>
                <a:defRPr/>
              </a:pPr>
              <a:t>‹#›</a:t>
            </a:fld>
            <a:endParaRPr lang="en-GB"/>
          </a:p>
        </p:txBody>
      </p:sp>
    </p:spTree>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52"/>
          <p:cNvGrpSpPr>
            <a:grpSpLocks/>
          </p:cNvGrpSpPr>
          <p:nvPr userDrawn="1"/>
        </p:nvGrpSpPr>
        <p:grpSpPr bwMode="auto">
          <a:xfrm>
            <a:off x="4763" y="1090613"/>
            <a:ext cx="9901237" cy="128587"/>
            <a:chOff x="3" y="2044"/>
            <a:chExt cx="6237" cy="179"/>
          </a:xfrm>
        </p:grpSpPr>
        <p:sp>
          <p:nvSpPr>
            <p:cNvPr id="5"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9"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Slide Number Placeholder 3"/>
          <p:cNvSpPr>
            <a:spLocks noGrp="1"/>
          </p:cNvSpPr>
          <p:nvPr>
            <p:ph type="sldNum" sz="quarter" idx="10"/>
          </p:nvPr>
        </p:nvSpPr>
        <p:spPr/>
        <p:txBody>
          <a:bodyPr/>
          <a:lstStyle>
            <a:lvl1pPr>
              <a:defRPr/>
            </a:lvl1pPr>
          </a:lstStyle>
          <a:p>
            <a:pPr>
              <a:defRPr/>
            </a:pPr>
            <a:r>
              <a:rPr lang="en-GB"/>
              <a:t>Slide: </a:t>
            </a:r>
            <a:fld id="{2C78F70C-50B9-496A-BFF3-C6C4078F8A13}" type="slidenum">
              <a:rPr lang="en-GB"/>
              <a:pPr>
                <a:defRPr/>
              </a:pPr>
              <a:t>‹#›</a:t>
            </a:fld>
            <a:endParaRPr lang="en-GB"/>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52"/>
          <p:cNvGrpSpPr>
            <a:grpSpLocks/>
          </p:cNvGrpSpPr>
          <p:nvPr userDrawn="1"/>
        </p:nvGrpSpPr>
        <p:grpSpPr bwMode="auto">
          <a:xfrm>
            <a:off x="4763" y="1090613"/>
            <a:ext cx="9901237" cy="128587"/>
            <a:chOff x="3" y="2044"/>
            <a:chExt cx="6237" cy="179"/>
          </a:xfrm>
        </p:grpSpPr>
        <p:sp>
          <p:nvSpPr>
            <p:cNvPr id="4"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8"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2" name="Title 1"/>
          <p:cNvSpPr>
            <a:spLocks noGrp="1"/>
          </p:cNvSpPr>
          <p:nvPr>
            <p:ph type="title"/>
          </p:nvPr>
        </p:nvSpPr>
        <p:spPr/>
        <p:txBody>
          <a:bodyPr/>
          <a:lstStyle/>
          <a:p>
            <a:r>
              <a:rPr lang="en-US" smtClean="0"/>
              <a:t>Click to edit Master title style</a:t>
            </a:r>
            <a:endParaRPr lang="en-GB"/>
          </a:p>
        </p:txBody>
      </p:sp>
      <p:sp>
        <p:nvSpPr>
          <p:cNvPr id="9" name="Slide Number Placeholder 2"/>
          <p:cNvSpPr>
            <a:spLocks noGrp="1"/>
          </p:cNvSpPr>
          <p:nvPr>
            <p:ph type="sldNum" sz="quarter" idx="10"/>
          </p:nvPr>
        </p:nvSpPr>
        <p:spPr/>
        <p:txBody>
          <a:bodyPr/>
          <a:lstStyle>
            <a:lvl1pPr>
              <a:defRPr/>
            </a:lvl1pPr>
          </a:lstStyle>
          <a:p>
            <a:pPr>
              <a:defRPr/>
            </a:pPr>
            <a:r>
              <a:rPr lang="en-GB"/>
              <a:t>Slide: </a:t>
            </a:r>
            <a:fld id="{996700A9-1A8C-4A93-927C-EE2E8117219F}" type="slidenum">
              <a:rPr lang="en-GB"/>
              <a:pPr>
                <a:defRPr/>
              </a:pPr>
              <a:t>‹#›</a:t>
            </a:fld>
            <a:endParaRPr lang="en-GB"/>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52"/>
          <p:cNvGrpSpPr>
            <a:grpSpLocks/>
          </p:cNvGrpSpPr>
          <p:nvPr userDrawn="1"/>
        </p:nvGrpSpPr>
        <p:grpSpPr bwMode="auto">
          <a:xfrm>
            <a:off x="4763" y="1090613"/>
            <a:ext cx="9901237" cy="128587"/>
            <a:chOff x="3" y="2044"/>
            <a:chExt cx="6237" cy="179"/>
          </a:xfrm>
        </p:grpSpPr>
        <p:sp>
          <p:nvSpPr>
            <p:cNvPr id="3" name="Rectangle 53"/>
            <p:cNvSpPr>
              <a:spLocks noChangeArrowheads="1"/>
            </p:cNvSpPr>
            <p:nvPr userDrawn="1"/>
          </p:nvSpPr>
          <p:spPr bwMode="auto">
            <a:xfrm>
              <a:off x="3" y="2044"/>
              <a:ext cx="2433"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4" name="Rectangle 54"/>
            <p:cNvSpPr>
              <a:spLocks noChangeArrowheads="1"/>
            </p:cNvSpPr>
            <p:nvPr userDrawn="1"/>
          </p:nvSpPr>
          <p:spPr bwMode="auto">
            <a:xfrm>
              <a:off x="2557" y="2044"/>
              <a:ext cx="445"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5" name="Rectangle 55"/>
            <p:cNvSpPr>
              <a:spLocks noChangeArrowheads="1"/>
            </p:cNvSpPr>
            <p:nvPr userDrawn="1"/>
          </p:nvSpPr>
          <p:spPr bwMode="auto">
            <a:xfrm>
              <a:off x="3149" y="2044"/>
              <a:ext cx="14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6" name="Rectangle 56"/>
            <p:cNvSpPr>
              <a:spLocks noChangeArrowheads="1"/>
            </p:cNvSpPr>
            <p:nvPr userDrawn="1"/>
          </p:nvSpPr>
          <p:spPr bwMode="auto">
            <a:xfrm>
              <a:off x="3476" y="2044"/>
              <a:ext cx="89"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sp>
          <p:nvSpPr>
            <p:cNvPr id="7" name="Rectangle 57"/>
            <p:cNvSpPr>
              <a:spLocks noChangeArrowheads="1"/>
            </p:cNvSpPr>
            <p:nvPr userDrawn="1"/>
          </p:nvSpPr>
          <p:spPr bwMode="auto">
            <a:xfrm>
              <a:off x="4398" y="2044"/>
              <a:ext cx="1842" cy="179"/>
            </a:xfrm>
            <a:prstGeom prst="rect">
              <a:avLst/>
            </a:prstGeom>
            <a:solidFill>
              <a:schemeClr val="bg1">
                <a:alpha val="39999"/>
              </a:schemeClr>
            </a:solidFill>
            <a:ln w="9525">
              <a:noFill/>
              <a:miter lim="800000"/>
              <a:headEnd/>
              <a:tailEnd/>
            </a:ln>
          </p:spPr>
          <p:txBody>
            <a:bodyPr/>
            <a:lstStyle/>
            <a:p>
              <a:pPr eaLnBrk="0" hangingPunct="0">
                <a:spcBef>
                  <a:spcPct val="50000"/>
                </a:spcBef>
                <a:defRPr/>
              </a:pPr>
              <a:endParaRPr lang="en-GB"/>
            </a:p>
          </p:txBody>
        </p:sp>
      </p:grpSp>
      <p:sp>
        <p:nvSpPr>
          <p:cNvPr id="8" name="Slide Number Placeholder 1"/>
          <p:cNvSpPr>
            <a:spLocks noGrp="1"/>
          </p:cNvSpPr>
          <p:nvPr>
            <p:ph type="sldNum" sz="quarter" idx="10"/>
          </p:nvPr>
        </p:nvSpPr>
        <p:spPr/>
        <p:txBody>
          <a:bodyPr/>
          <a:lstStyle>
            <a:lvl1pPr>
              <a:defRPr/>
            </a:lvl1pPr>
          </a:lstStyle>
          <a:p>
            <a:pPr>
              <a:defRPr/>
            </a:pPr>
            <a:r>
              <a:rPr lang="en-GB"/>
              <a:t>Slide: </a:t>
            </a:r>
            <a:fld id="{C5D2DE16-FEEA-4C58-84D2-C99E1D1B9167}" type="slidenum">
              <a:rPr lang="en-GB"/>
              <a:pPr>
                <a:defRPr/>
              </a:pPr>
              <a:t>‹#›</a:t>
            </a:fld>
            <a:endParaRPr lang="en-GB"/>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5438" y="238125"/>
            <a:ext cx="9150350" cy="8397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grpSp>
        <p:nvGrpSpPr>
          <p:cNvPr id="1027" name="Group 41"/>
          <p:cNvGrpSpPr>
            <a:grpSpLocks noChangeAspect="1"/>
          </p:cNvGrpSpPr>
          <p:nvPr userDrawn="1"/>
        </p:nvGrpSpPr>
        <p:grpSpPr bwMode="auto">
          <a:xfrm>
            <a:off x="7737475" y="6307138"/>
            <a:ext cx="1814513" cy="447675"/>
            <a:chOff x="4874" y="3973"/>
            <a:chExt cx="1143" cy="282"/>
          </a:xfrm>
        </p:grpSpPr>
        <p:sp>
          <p:nvSpPr>
            <p:cNvPr id="327722" name="AutoShape 42"/>
            <p:cNvSpPr>
              <a:spLocks noChangeAspect="1" noChangeArrowheads="1" noTextEdit="1"/>
            </p:cNvSpPr>
            <p:nvPr userDrawn="1"/>
          </p:nvSpPr>
          <p:spPr bwMode="auto">
            <a:xfrm>
              <a:off x="4874" y="3973"/>
              <a:ext cx="1143" cy="282"/>
            </a:xfrm>
            <a:prstGeom prst="rect">
              <a:avLst/>
            </a:prstGeom>
            <a:noFill/>
            <a:ln w="9525">
              <a:noFill/>
              <a:miter lim="800000"/>
              <a:headEnd/>
              <a:tailEnd/>
            </a:ln>
          </p:spPr>
          <p:txBody>
            <a:bodyPr/>
            <a:lstStyle/>
            <a:p>
              <a:pPr eaLnBrk="0" hangingPunct="0">
                <a:spcBef>
                  <a:spcPct val="50000"/>
                </a:spcBef>
                <a:defRPr/>
              </a:pPr>
              <a:endParaRPr lang="en-GB"/>
            </a:p>
          </p:txBody>
        </p:sp>
        <p:sp>
          <p:nvSpPr>
            <p:cNvPr id="327723" name="Freeform 43"/>
            <p:cNvSpPr>
              <a:spLocks noEditPoints="1"/>
            </p:cNvSpPr>
            <p:nvPr userDrawn="1"/>
          </p:nvSpPr>
          <p:spPr bwMode="auto">
            <a:xfrm>
              <a:off x="5774" y="4079"/>
              <a:ext cx="100" cy="103"/>
            </a:xfrm>
            <a:custGeom>
              <a:avLst/>
              <a:gdLst/>
              <a:ahLst/>
              <a:cxnLst>
                <a:cxn ang="0">
                  <a:pos x="128" y="0"/>
                </a:cxn>
                <a:cxn ang="0">
                  <a:pos x="76" y="0"/>
                </a:cxn>
                <a:cxn ang="0">
                  <a:pos x="0" y="207"/>
                </a:cxn>
                <a:cxn ang="0">
                  <a:pos x="54" y="207"/>
                </a:cxn>
                <a:cxn ang="0">
                  <a:pos x="69" y="163"/>
                </a:cxn>
                <a:cxn ang="0">
                  <a:pos x="130" y="163"/>
                </a:cxn>
                <a:cxn ang="0">
                  <a:pos x="146" y="207"/>
                </a:cxn>
                <a:cxn ang="0">
                  <a:pos x="200" y="207"/>
                </a:cxn>
                <a:cxn ang="0">
                  <a:pos x="128" y="0"/>
                </a:cxn>
                <a:cxn ang="0">
                  <a:pos x="81" y="125"/>
                </a:cxn>
                <a:cxn ang="0">
                  <a:pos x="100" y="57"/>
                </a:cxn>
                <a:cxn ang="0">
                  <a:pos x="119" y="125"/>
                </a:cxn>
                <a:cxn ang="0">
                  <a:pos x="81" y="125"/>
                </a:cxn>
              </a:cxnLst>
              <a:rect l="0" t="0" r="r" b="b"/>
              <a:pathLst>
                <a:path w="200" h="207">
                  <a:moveTo>
                    <a:pt x="128" y="0"/>
                  </a:moveTo>
                  <a:cubicBezTo>
                    <a:pt x="76" y="0"/>
                    <a:pt x="76" y="0"/>
                    <a:pt x="76" y="0"/>
                  </a:cubicBezTo>
                  <a:cubicBezTo>
                    <a:pt x="0" y="207"/>
                    <a:pt x="0" y="207"/>
                    <a:pt x="0" y="207"/>
                  </a:cubicBezTo>
                  <a:cubicBezTo>
                    <a:pt x="54" y="207"/>
                    <a:pt x="54" y="207"/>
                    <a:pt x="54" y="207"/>
                  </a:cubicBezTo>
                  <a:cubicBezTo>
                    <a:pt x="69" y="163"/>
                    <a:pt x="69" y="163"/>
                    <a:pt x="69" y="163"/>
                  </a:cubicBezTo>
                  <a:cubicBezTo>
                    <a:pt x="130" y="163"/>
                    <a:pt x="130" y="163"/>
                    <a:pt x="130" y="163"/>
                  </a:cubicBezTo>
                  <a:cubicBezTo>
                    <a:pt x="146" y="207"/>
                    <a:pt x="146" y="207"/>
                    <a:pt x="146" y="207"/>
                  </a:cubicBezTo>
                  <a:cubicBezTo>
                    <a:pt x="200" y="207"/>
                    <a:pt x="200" y="207"/>
                    <a:pt x="200" y="207"/>
                  </a:cubicBezTo>
                  <a:lnTo>
                    <a:pt x="128" y="0"/>
                  </a:lnTo>
                  <a:close/>
                  <a:moveTo>
                    <a:pt x="81" y="125"/>
                  </a:moveTo>
                  <a:cubicBezTo>
                    <a:pt x="87" y="103"/>
                    <a:pt x="96" y="78"/>
                    <a:pt x="100" y="57"/>
                  </a:cubicBezTo>
                  <a:cubicBezTo>
                    <a:pt x="104" y="78"/>
                    <a:pt x="113" y="103"/>
                    <a:pt x="119" y="125"/>
                  </a:cubicBezTo>
                  <a:lnTo>
                    <a:pt x="81" y="125"/>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4" name="Freeform 44"/>
            <p:cNvSpPr>
              <a:spLocks/>
            </p:cNvSpPr>
            <p:nvPr userDrawn="1"/>
          </p:nvSpPr>
          <p:spPr bwMode="auto">
            <a:xfrm>
              <a:off x="5676" y="4077"/>
              <a:ext cx="85" cy="107"/>
            </a:xfrm>
            <a:custGeom>
              <a:avLst/>
              <a:gdLst/>
              <a:ahLst/>
              <a:cxnLst>
                <a:cxn ang="0">
                  <a:pos x="113" y="84"/>
                </a:cxn>
                <a:cxn ang="0">
                  <a:pos x="86" y="78"/>
                </a:cxn>
                <a:cxn ang="0">
                  <a:pos x="65" y="60"/>
                </a:cxn>
                <a:cxn ang="0">
                  <a:pos x="92" y="41"/>
                </a:cxn>
                <a:cxn ang="0">
                  <a:pos x="145" y="56"/>
                </a:cxn>
                <a:cxn ang="0">
                  <a:pos x="168" y="21"/>
                </a:cxn>
                <a:cxn ang="0">
                  <a:pos x="91" y="0"/>
                </a:cxn>
                <a:cxn ang="0">
                  <a:pos x="8" y="65"/>
                </a:cxn>
                <a:cxn ang="0">
                  <a:pos x="17" y="96"/>
                </a:cxn>
                <a:cxn ang="0">
                  <a:pos x="61" y="125"/>
                </a:cxn>
                <a:cxn ang="0">
                  <a:pos x="87" y="131"/>
                </a:cxn>
                <a:cxn ang="0">
                  <a:pos x="113" y="153"/>
                </a:cxn>
                <a:cxn ang="0">
                  <a:pos x="77" y="173"/>
                </a:cxn>
                <a:cxn ang="0">
                  <a:pos x="17" y="158"/>
                </a:cxn>
                <a:cxn ang="0">
                  <a:pos x="0" y="197"/>
                </a:cxn>
                <a:cxn ang="0">
                  <a:pos x="74" y="214"/>
                </a:cxn>
                <a:cxn ang="0">
                  <a:pos x="170" y="143"/>
                </a:cxn>
                <a:cxn ang="0">
                  <a:pos x="113" y="84"/>
                </a:cxn>
              </a:cxnLst>
              <a:rect l="0" t="0" r="r" b="b"/>
              <a:pathLst>
                <a:path w="170" h="214">
                  <a:moveTo>
                    <a:pt x="113" y="84"/>
                  </a:moveTo>
                  <a:cubicBezTo>
                    <a:pt x="86" y="78"/>
                    <a:pt x="86" y="78"/>
                    <a:pt x="86" y="78"/>
                  </a:cubicBezTo>
                  <a:cubicBezTo>
                    <a:pt x="69" y="74"/>
                    <a:pt x="65" y="69"/>
                    <a:pt x="65" y="60"/>
                  </a:cubicBezTo>
                  <a:cubicBezTo>
                    <a:pt x="65" y="48"/>
                    <a:pt x="76" y="41"/>
                    <a:pt x="92" y="41"/>
                  </a:cubicBezTo>
                  <a:cubicBezTo>
                    <a:pt x="108" y="41"/>
                    <a:pt x="125" y="46"/>
                    <a:pt x="145" y="56"/>
                  </a:cubicBezTo>
                  <a:cubicBezTo>
                    <a:pt x="168" y="21"/>
                    <a:pt x="168" y="21"/>
                    <a:pt x="168" y="21"/>
                  </a:cubicBezTo>
                  <a:cubicBezTo>
                    <a:pt x="149" y="9"/>
                    <a:pt x="118" y="0"/>
                    <a:pt x="91" y="0"/>
                  </a:cubicBezTo>
                  <a:cubicBezTo>
                    <a:pt x="42" y="0"/>
                    <a:pt x="8" y="28"/>
                    <a:pt x="8" y="65"/>
                  </a:cubicBezTo>
                  <a:cubicBezTo>
                    <a:pt x="8" y="76"/>
                    <a:pt x="11" y="86"/>
                    <a:pt x="17" y="96"/>
                  </a:cubicBezTo>
                  <a:cubicBezTo>
                    <a:pt x="25" y="110"/>
                    <a:pt x="39" y="120"/>
                    <a:pt x="61" y="125"/>
                  </a:cubicBezTo>
                  <a:cubicBezTo>
                    <a:pt x="87" y="131"/>
                    <a:pt x="87" y="131"/>
                    <a:pt x="87" y="131"/>
                  </a:cubicBezTo>
                  <a:cubicBezTo>
                    <a:pt x="105" y="135"/>
                    <a:pt x="113" y="143"/>
                    <a:pt x="113" y="153"/>
                  </a:cubicBezTo>
                  <a:cubicBezTo>
                    <a:pt x="113" y="167"/>
                    <a:pt x="101" y="173"/>
                    <a:pt x="77" y="173"/>
                  </a:cubicBezTo>
                  <a:cubicBezTo>
                    <a:pt x="55" y="173"/>
                    <a:pt x="38" y="167"/>
                    <a:pt x="17" y="158"/>
                  </a:cubicBezTo>
                  <a:cubicBezTo>
                    <a:pt x="0" y="197"/>
                    <a:pt x="0" y="197"/>
                    <a:pt x="0" y="197"/>
                  </a:cubicBezTo>
                  <a:cubicBezTo>
                    <a:pt x="25" y="208"/>
                    <a:pt x="50" y="214"/>
                    <a:pt x="74" y="214"/>
                  </a:cubicBezTo>
                  <a:cubicBezTo>
                    <a:pt x="132" y="214"/>
                    <a:pt x="170" y="186"/>
                    <a:pt x="170" y="143"/>
                  </a:cubicBezTo>
                  <a:cubicBezTo>
                    <a:pt x="170" y="112"/>
                    <a:pt x="148" y="92"/>
                    <a:pt x="113" y="84"/>
                  </a:cubicBez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5" name="Freeform 45"/>
            <p:cNvSpPr>
              <a:spLocks/>
            </p:cNvSpPr>
            <p:nvPr userDrawn="1"/>
          </p:nvSpPr>
          <p:spPr bwMode="auto">
            <a:xfrm>
              <a:off x="5356" y="4079"/>
              <a:ext cx="121" cy="103"/>
            </a:xfrm>
            <a:custGeom>
              <a:avLst/>
              <a:gdLst/>
              <a:ahLst/>
              <a:cxnLst>
                <a:cxn ang="0">
                  <a:pos x="158" y="0"/>
                </a:cxn>
                <a:cxn ang="0">
                  <a:pos x="131" y="94"/>
                </a:cxn>
                <a:cxn ang="0">
                  <a:pos x="122" y="133"/>
                </a:cxn>
                <a:cxn ang="0">
                  <a:pos x="113" y="96"/>
                </a:cxn>
                <a:cxn ang="0">
                  <a:pos x="87" y="0"/>
                </a:cxn>
                <a:cxn ang="0">
                  <a:pos x="22" y="0"/>
                </a:cxn>
                <a:cxn ang="0">
                  <a:pos x="0" y="207"/>
                </a:cxn>
                <a:cxn ang="0">
                  <a:pos x="52" y="207"/>
                </a:cxn>
                <a:cxn ang="0">
                  <a:pos x="58" y="106"/>
                </a:cxn>
                <a:cxn ang="0">
                  <a:pos x="60" y="62"/>
                </a:cxn>
                <a:cxn ang="0">
                  <a:pos x="70" y="106"/>
                </a:cxn>
                <a:cxn ang="0">
                  <a:pos x="98" y="207"/>
                </a:cxn>
                <a:cxn ang="0">
                  <a:pos x="142" y="207"/>
                </a:cxn>
                <a:cxn ang="0">
                  <a:pos x="173" y="103"/>
                </a:cxn>
                <a:cxn ang="0">
                  <a:pos x="183" y="66"/>
                </a:cxn>
                <a:cxn ang="0">
                  <a:pos x="186" y="104"/>
                </a:cxn>
                <a:cxn ang="0">
                  <a:pos x="192" y="207"/>
                </a:cxn>
                <a:cxn ang="0">
                  <a:pos x="243" y="207"/>
                </a:cxn>
                <a:cxn ang="0">
                  <a:pos x="222" y="0"/>
                </a:cxn>
                <a:cxn ang="0">
                  <a:pos x="158" y="0"/>
                </a:cxn>
              </a:cxnLst>
              <a:rect l="0" t="0" r="r" b="b"/>
              <a:pathLst>
                <a:path w="243" h="207">
                  <a:moveTo>
                    <a:pt x="158" y="0"/>
                  </a:moveTo>
                  <a:cubicBezTo>
                    <a:pt x="131" y="94"/>
                    <a:pt x="131" y="94"/>
                    <a:pt x="131" y="94"/>
                  </a:cubicBezTo>
                  <a:cubicBezTo>
                    <a:pt x="127" y="106"/>
                    <a:pt x="124" y="121"/>
                    <a:pt x="122" y="133"/>
                  </a:cubicBezTo>
                  <a:cubicBezTo>
                    <a:pt x="119" y="120"/>
                    <a:pt x="117" y="110"/>
                    <a:pt x="113" y="96"/>
                  </a:cubicBezTo>
                  <a:cubicBezTo>
                    <a:pt x="87" y="0"/>
                    <a:pt x="87" y="0"/>
                    <a:pt x="87" y="0"/>
                  </a:cubicBezTo>
                  <a:cubicBezTo>
                    <a:pt x="22" y="0"/>
                    <a:pt x="22" y="0"/>
                    <a:pt x="22" y="0"/>
                  </a:cubicBezTo>
                  <a:cubicBezTo>
                    <a:pt x="0" y="207"/>
                    <a:pt x="0" y="207"/>
                    <a:pt x="0" y="207"/>
                  </a:cubicBezTo>
                  <a:cubicBezTo>
                    <a:pt x="52" y="207"/>
                    <a:pt x="52" y="207"/>
                    <a:pt x="52" y="207"/>
                  </a:cubicBezTo>
                  <a:cubicBezTo>
                    <a:pt x="58" y="106"/>
                    <a:pt x="58" y="106"/>
                    <a:pt x="58" y="106"/>
                  </a:cubicBezTo>
                  <a:cubicBezTo>
                    <a:pt x="59" y="93"/>
                    <a:pt x="60" y="76"/>
                    <a:pt x="60" y="62"/>
                  </a:cubicBezTo>
                  <a:cubicBezTo>
                    <a:pt x="63" y="79"/>
                    <a:pt x="67" y="97"/>
                    <a:pt x="70" y="106"/>
                  </a:cubicBezTo>
                  <a:cubicBezTo>
                    <a:pt x="98" y="207"/>
                    <a:pt x="98" y="207"/>
                    <a:pt x="98" y="207"/>
                  </a:cubicBezTo>
                  <a:cubicBezTo>
                    <a:pt x="142" y="207"/>
                    <a:pt x="142" y="207"/>
                    <a:pt x="142" y="207"/>
                  </a:cubicBezTo>
                  <a:cubicBezTo>
                    <a:pt x="173" y="103"/>
                    <a:pt x="173" y="103"/>
                    <a:pt x="173" y="103"/>
                  </a:cubicBezTo>
                  <a:cubicBezTo>
                    <a:pt x="176" y="92"/>
                    <a:pt x="181" y="78"/>
                    <a:pt x="183" y="66"/>
                  </a:cubicBezTo>
                  <a:cubicBezTo>
                    <a:pt x="184" y="81"/>
                    <a:pt x="185" y="93"/>
                    <a:pt x="186" y="104"/>
                  </a:cubicBezTo>
                  <a:cubicBezTo>
                    <a:pt x="192" y="207"/>
                    <a:pt x="192" y="207"/>
                    <a:pt x="192" y="207"/>
                  </a:cubicBezTo>
                  <a:cubicBezTo>
                    <a:pt x="243" y="207"/>
                    <a:pt x="243" y="207"/>
                    <a:pt x="243" y="207"/>
                  </a:cubicBezTo>
                  <a:cubicBezTo>
                    <a:pt x="222" y="0"/>
                    <a:pt x="222" y="0"/>
                    <a:pt x="222" y="0"/>
                  </a:cubicBezTo>
                  <a:lnTo>
                    <a:pt x="158"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6" name="Freeform 46"/>
            <p:cNvSpPr>
              <a:spLocks/>
            </p:cNvSpPr>
            <p:nvPr userDrawn="1"/>
          </p:nvSpPr>
          <p:spPr bwMode="auto">
            <a:xfrm>
              <a:off x="5250" y="4079"/>
              <a:ext cx="84" cy="105"/>
            </a:xfrm>
            <a:custGeom>
              <a:avLst/>
              <a:gdLst/>
              <a:ahLst/>
              <a:cxnLst>
                <a:cxn ang="0">
                  <a:pos x="115" y="131"/>
                </a:cxn>
                <a:cxn ang="0">
                  <a:pos x="108" y="161"/>
                </a:cxn>
                <a:cxn ang="0">
                  <a:pos x="84" y="170"/>
                </a:cxn>
                <a:cxn ang="0">
                  <a:pos x="57" y="159"/>
                </a:cxn>
                <a:cxn ang="0">
                  <a:pos x="53" y="135"/>
                </a:cxn>
                <a:cxn ang="0">
                  <a:pos x="53" y="0"/>
                </a:cxn>
                <a:cxn ang="0">
                  <a:pos x="0" y="0"/>
                </a:cxn>
                <a:cxn ang="0">
                  <a:pos x="0" y="141"/>
                </a:cxn>
                <a:cxn ang="0">
                  <a:pos x="12" y="184"/>
                </a:cxn>
                <a:cxn ang="0">
                  <a:pos x="86" y="211"/>
                </a:cxn>
                <a:cxn ang="0">
                  <a:pos x="150" y="189"/>
                </a:cxn>
                <a:cxn ang="0">
                  <a:pos x="168" y="138"/>
                </a:cxn>
                <a:cxn ang="0">
                  <a:pos x="168" y="0"/>
                </a:cxn>
                <a:cxn ang="0">
                  <a:pos x="115" y="0"/>
                </a:cxn>
                <a:cxn ang="0">
                  <a:pos x="115" y="131"/>
                </a:cxn>
              </a:cxnLst>
              <a:rect l="0" t="0" r="r" b="b"/>
              <a:pathLst>
                <a:path w="168" h="211">
                  <a:moveTo>
                    <a:pt x="115" y="131"/>
                  </a:moveTo>
                  <a:cubicBezTo>
                    <a:pt x="115" y="152"/>
                    <a:pt x="112" y="158"/>
                    <a:pt x="108" y="161"/>
                  </a:cubicBezTo>
                  <a:cubicBezTo>
                    <a:pt x="103" y="166"/>
                    <a:pt x="94" y="170"/>
                    <a:pt x="84" y="170"/>
                  </a:cubicBezTo>
                  <a:cubicBezTo>
                    <a:pt x="72" y="170"/>
                    <a:pt x="62" y="166"/>
                    <a:pt x="57" y="159"/>
                  </a:cubicBezTo>
                  <a:cubicBezTo>
                    <a:pt x="53" y="154"/>
                    <a:pt x="53" y="147"/>
                    <a:pt x="53" y="135"/>
                  </a:cubicBezTo>
                  <a:cubicBezTo>
                    <a:pt x="53" y="0"/>
                    <a:pt x="53" y="0"/>
                    <a:pt x="53" y="0"/>
                  </a:cubicBezTo>
                  <a:cubicBezTo>
                    <a:pt x="0" y="0"/>
                    <a:pt x="0" y="0"/>
                    <a:pt x="0" y="0"/>
                  </a:cubicBezTo>
                  <a:cubicBezTo>
                    <a:pt x="0" y="141"/>
                    <a:pt x="0" y="141"/>
                    <a:pt x="0" y="141"/>
                  </a:cubicBezTo>
                  <a:cubicBezTo>
                    <a:pt x="0" y="160"/>
                    <a:pt x="3" y="173"/>
                    <a:pt x="12" y="184"/>
                  </a:cubicBezTo>
                  <a:cubicBezTo>
                    <a:pt x="25" y="202"/>
                    <a:pt x="52" y="211"/>
                    <a:pt x="86" y="211"/>
                  </a:cubicBezTo>
                  <a:cubicBezTo>
                    <a:pt x="118" y="211"/>
                    <a:pt x="139" y="200"/>
                    <a:pt x="150" y="189"/>
                  </a:cubicBezTo>
                  <a:cubicBezTo>
                    <a:pt x="162" y="178"/>
                    <a:pt x="168" y="168"/>
                    <a:pt x="168" y="138"/>
                  </a:cubicBezTo>
                  <a:cubicBezTo>
                    <a:pt x="168" y="0"/>
                    <a:pt x="168" y="0"/>
                    <a:pt x="168" y="0"/>
                  </a:cubicBezTo>
                  <a:cubicBezTo>
                    <a:pt x="115" y="0"/>
                    <a:pt x="115" y="0"/>
                    <a:pt x="115" y="0"/>
                  </a:cubicBezTo>
                  <a:lnTo>
                    <a:pt x="115" y="131"/>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7" name="Freeform 47"/>
            <p:cNvSpPr>
              <a:spLocks/>
            </p:cNvSpPr>
            <p:nvPr userDrawn="1"/>
          </p:nvSpPr>
          <p:spPr bwMode="auto">
            <a:xfrm>
              <a:off x="5878" y="4079"/>
              <a:ext cx="84" cy="103"/>
            </a:xfrm>
            <a:custGeom>
              <a:avLst/>
              <a:gdLst/>
              <a:ahLst/>
              <a:cxnLst>
                <a:cxn ang="0">
                  <a:pos x="0" y="0"/>
                </a:cxn>
                <a:cxn ang="0">
                  <a:pos x="0" y="41"/>
                </a:cxn>
                <a:cxn ang="0">
                  <a:pos x="53" y="41"/>
                </a:cxn>
                <a:cxn ang="0">
                  <a:pos x="53" y="207"/>
                </a:cxn>
                <a:cxn ang="0">
                  <a:pos x="106" y="207"/>
                </a:cxn>
                <a:cxn ang="0">
                  <a:pos x="106" y="41"/>
                </a:cxn>
                <a:cxn ang="0">
                  <a:pos x="147" y="41"/>
                </a:cxn>
                <a:cxn ang="0">
                  <a:pos x="167" y="0"/>
                </a:cxn>
                <a:cxn ang="0">
                  <a:pos x="0" y="0"/>
                </a:cxn>
              </a:cxnLst>
              <a:rect l="0" t="0" r="r" b="b"/>
              <a:pathLst>
                <a:path w="167" h="207">
                  <a:moveTo>
                    <a:pt x="0" y="0"/>
                  </a:moveTo>
                  <a:cubicBezTo>
                    <a:pt x="0" y="41"/>
                    <a:pt x="0" y="41"/>
                    <a:pt x="0" y="41"/>
                  </a:cubicBezTo>
                  <a:cubicBezTo>
                    <a:pt x="53" y="41"/>
                    <a:pt x="53" y="41"/>
                    <a:pt x="53" y="41"/>
                  </a:cubicBezTo>
                  <a:cubicBezTo>
                    <a:pt x="53" y="207"/>
                    <a:pt x="53" y="207"/>
                    <a:pt x="53" y="207"/>
                  </a:cubicBezTo>
                  <a:cubicBezTo>
                    <a:pt x="106" y="207"/>
                    <a:pt x="106" y="207"/>
                    <a:pt x="106" y="207"/>
                  </a:cubicBezTo>
                  <a:cubicBezTo>
                    <a:pt x="106" y="41"/>
                    <a:pt x="106" y="41"/>
                    <a:pt x="106" y="41"/>
                  </a:cubicBezTo>
                  <a:cubicBezTo>
                    <a:pt x="147" y="41"/>
                    <a:pt x="147" y="41"/>
                    <a:pt x="147" y="41"/>
                  </a:cubicBezTo>
                  <a:cubicBezTo>
                    <a:pt x="159" y="33"/>
                    <a:pt x="167" y="0"/>
                    <a:pt x="167"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8" name="Freeform 48"/>
            <p:cNvSpPr>
              <a:spLocks/>
            </p:cNvSpPr>
            <p:nvPr userDrawn="1"/>
          </p:nvSpPr>
          <p:spPr bwMode="auto">
            <a:xfrm>
              <a:off x="5160" y="4079"/>
              <a:ext cx="67" cy="103"/>
            </a:xfrm>
            <a:custGeom>
              <a:avLst/>
              <a:gdLst/>
              <a:ahLst/>
              <a:cxnLst>
                <a:cxn ang="0">
                  <a:pos x="52" y="119"/>
                </a:cxn>
                <a:cxn ang="0">
                  <a:pos x="112" y="119"/>
                </a:cxn>
                <a:cxn ang="0">
                  <a:pos x="112" y="79"/>
                </a:cxn>
                <a:cxn ang="0">
                  <a:pos x="51" y="79"/>
                </a:cxn>
                <a:cxn ang="0">
                  <a:pos x="51" y="40"/>
                </a:cxn>
                <a:cxn ang="0">
                  <a:pos x="112" y="40"/>
                </a:cxn>
                <a:cxn ang="0">
                  <a:pos x="130" y="4"/>
                </a:cxn>
                <a:cxn ang="0">
                  <a:pos x="131" y="0"/>
                </a:cxn>
                <a:cxn ang="0">
                  <a:pos x="0" y="0"/>
                </a:cxn>
                <a:cxn ang="0">
                  <a:pos x="0" y="207"/>
                </a:cxn>
                <a:cxn ang="0">
                  <a:pos x="133" y="207"/>
                </a:cxn>
                <a:cxn ang="0">
                  <a:pos x="133" y="165"/>
                </a:cxn>
                <a:cxn ang="0">
                  <a:pos x="52" y="165"/>
                </a:cxn>
                <a:cxn ang="0">
                  <a:pos x="52" y="119"/>
                </a:cxn>
              </a:cxnLst>
              <a:rect l="0" t="0" r="r" b="b"/>
              <a:pathLst>
                <a:path w="133" h="207">
                  <a:moveTo>
                    <a:pt x="52" y="119"/>
                  </a:moveTo>
                  <a:cubicBezTo>
                    <a:pt x="112" y="119"/>
                    <a:pt x="112" y="119"/>
                    <a:pt x="112" y="119"/>
                  </a:cubicBezTo>
                  <a:cubicBezTo>
                    <a:pt x="112" y="79"/>
                    <a:pt x="112" y="79"/>
                    <a:pt x="112" y="79"/>
                  </a:cubicBezTo>
                  <a:cubicBezTo>
                    <a:pt x="51" y="79"/>
                    <a:pt x="51" y="79"/>
                    <a:pt x="51" y="79"/>
                  </a:cubicBezTo>
                  <a:cubicBezTo>
                    <a:pt x="51" y="40"/>
                    <a:pt x="51" y="40"/>
                    <a:pt x="51" y="40"/>
                  </a:cubicBezTo>
                  <a:cubicBezTo>
                    <a:pt x="112" y="40"/>
                    <a:pt x="112" y="40"/>
                    <a:pt x="112" y="40"/>
                  </a:cubicBezTo>
                  <a:cubicBezTo>
                    <a:pt x="121" y="33"/>
                    <a:pt x="128" y="13"/>
                    <a:pt x="130" y="4"/>
                  </a:cubicBezTo>
                  <a:cubicBezTo>
                    <a:pt x="131" y="0"/>
                    <a:pt x="131" y="0"/>
                    <a:pt x="131" y="0"/>
                  </a:cubicBezTo>
                  <a:cubicBezTo>
                    <a:pt x="0" y="0"/>
                    <a:pt x="0" y="0"/>
                    <a:pt x="0" y="0"/>
                  </a:cubicBezTo>
                  <a:cubicBezTo>
                    <a:pt x="0" y="207"/>
                    <a:pt x="0" y="207"/>
                    <a:pt x="0" y="207"/>
                  </a:cubicBezTo>
                  <a:cubicBezTo>
                    <a:pt x="133" y="207"/>
                    <a:pt x="133" y="207"/>
                    <a:pt x="133" y="207"/>
                  </a:cubicBezTo>
                  <a:cubicBezTo>
                    <a:pt x="133" y="165"/>
                    <a:pt x="133" y="165"/>
                    <a:pt x="133"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29" name="Freeform 49"/>
            <p:cNvSpPr>
              <a:spLocks/>
            </p:cNvSpPr>
            <p:nvPr userDrawn="1"/>
          </p:nvSpPr>
          <p:spPr bwMode="auto">
            <a:xfrm>
              <a:off x="5503" y="4079"/>
              <a:ext cx="67" cy="103"/>
            </a:xfrm>
            <a:custGeom>
              <a:avLst/>
              <a:gdLst/>
              <a:ahLst/>
              <a:cxnLst>
                <a:cxn ang="0">
                  <a:pos x="52" y="119"/>
                </a:cxn>
                <a:cxn ang="0">
                  <a:pos x="112" y="119"/>
                </a:cxn>
                <a:cxn ang="0">
                  <a:pos x="112" y="79"/>
                </a:cxn>
                <a:cxn ang="0">
                  <a:pos x="52" y="79"/>
                </a:cxn>
                <a:cxn ang="0">
                  <a:pos x="52" y="40"/>
                </a:cxn>
                <a:cxn ang="0">
                  <a:pos x="112" y="40"/>
                </a:cxn>
                <a:cxn ang="0">
                  <a:pos x="131" y="4"/>
                </a:cxn>
                <a:cxn ang="0">
                  <a:pos x="131" y="0"/>
                </a:cxn>
                <a:cxn ang="0">
                  <a:pos x="0" y="0"/>
                </a:cxn>
                <a:cxn ang="0">
                  <a:pos x="0" y="207"/>
                </a:cxn>
                <a:cxn ang="0">
                  <a:pos x="134" y="207"/>
                </a:cxn>
                <a:cxn ang="0">
                  <a:pos x="134" y="165"/>
                </a:cxn>
                <a:cxn ang="0">
                  <a:pos x="52" y="165"/>
                </a:cxn>
                <a:cxn ang="0">
                  <a:pos x="52" y="119"/>
                </a:cxn>
              </a:cxnLst>
              <a:rect l="0" t="0" r="r" b="b"/>
              <a:pathLst>
                <a:path w="134" h="207">
                  <a:moveTo>
                    <a:pt x="52" y="119"/>
                  </a:moveTo>
                  <a:cubicBezTo>
                    <a:pt x="112" y="119"/>
                    <a:pt x="112" y="119"/>
                    <a:pt x="112" y="119"/>
                  </a:cubicBezTo>
                  <a:cubicBezTo>
                    <a:pt x="112" y="79"/>
                    <a:pt x="112" y="79"/>
                    <a:pt x="112" y="79"/>
                  </a:cubicBezTo>
                  <a:cubicBezTo>
                    <a:pt x="52" y="79"/>
                    <a:pt x="52" y="79"/>
                    <a:pt x="52" y="79"/>
                  </a:cubicBezTo>
                  <a:cubicBezTo>
                    <a:pt x="52" y="40"/>
                    <a:pt x="52" y="40"/>
                    <a:pt x="52" y="40"/>
                  </a:cubicBezTo>
                  <a:cubicBezTo>
                    <a:pt x="112" y="40"/>
                    <a:pt x="112" y="40"/>
                    <a:pt x="112" y="40"/>
                  </a:cubicBezTo>
                  <a:cubicBezTo>
                    <a:pt x="121" y="33"/>
                    <a:pt x="128" y="13"/>
                    <a:pt x="131" y="4"/>
                  </a:cubicBezTo>
                  <a:cubicBezTo>
                    <a:pt x="131" y="0"/>
                    <a:pt x="131" y="0"/>
                    <a:pt x="131" y="0"/>
                  </a:cubicBezTo>
                  <a:cubicBezTo>
                    <a:pt x="0" y="0"/>
                    <a:pt x="0" y="0"/>
                    <a:pt x="0" y="0"/>
                  </a:cubicBezTo>
                  <a:cubicBezTo>
                    <a:pt x="0" y="207"/>
                    <a:pt x="0" y="207"/>
                    <a:pt x="0" y="207"/>
                  </a:cubicBezTo>
                  <a:cubicBezTo>
                    <a:pt x="134" y="207"/>
                    <a:pt x="134" y="207"/>
                    <a:pt x="134" y="207"/>
                  </a:cubicBezTo>
                  <a:cubicBezTo>
                    <a:pt x="134" y="165"/>
                    <a:pt x="134" y="165"/>
                    <a:pt x="134" y="165"/>
                  </a:cubicBezTo>
                  <a:cubicBezTo>
                    <a:pt x="52" y="165"/>
                    <a:pt x="52" y="165"/>
                    <a:pt x="52" y="165"/>
                  </a:cubicBezTo>
                  <a:lnTo>
                    <a:pt x="52" y="119"/>
                  </a:lnTo>
                  <a:close/>
                </a:path>
              </a:pathLst>
            </a:custGeom>
            <a:solidFill>
              <a:srgbClr val="002664"/>
            </a:solidFill>
            <a:ln w="9525">
              <a:noFill/>
              <a:round/>
              <a:headEnd/>
              <a:tailEnd/>
            </a:ln>
          </p:spPr>
          <p:txBody>
            <a:bodyPr/>
            <a:lstStyle/>
            <a:p>
              <a:pPr eaLnBrk="0" hangingPunct="0">
                <a:spcBef>
                  <a:spcPct val="50000"/>
                </a:spcBef>
                <a:defRPr/>
              </a:pPr>
              <a:endParaRPr lang="en-GB"/>
            </a:p>
          </p:txBody>
        </p:sp>
        <p:sp>
          <p:nvSpPr>
            <p:cNvPr id="327730" name="Freeform 50"/>
            <p:cNvSpPr>
              <a:spLocks/>
            </p:cNvSpPr>
            <p:nvPr userDrawn="1"/>
          </p:nvSpPr>
          <p:spPr bwMode="auto">
            <a:xfrm>
              <a:off x="5586" y="4079"/>
              <a:ext cx="83" cy="103"/>
            </a:xfrm>
            <a:custGeom>
              <a:avLst/>
              <a:gdLst/>
              <a:ahLst/>
              <a:cxnLst>
                <a:cxn ang="0">
                  <a:pos x="0" y="0"/>
                </a:cxn>
                <a:cxn ang="0">
                  <a:pos x="0" y="41"/>
                </a:cxn>
                <a:cxn ang="0">
                  <a:pos x="54" y="41"/>
                </a:cxn>
                <a:cxn ang="0">
                  <a:pos x="54" y="207"/>
                </a:cxn>
                <a:cxn ang="0">
                  <a:pos x="106" y="207"/>
                </a:cxn>
                <a:cxn ang="0">
                  <a:pos x="106" y="41"/>
                </a:cxn>
                <a:cxn ang="0">
                  <a:pos x="147" y="41"/>
                </a:cxn>
                <a:cxn ang="0">
                  <a:pos x="168" y="0"/>
                </a:cxn>
                <a:cxn ang="0">
                  <a:pos x="0" y="0"/>
                </a:cxn>
              </a:cxnLst>
              <a:rect l="0" t="0" r="r" b="b"/>
              <a:pathLst>
                <a:path w="168" h="207">
                  <a:moveTo>
                    <a:pt x="0" y="0"/>
                  </a:moveTo>
                  <a:cubicBezTo>
                    <a:pt x="0" y="41"/>
                    <a:pt x="0" y="41"/>
                    <a:pt x="0" y="41"/>
                  </a:cubicBezTo>
                  <a:cubicBezTo>
                    <a:pt x="54" y="41"/>
                    <a:pt x="54" y="41"/>
                    <a:pt x="54" y="41"/>
                  </a:cubicBezTo>
                  <a:cubicBezTo>
                    <a:pt x="54" y="207"/>
                    <a:pt x="54" y="207"/>
                    <a:pt x="54" y="207"/>
                  </a:cubicBezTo>
                  <a:cubicBezTo>
                    <a:pt x="106" y="207"/>
                    <a:pt x="106" y="207"/>
                    <a:pt x="106" y="207"/>
                  </a:cubicBezTo>
                  <a:cubicBezTo>
                    <a:pt x="106" y="41"/>
                    <a:pt x="106" y="41"/>
                    <a:pt x="106" y="41"/>
                  </a:cubicBezTo>
                  <a:cubicBezTo>
                    <a:pt x="147" y="41"/>
                    <a:pt x="147" y="41"/>
                    <a:pt x="147" y="41"/>
                  </a:cubicBezTo>
                  <a:cubicBezTo>
                    <a:pt x="159" y="33"/>
                    <a:pt x="168" y="0"/>
                    <a:pt x="168" y="0"/>
                  </a:cubicBezTo>
                  <a:lnTo>
                    <a:pt x="0" y="0"/>
                  </a:lnTo>
                  <a:close/>
                </a:path>
              </a:pathLst>
            </a:custGeom>
            <a:solidFill>
              <a:srgbClr val="002664"/>
            </a:solidFill>
            <a:ln w="9525">
              <a:noFill/>
              <a:round/>
              <a:headEnd/>
              <a:tailEnd/>
            </a:ln>
          </p:spPr>
          <p:txBody>
            <a:bodyPr/>
            <a:lstStyle/>
            <a:p>
              <a:pPr eaLnBrk="0" hangingPunct="0">
                <a:spcBef>
                  <a:spcPct val="50000"/>
                </a:spcBef>
                <a:defRPr/>
              </a:pPr>
              <a:endParaRPr lang="en-GB"/>
            </a:p>
          </p:txBody>
        </p:sp>
        <p:pic>
          <p:nvPicPr>
            <p:cNvPr id="1040" name="Picture 51"/>
            <p:cNvPicPr>
              <a:picLocks noChangeAspect="1" noChangeArrowheads="1"/>
            </p:cNvPicPr>
            <p:nvPr userDrawn="1"/>
          </p:nvPicPr>
          <p:blipFill>
            <a:blip r:embed="rId7" cstate="print"/>
            <a:srcRect/>
            <a:stretch>
              <a:fillRect/>
            </a:stretch>
          </p:blipFill>
          <p:spPr bwMode="auto">
            <a:xfrm>
              <a:off x="4929" y="4026"/>
              <a:ext cx="176" cy="176"/>
            </a:xfrm>
            <a:prstGeom prst="rect">
              <a:avLst/>
            </a:prstGeom>
            <a:noFill/>
            <a:ln w="9525">
              <a:noFill/>
              <a:miter lim="800000"/>
              <a:headEnd/>
              <a:tailEnd/>
            </a:ln>
          </p:spPr>
        </p:pic>
      </p:grpSp>
      <p:sp>
        <p:nvSpPr>
          <p:cNvPr id="1028" name="Rectangle 58"/>
          <p:cNvSpPr>
            <a:spLocks noGrp="1" noChangeArrowheads="1"/>
          </p:cNvSpPr>
          <p:nvPr>
            <p:ph type="body" idx="1"/>
          </p:nvPr>
        </p:nvSpPr>
        <p:spPr bwMode="auto">
          <a:xfrm>
            <a:off x="322263" y="1401763"/>
            <a:ext cx="9148762" cy="4781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27743" name="Rectangle 63"/>
          <p:cNvSpPr>
            <a:spLocks noGrp="1" noChangeArrowheads="1"/>
          </p:cNvSpPr>
          <p:nvPr>
            <p:ph type="sldNum" sz="quarter" idx="4"/>
          </p:nvPr>
        </p:nvSpPr>
        <p:spPr bwMode="auto">
          <a:xfrm>
            <a:off x="7037388" y="6426200"/>
            <a:ext cx="711200" cy="241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b="0">
                <a:solidFill>
                  <a:schemeClr val="bg2"/>
                </a:solidFill>
                <a:latin typeface="+mj-lt"/>
              </a:defRPr>
            </a:lvl1pPr>
          </a:lstStyle>
          <a:p>
            <a:pPr>
              <a:defRPr/>
            </a:pPr>
            <a:r>
              <a:rPr lang="en-GB"/>
              <a:t>Slide: </a:t>
            </a:r>
            <a:fld id="{38E3E980-81B3-495B-9A44-39AEC8B17356}" type="slidenum">
              <a:rPr lang="en-GB"/>
              <a:pPr>
                <a:defRPr/>
              </a:pPr>
              <a:t>‹#›</a:t>
            </a:fld>
            <a:endParaRPr lang="en-GB"/>
          </a:p>
        </p:txBody>
      </p:sp>
      <p:sp>
        <p:nvSpPr>
          <p:cNvPr id="17" name="TextBox 16"/>
          <p:cNvSpPr txBox="1"/>
          <p:nvPr userDrawn="1"/>
        </p:nvSpPr>
        <p:spPr>
          <a:xfrm>
            <a:off x="328613" y="6264275"/>
            <a:ext cx="6272212" cy="507831"/>
          </a:xfrm>
          <a:prstGeom prst="rect">
            <a:avLst/>
          </a:prstGeom>
          <a:noFill/>
        </p:spPr>
        <p:txBody>
          <a:bodyPr>
            <a:spAutoFit/>
          </a:bodyPr>
          <a:lstStyle/>
          <a:p>
            <a:pPr>
              <a:defRPr/>
            </a:pPr>
            <a:r>
              <a:rPr lang="en-GB" dirty="0" err="1" smtClean="0">
                <a:solidFill>
                  <a:schemeClr val="tx1"/>
                </a:solidFill>
              </a:rPr>
              <a:t>EUM</a:t>
            </a:r>
            <a:r>
              <a:rPr lang="en-GB" dirty="0" smtClean="0">
                <a:solidFill>
                  <a:schemeClr val="tx1"/>
                </a:solidFill>
              </a:rPr>
              <a:t>/OPS/</a:t>
            </a:r>
            <a:r>
              <a:rPr lang="en-GB" dirty="0" err="1" smtClean="0">
                <a:solidFill>
                  <a:schemeClr val="tx1"/>
                </a:solidFill>
              </a:rPr>
              <a:t>VWG</a:t>
            </a:r>
            <a:r>
              <a:rPr lang="en-GB" dirty="0" smtClean="0">
                <a:solidFill>
                  <a:schemeClr val="tx1"/>
                </a:solidFill>
              </a:rPr>
              <a:t>/11/1044</a:t>
            </a:r>
            <a:endParaRPr lang="en-GB" dirty="0">
              <a:solidFill>
                <a:schemeClr val="tx1"/>
              </a:solidFill>
            </a:endParaRPr>
          </a:p>
          <a:p>
            <a:pPr>
              <a:defRPr/>
            </a:pPr>
            <a:r>
              <a:rPr lang="en-GB" dirty="0" err="1" smtClean="0">
                <a:solidFill>
                  <a:schemeClr val="tx1"/>
                </a:solidFill>
              </a:rPr>
              <a:t>DOCSLIB</a:t>
            </a:r>
            <a:r>
              <a:rPr lang="en-GB" dirty="0" smtClean="0">
                <a:solidFill>
                  <a:schemeClr val="tx1"/>
                </a:solidFill>
              </a:rPr>
              <a:t>-#378693</a:t>
            </a:r>
          </a:p>
          <a:p>
            <a:pPr>
              <a:defRPr/>
            </a:pPr>
            <a:r>
              <a:rPr lang="en-GB" dirty="0" smtClean="0">
                <a:solidFill>
                  <a:schemeClr val="tx1"/>
                </a:solidFill>
              </a:rPr>
              <a:t>30</a:t>
            </a:r>
            <a:r>
              <a:rPr lang="en-GB" baseline="0" dirty="0" smtClean="0">
                <a:solidFill>
                  <a:schemeClr val="tx1"/>
                </a:solidFill>
              </a:rPr>
              <a:t> March 2011</a:t>
            </a:r>
            <a:endParaRPr lang="en-GB"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Lst>
  <p:transition/>
  <p:hf hdr="0" ftr="0" dt="0"/>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entury Gothic" pitchFamily="34" charset="0"/>
        </a:defRPr>
      </a:lvl2pPr>
      <a:lvl3pPr algn="l" rtl="0" eaLnBrk="0" fontAlgn="base" hangingPunct="0">
        <a:spcBef>
          <a:spcPct val="0"/>
        </a:spcBef>
        <a:spcAft>
          <a:spcPct val="0"/>
        </a:spcAft>
        <a:defRPr sz="2800" b="1">
          <a:solidFill>
            <a:schemeClr val="bg1"/>
          </a:solidFill>
          <a:latin typeface="Century Gothic" pitchFamily="34" charset="0"/>
        </a:defRPr>
      </a:lvl3pPr>
      <a:lvl4pPr algn="l" rtl="0" eaLnBrk="0" fontAlgn="base" hangingPunct="0">
        <a:spcBef>
          <a:spcPct val="0"/>
        </a:spcBef>
        <a:spcAft>
          <a:spcPct val="0"/>
        </a:spcAft>
        <a:defRPr sz="2800" b="1">
          <a:solidFill>
            <a:schemeClr val="bg1"/>
          </a:solidFill>
          <a:latin typeface="Century Gothic" pitchFamily="34" charset="0"/>
        </a:defRPr>
      </a:lvl4pPr>
      <a:lvl5pPr algn="l" rtl="0" eaLnBrk="0" fontAlgn="base" hangingPunct="0">
        <a:spcBef>
          <a:spcPct val="0"/>
        </a:spcBef>
        <a:spcAft>
          <a:spcPct val="0"/>
        </a:spcAft>
        <a:defRPr sz="2800" b="1">
          <a:solidFill>
            <a:schemeClr val="bg1"/>
          </a:solidFill>
          <a:latin typeface="Century Gothic" pitchFamily="34" charset="0"/>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defRPr sz="2400">
          <a:solidFill>
            <a:schemeClr val="tx2"/>
          </a:solidFill>
          <a:latin typeface="+mn-lt"/>
          <a:ea typeface="+mn-ea"/>
          <a:cs typeface="+mn-cs"/>
        </a:defRPr>
      </a:lvl1pPr>
      <a:lvl2pPr marL="742950" indent="-285750" algn="l" rtl="0" eaLnBrk="0" fontAlgn="base" hangingPunct="0">
        <a:spcBef>
          <a:spcPct val="20000"/>
        </a:spcBef>
        <a:spcAft>
          <a:spcPct val="0"/>
        </a:spcAft>
        <a:defRPr sz="2400">
          <a:solidFill>
            <a:schemeClr val="tx2"/>
          </a:solidFill>
          <a:latin typeface="+mn-lt"/>
        </a:defRPr>
      </a:lvl2pPr>
      <a:lvl3pPr marL="1143000" indent="-228600" algn="l" rtl="0" eaLnBrk="0" fontAlgn="base" hangingPunct="0">
        <a:spcBef>
          <a:spcPct val="20000"/>
        </a:spcBef>
        <a:spcAft>
          <a:spcPct val="0"/>
        </a:spcAft>
        <a:defRPr sz="2400">
          <a:solidFill>
            <a:schemeClr val="tx2"/>
          </a:solidFill>
          <a:latin typeface="+mn-lt"/>
        </a:defRPr>
      </a:lvl3pPr>
      <a:lvl4pPr marL="1600200" indent="-228600" algn="l" rtl="0" eaLnBrk="0" fontAlgn="base" hangingPunct="0">
        <a:spcBef>
          <a:spcPct val="20000"/>
        </a:spcBef>
        <a:spcAft>
          <a:spcPct val="0"/>
        </a:spcAft>
        <a:defRPr sz="2400">
          <a:solidFill>
            <a:schemeClr val="tx2"/>
          </a:solidFill>
          <a:latin typeface="+mn-lt"/>
        </a:defRPr>
      </a:lvl4pPr>
      <a:lvl5pPr marL="2057400" indent="-228600" algn="l" rtl="0" eaLnBrk="0" fontAlgn="base" hangingPunct="0">
        <a:spcBef>
          <a:spcPct val="20000"/>
        </a:spcBef>
        <a:spcAft>
          <a:spcPct val="0"/>
        </a:spcAft>
        <a:defRPr sz="2400">
          <a:solidFill>
            <a:schemeClr val="tx2"/>
          </a:solidFill>
          <a:latin typeface="+mn-lt"/>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eumetsat.int/Home/Main/News/ProductServiceNews/804953?l=en"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hyperlink" Target="http://www.eumetsat.int/Home/Main/News/ProductServiceNews/803809?l=en"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3"/>
          <p:cNvSpPr>
            <a:spLocks noGrp="1" noChangeArrowheads="1"/>
          </p:cNvSpPr>
          <p:nvPr>
            <p:ph type="subTitle" idx="1"/>
          </p:nvPr>
        </p:nvSpPr>
        <p:spPr>
          <a:xfrm>
            <a:off x="3979753" y="4995635"/>
            <a:ext cx="5694362" cy="1491875"/>
          </a:xfrm>
        </p:spPr>
        <p:txBody>
          <a:bodyPr/>
          <a:lstStyle/>
          <a:p>
            <a:r>
              <a:rPr lang="en-US" dirty="0" smtClean="0">
                <a:solidFill>
                  <a:srgbClr val="2B3461"/>
                </a:solidFill>
              </a:rPr>
              <a:t>Sauli Joro</a:t>
            </a:r>
          </a:p>
          <a:p>
            <a:r>
              <a:rPr lang="en-US" b="1" dirty="0" smtClean="0">
                <a:solidFill>
                  <a:srgbClr val="2B3461"/>
                </a:solidFill>
              </a:rPr>
              <a:t>2</a:t>
            </a:r>
            <a:r>
              <a:rPr lang="en-US" b="1" baseline="30000" dirty="0" smtClean="0">
                <a:solidFill>
                  <a:srgbClr val="2B3461"/>
                </a:solidFill>
              </a:rPr>
              <a:t>nd</a:t>
            </a:r>
            <a:r>
              <a:rPr lang="en-US" b="1" dirty="0" smtClean="0">
                <a:solidFill>
                  <a:srgbClr val="2B3461"/>
                </a:solidFill>
              </a:rPr>
              <a:t> </a:t>
            </a:r>
            <a:r>
              <a:rPr lang="en-US" b="1" dirty="0" err="1" smtClean="0">
                <a:solidFill>
                  <a:srgbClr val="2B3461"/>
                </a:solidFill>
              </a:rPr>
              <a:t>SALGEE</a:t>
            </a:r>
            <a:r>
              <a:rPr lang="en-US" b="1" dirty="0" smtClean="0">
                <a:solidFill>
                  <a:srgbClr val="2B3461"/>
                </a:solidFill>
              </a:rPr>
              <a:t> Training </a:t>
            </a:r>
            <a:r>
              <a:rPr lang="bg-BG" b="1" dirty="0" smtClean="0">
                <a:solidFill>
                  <a:srgbClr val="2B3461"/>
                </a:solidFill>
              </a:rPr>
              <a:t>Workshop</a:t>
            </a:r>
            <a:endParaRPr lang="en-GB" dirty="0" smtClean="0">
              <a:solidFill>
                <a:srgbClr val="2B3461"/>
              </a:solidFill>
            </a:endParaRPr>
          </a:p>
          <a:p>
            <a:r>
              <a:rPr lang="en-US" b="1" dirty="0" smtClean="0">
                <a:solidFill>
                  <a:srgbClr val="2B3461"/>
                </a:solidFill>
              </a:rPr>
              <a:t>“</a:t>
            </a:r>
            <a:r>
              <a:rPr lang="bg-BG" b="1" dirty="0" smtClean="0">
                <a:solidFill>
                  <a:srgbClr val="2B3461"/>
                </a:solidFill>
              </a:rPr>
              <a:t>MSG Land Surface </a:t>
            </a:r>
            <a:r>
              <a:rPr lang="en-GB" b="1" dirty="0" smtClean="0">
                <a:solidFill>
                  <a:srgbClr val="2B3461"/>
                </a:solidFill>
              </a:rPr>
              <a:t>Applications: Drought &amp; Fires</a:t>
            </a:r>
            <a:r>
              <a:rPr lang="en-GB" b="1" dirty="0" smtClean="0">
                <a:solidFill>
                  <a:srgbClr val="2B3461"/>
                </a:solidFill>
              </a:rPr>
              <a:t>”</a:t>
            </a:r>
          </a:p>
          <a:p>
            <a:r>
              <a:rPr lang="en-GB" dirty="0" smtClean="0">
                <a:solidFill>
                  <a:srgbClr val="2B3461"/>
                </a:solidFill>
              </a:rPr>
              <a:t>Antalya, Turkey, 4–7 Apr 2011</a:t>
            </a:r>
            <a:endParaRPr lang="en-GB" dirty="0" smtClean="0">
              <a:solidFill>
                <a:srgbClr val="2B3461"/>
              </a:solidFill>
            </a:endParaRPr>
          </a:p>
          <a:p>
            <a:endParaRPr lang="en-US" dirty="0" smtClean="0"/>
          </a:p>
        </p:txBody>
      </p:sp>
      <p:sp>
        <p:nvSpPr>
          <p:cNvPr id="6147" name="Rectangle 44"/>
          <p:cNvSpPr>
            <a:spLocks noGrp="1" noChangeArrowheads="1"/>
          </p:cNvSpPr>
          <p:nvPr>
            <p:ph type="ctrTitle"/>
          </p:nvPr>
        </p:nvSpPr>
        <p:spPr>
          <a:xfrm>
            <a:off x="3949809" y="1139706"/>
            <a:ext cx="5676900" cy="1319213"/>
          </a:xfrm>
        </p:spPr>
        <p:txBody>
          <a:bodyPr/>
          <a:lstStyle/>
          <a:p>
            <a:r>
              <a:rPr lang="en-US" dirty="0" smtClean="0"/>
              <a:t>EUMETSAT Active Fire Monitoring product (FIR)</a:t>
            </a:r>
            <a:endParaRPr lang="en-US" dirty="0" smtClean="0"/>
          </a:p>
        </p:txBody>
      </p:sp>
      <p:sp>
        <p:nvSpPr>
          <p:cNvPr id="4" name="Slide Number Placeholder 3"/>
          <p:cNvSpPr>
            <a:spLocks noGrp="1"/>
          </p:cNvSpPr>
          <p:nvPr>
            <p:ph type="sldNum" sz="quarter" idx="10"/>
          </p:nvPr>
        </p:nvSpPr>
        <p:spPr/>
        <p:txBody>
          <a:bodyPr/>
          <a:lstStyle/>
          <a:p>
            <a:pPr>
              <a:defRPr/>
            </a:pPr>
            <a:r>
              <a:rPr lang="en-GB"/>
              <a:t>Slide: </a:t>
            </a:r>
            <a:fld id="{C19F963E-D0BF-4D2E-868E-676D5E1E0787}" type="slidenum">
              <a:rPr lang="en-GB"/>
              <a:pPr>
                <a:defRPr/>
              </a:pPr>
              <a:t>1</a:t>
            </a:fld>
            <a:endParaRPr lang="en-GB"/>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r>
              <a:rPr lang="en-GB"/>
              <a:t>Slide: </a:t>
            </a:r>
            <a:fld id="{04DC6949-830A-4278-A6E5-088A6A9D293A}" type="slidenum">
              <a:rPr lang="en-GB"/>
              <a:pPr>
                <a:defRPr/>
              </a:pPr>
              <a:t>2</a:t>
            </a:fld>
            <a:endParaRPr lang="en-GB"/>
          </a:p>
        </p:txBody>
      </p:sp>
      <p:sp>
        <p:nvSpPr>
          <p:cNvPr id="16" name="Rectangle 2"/>
          <p:cNvSpPr>
            <a:spLocks noGrp="1" noChangeArrowheads="1"/>
          </p:cNvSpPr>
          <p:nvPr>
            <p:ph type="title"/>
          </p:nvPr>
        </p:nvSpPr>
        <p:spPr>
          <a:xfrm>
            <a:off x="325438" y="128588"/>
            <a:ext cx="8986837" cy="944562"/>
          </a:xfrm>
        </p:spPr>
        <p:txBody>
          <a:bodyPr/>
          <a:lstStyle/>
          <a:p>
            <a:r>
              <a:rPr lang="en-GB" sz="2400" dirty="0" smtClean="0"/>
              <a:t>Operational Active Fire Monitoring product (FIR</a:t>
            </a:r>
            <a:r>
              <a:rPr lang="en-GB" sz="2400" dirty="0" smtClean="0"/>
              <a:t>)</a:t>
            </a:r>
            <a:endParaRPr lang="en-GB" sz="2400" dirty="0" smtClean="0"/>
          </a:p>
        </p:txBody>
      </p:sp>
      <p:graphicFrame>
        <p:nvGraphicFramePr>
          <p:cNvPr id="20" name="Group 53"/>
          <p:cNvGraphicFramePr>
            <a:graphicFrameLocks noGrp="1"/>
          </p:cNvGraphicFramePr>
          <p:nvPr/>
        </p:nvGraphicFramePr>
        <p:xfrm>
          <a:off x="523875" y="3629134"/>
          <a:ext cx="8991600" cy="2694941"/>
        </p:xfrm>
        <a:graphic>
          <a:graphicData uri="http://schemas.openxmlformats.org/drawingml/2006/table">
            <a:tbl>
              <a:tblPr/>
              <a:tblGrid>
                <a:gridCol w="2336800"/>
                <a:gridCol w="1644650"/>
                <a:gridCol w="1670050"/>
                <a:gridCol w="1670050"/>
                <a:gridCol w="1670050"/>
              </a:tblGrid>
              <a:tr h="170355">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rgbClr val="E5AC14"/>
                        </a:solidFill>
                        <a:effectLst/>
                        <a:latin typeface="Tahoma" pitchFamily="34" charset="0"/>
                      </a:endParaRPr>
                    </a:p>
                  </a:txBody>
                  <a:tcPr horzOverflow="overflow">
                    <a:lnL cap="flat">
                      <a:noFill/>
                    </a:lnL>
                    <a:lnR cap="flat">
                      <a:noFill/>
                    </a:lnR>
                    <a:lnT cap="flat">
                      <a:noFill/>
                    </a:lnT>
                    <a:lnB cap="flat">
                      <a:noFill/>
                    </a:lnB>
                    <a:lnTlToBr>
                      <a:noFill/>
                    </a:lnTlToBr>
                    <a:lnBlToTr>
                      <a:noFill/>
                    </a:lnBlToTr>
                    <a:noFill/>
                  </a:tcPr>
                </a:tc>
                <a:tc gridSpan="2">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Fire</a:t>
                      </a:r>
                    </a:p>
                  </a:txBody>
                  <a:tcPr horzOverflow="overflow">
                    <a:lnL cap="flat">
                      <a:noFill/>
                    </a:lnL>
                    <a:lnR cap="flat">
                      <a:noFill/>
                    </a:lnR>
                    <a:lnT cap="flat">
                      <a:noFill/>
                    </a:lnT>
                    <a:lnB cap="flat">
                      <a:noFill/>
                    </a:lnB>
                    <a:lnTlToBr>
                      <a:noFill/>
                    </a:lnTlToBr>
                    <a:lnBlToTr>
                      <a:noFill/>
                    </a:lnBlToTr>
                    <a:noFill/>
                  </a:tcPr>
                </a:tc>
                <a:tc hMerge="1">
                  <a:txBody>
                    <a:bodyPr/>
                    <a:lstStyle/>
                    <a:p>
                      <a:endParaRPr lang="en-GB"/>
                    </a:p>
                  </a:txBody>
                  <a:tcPr/>
                </a:tc>
                <a:tc gridSpan="2">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Possible Fire</a:t>
                      </a:r>
                    </a:p>
                  </a:txBody>
                  <a:tcPr horzOverflow="overflow">
                    <a:lnL cap="flat">
                      <a:noFill/>
                    </a:lnL>
                    <a:lnR cap="flat">
                      <a:noFill/>
                    </a:lnR>
                    <a:lnT cap="flat">
                      <a:noFill/>
                    </a:lnT>
                    <a:lnB cap="flat">
                      <a:noFill/>
                    </a:lnB>
                    <a:lnTlToBr>
                      <a:noFill/>
                    </a:lnTlToBr>
                    <a:lnBlToTr>
                      <a:noFill/>
                    </a:lnBlToTr>
                    <a:noFill/>
                  </a:tcPr>
                </a:tc>
                <a:tc hMerge="1">
                  <a:txBody>
                    <a:bodyPr/>
                    <a:lstStyle/>
                    <a:p>
                      <a:endParaRPr lang="en-GB"/>
                    </a:p>
                  </a:txBody>
                  <a:tcPr/>
                </a:tc>
              </a:tr>
              <a:tr h="371475">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E5AC14"/>
                        </a:solidFill>
                        <a:effectLst/>
                        <a:latin typeface="Tahoma" pitchFamily="34" charset="0"/>
                      </a:endParaRPr>
                    </a:p>
                  </a:txBody>
                  <a:tcPr horzOverflow="overflow">
                    <a:lnL cap="flat">
                      <a:noFill/>
                    </a:lnL>
                    <a:lnR w="38100" cap="flat" cmpd="sng" algn="ctr">
                      <a:solidFill>
                        <a:srgbClr val="002664"/>
                      </a:solidFill>
                      <a:prstDash val="solid"/>
                      <a:round/>
                      <a:headEnd type="none" w="med" len="med"/>
                      <a:tailEnd type="none" w="med" len="med"/>
                    </a:lnR>
                    <a:lnT cap="flat">
                      <a:noFill/>
                    </a:lnT>
                    <a:lnB w="38100" cap="flat" cmpd="sng" algn="ctr">
                      <a:solidFill>
                        <a:srgbClr val="002664"/>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Day</a:t>
                      </a:r>
                    </a:p>
                  </a:txBody>
                  <a:tcPr horzOverflow="overflow">
                    <a:lnL w="38100" cap="flat" cmpd="sng" algn="ctr">
                      <a:solidFill>
                        <a:srgbClr val="002664"/>
                      </a:solidFill>
                      <a:prstDash val="solid"/>
                      <a:round/>
                      <a:headEnd type="none" w="med" len="med"/>
                      <a:tailEnd type="none" w="med" len="med"/>
                    </a:lnL>
                    <a:lnR cap="flat">
                      <a:noFill/>
                    </a:lnR>
                    <a:lnT cap="flat">
                      <a:noFill/>
                    </a:lnT>
                    <a:lnB w="38100" cap="flat" cmpd="sng" algn="ctr">
                      <a:solidFill>
                        <a:srgbClr val="002664"/>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2B3461"/>
                          </a:solidFill>
                          <a:effectLst/>
                          <a:latin typeface="Tahoma" pitchFamily="34" charset="0"/>
                        </a:rPr>
                        <a:t>Night</a:t>
                      </a:r>
                    </a:p>
                  </a:txBody>
                  <a:tcPr horzOverflow="overflow">
                    <a:lnL cap="flat">
                      <a:noFill/>
                    </a:lnL>
                    <a:lnR w="38100" cap="flat" cmpd="sng" algn="ctr">
                      <a:solidFill>
                        <a:srgbClr val="002664"/>
                      </a:solidFill>
                      <a:prstDash val="solid"/>
                      <a:round/>
                      <a:headEnd type="none" w="med" len="med"/>
                      <a:tailEnd type="none" w="med" len="med"/>
                    </a:lnR>
                    <a:lnT cap="flat">
                      <a:noFill/>
                    </a:lnT>
                    <a:lnB w="38100" cap="flat" cmpd="sng" algn="ctr">
                      <a:solidFill>
                        <a:srgbClr val="002664"/>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Day</a:t>
                      </a:r>
                    </a:p>
                  </a:txBody>
                  <a:tcPr horzOverflow="overflow">
                    <a:lnL w="38100" cap="flat" cmpd="sng" algn="ctr">
                      <a:solidFill>
                        <a:srgbClr val="002664"/>
                      </a:solidFill>
                      <a:prstDash val="solid"/>
                      <a:round/>
                      <a:headEnd type="none" w="med" len="med"/>
                      <a:tailEnd type="none" w="med" len="med"/>
                    </a:lnL>
                    <a:lnR cap="flat">
                      <a:noFill/>
                    </a:lnR>
                    <a:lnT cap="flat">
                      <a:noFill/>
                    </a:lnT>
                    <a:lnB w="38100" cap="flat" cmpd="sng" algn="ctr">
                      <a:solidFill>
                        <a:srgbClr val="002664"/>
                      </a:solidFill>
                      <a:prstDash val="solid"/>
                      <a:round/>
                      <a:headEnd type="none" w="med" len="med"/>
                      <a:tailEnd type="none" w="med" len="med"/>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2B3461"/>
                          </a:solidFill>
                          <a:effectLst/>
                          <a:latin typeface="Tahoma" pitchFamily="34" charset="0"/>
                        </a:rPr>
                        <a:t>Night</a:t>
                      </a:r>
                    </a:p>
                  </a:txBody>
                  <a:tcPr horzOverflow="overflow">
                    <a:lnL cap="flat">
                      <a:noFill/>
                    </a:lnL>
                    <a:lnR cap="flat">
                      <a:noFill/>
                    </a:lnR>
                    <a:lnT cap="flat">
                      <a:noFill/>
                    </a:lnT>
                    <a:lnB w="38100" cap="flat" cmpd="sng" algn="ctr">
                      <a:solidFill>
                        <a:srgbClr val="002664"/>
                      </a:solidFill>
                      <a:prstDash val="solid"/>
                      <a:round/>
                      <a:headEnd type="none" w="med" len="med"/>
                      <a:tailEnd type="none" w="med" len="med"/>
                    </a:lnB>
                    <a:lnTlToBr>
                      <a:noFill/>
                    </a:lnTlToBr>
                    <a:lnBlToTr>
                      <a:noFill/>
                    </a:lnBlToTr>
                    <a:noFill/>
                  </a:tcPr>
                </a:tc>
              </a:tr>
              <a:tr h="439738">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IR 3.9</a:t>
                      </a:r>
                      <a:endParaRPr kumimoji="0" lang="en-US" sz="1800" b="0" i="0" u="none" strike="noStrike" cap="none" normalizeH="0" baseline="0" smtClean="0">
                        <a:ln>
                          <a:noFill/>
                        </a:ln>
                        <a:solidFill>
                          <a:srgbClr val="2B3461"/>
                        </a:solidFill>
                        <a:effectLst/>
                        <a:latin typeface="Tahoma" pitchFamily="34" charset="0"/>
                      </a:endParaRPr>
                    </a:p>
                  </a:txBody>
                  <a:tcPr horzOverflow="overflow">
                    <a:lnL cap="flat">
                      <a:noFill/>
                    </a:lnL>
                    <a:lnR w="38100" cap="flat" cmpd="sng" algn="ctr">
                      <a:solidFill>
                        <a:srgbClr val="002664"/>
                      </a:solidFill>
                      <a:prstDash val="solid"/>
                      <a:round/>
                      <a:headEnd type="none" w="med" len="med"/>
                      <a:tailEnd type="none" w="med" len="med"/>
                    </a:lnR>
                    <a:lnT w="38100" cap="flat" cmpd="sng" algn="ctr">
                      <a:solidFill>
                        <a:srgbClr val="002664"/>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&gt; TH5</a:t>
                      </a:r>
                    </a:p>
                  </a:txBody>
                  <a:tcPr horzOverflow="overflow">
                    <a:lnL w="38100" cap="flat" cmpd="sng" algn="ctr">
                      <a:solidFill>
                        <a:srgbClr val="002664"/>
                      </a:solidFill>
                      <a:prstDash val="solid"/>
                      <a:round/>
                      <a:headEnd type="none" w="med" len="med"/>
                      <a:tailEnd type="none" w="med" len="med"/>
                    </a:lnL>
                    <a:lnR w="38100" cap="flat" cmpd="sng" algn="ctr">
                      <a:solidFill>
                        <a:srgbClr val="002664"/>
                      </a:solidFill>
                      <a:prstDash val="solid"/>
                      <a:round/>
                      <a:headEnd type="none" w="med" len="med"/>
                      <a:tailEnd type="none" w="med" len="med"/>
                    </a:lnR>
                    <a:lnT w="38100" cap="flat" cmpd="sng" algn="ctr">
                      <a:solidFill>
                        <a:srgbClr val="002664"/>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2B3461"/>
                          </a:solidFill>
                          <a:effectLst/>
                          <a:latin typeface="Tahoma" pitchFamily="34" charset="0"/>
                        </a:rPr>
                        <a:t>&gt; </a:t>
                      </a:r>
                      <a:r>
                        <a:rPr kumimoji="0" lang="en-GB" sz="1800" b="0" i="0" u="none" strike="noStrike" cap="none" normalizeH="0" baseline="0" dirty="0" err="1" smtClean="0">
                          <a:ln>
                            <a:noFill/>
                          </a:ln>
                          <a:solidFill>
                            <a:srgbClr val="2B3461"/>
                          </a:solidFill>
                          <a:effectLst/>
                          <a:latin typeface="Tahoma" pitchFamily="34" charset="0"/>
                        </a:rPr>
                        <a:t>TH5</a:t>
                      </a:r>
                      <a:endParaRPr kumimoji="0" lang="en-GB" sz="1800" b="0" i="0" u="none" strike="noStrike" cap="none" normalizeH="0" baseline="0" dirty="0" smtClean="0">
                        <a:ln>
                          <a:noFill/>
                        </a:ln>
                        <a:solidFill>
                          <a:srgbClr val="2B3461"/>
                        </a:solidFill>
                        <a:effectLst/>
                        <a:latin typeface="Tahoma" pitchFamily="34" charset="0"/>
                      </a:endParaRPr>
                    </a:p>
                  </a:txBody>
                  <a:tcPr horzOverflow="overflow">
                    <a:lnL w="38100" cap="flat" cmpd="sng" algn="ctr">
                      <a:solidFill>
                        <a:srgbClr val="002664"/>
                      </a:solidFill>
                      <a:prstDash val="solid"/>
                      <a:round/>
                      <a:headEnd type="none" w="med" len="med"/>
                      <a:tailEnd type="none" w="med" len="med"/>
                    </a:lnL>
                    <a:lnR w="38100" cap="flat" cmpd="sng" algn="ctr">
                      <a:solidFill>
                        <a:srgbClr val="002664"/>
                      </a:solidFill>
                      <a:prstDash val="solid"/>
                      <a:round/>
                      <a:headEnd type="none" w="med" len="med"/>
                      <a:tailEnd type="none" w="med" len="med"/>
                    </a:lnR>
                    <a:lnT w="38100" cap="flat" cmpd="sng" algn="ctr">
                      <a:solidFill>
                        <a:srgbClr val="002664"/>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&gt; TH1</a:t>
                      </a:r>
                    </a:p>
                  </a:txBody>
                  <a:tcPr horzOverflow="overflow">
                    <a:lnL w="38100" cap="flat" cmpd="sng" algn="ctr">
                      <a:solidFill>
                        <a:srgbClr val="002664"/>
                      </a:solidFill>
                      <a:prstDash val="solid"/>
                      <a:round/>
                      <a:headEnd type="none" w="med" len="med"/>
                      <a:tailEnd type="none" w="med" len="med"/>
                    </a:lnL>
                    <a:lnR w="38100" cap="flat" cmpd="sng" algn="ctr">
                      <a:solidFill>
                        <a:srgbClr val="002664"/>
                      </a:solidFill>
                      <a:prstDash val="solid"/>
                      <a:round/>
                      <a:headEnd type="none" w="med" len="med"/>
                      <a:tailEnd type="none" w="med" len="med"/>
                    </a:lnR>
                    <a:lnT w="38100" cap="flat" cmpd="sng" algn="ctr">
                      <a:solidFill>
                        <a:srgbClr val="002664"/>
                      </a:solidFill>
                      <a:prstDash val="solid"/>
                      <a:round/>
                      <a:headEnd type="none" w="med" len="med"/>
                      <a:tailEnd type="none" w="med" len="med"/>
                    </a:lnT>
                    <a:lnB cap="flat">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&gt; TH1</a:t>
                      </a:r>
                    </a:p>
                  </a:txBody>
                  <a:tcPr horzOverflow="overflow">
                    <a:lnL w="38100" cap="flat" cmpd="sng" algn="ctr">
                      <a:solidFill>
                        <a:srgbClr val="002664"/>
                      </a:solidFill>
                      <a:prstDash val="solid"/>
                      <a:round/>
                      <a:headEnd type="none" w="med" len="med"/>
                      <a:tailEnd type="none" w="med" len="med"/>
                    </a:lnL>
                    <a:lnR cap="flat">
                      <a:noFill/>
                    </a:lnR>
                    <a:lnT w="38100" cap="flat" cmpd="sng" algn="ctr">
                      <a:solidFill>
                        <a:srgbClr val="002664"/>
                      </a:solidFill>
                      <a:prstDash val="solid"/>
                      <a:round/>
                      <a:headEnd type="none" w="med" len="med"/>
                      <a:tailEnd type="none" w="med" len="med"/>
                    </a:lnT>
                    <a:lnB cap="flat">
                      <a:noFill/>
                    </a:lnB>
                    <a:lnTlToBr>
                      <a:noFill/>
                    </a:lnTlToBr>
                    <a:lnBlToTr>
                      <a:noFill/>
                    </a:lnBlToTr>
                    <a:noFill/>
                  </a:tcPr>
                </a:tc>
              </a:tr>
              <a:tr h="438150">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IR 3.9 – IR 10.8</a:t>
                      </a:r>
                    </a:p>
                  </a:txBody>
                  <a:tcPr horzOverflow="overflow">
                    <a:lnL cap="flat">
                      <a:noFill/>
                    </a:lnL>
                    <a:lnR w="38100" cap="flat" cmpd="sng" algn="ctr">
                      <a:solidFill>
                        <a:srgbClr val="002664"/>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&gt; TH7</a:t>
                      </a:r>
                    </a:p>
                  </a:txBody>
                  <a:tcPr horzOverflow="overflow">
                    <a:lnL w="38100" cap="flat" cmpd="sng" algn="ctr">
                      <a:solidFill>
                        <a:srgbClr val="002664"/>
                      </a:solidFill>
                      <a:prstDash val="solid"/>
                      <a:round/>
                      <a:headEnd type="none" w="med" len="med"/>
                      <a:tailEnd type="none" w="med" len="med"/>
                    </a:lnL>
                    <a:lnR w="38100" cap="flat" cmpd="sng" algn="ctr">
                      <a:solidFill>
                        <a:srgbClr val="002664"/>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&gt; TH7</a:t>
                      </a:r>
                    </a:p>
                  </a:txBody>
                  <a:tcPr horzOverflow="overflow">
                    <a:lnL w="38100" cap="flat" cmpd="sng" algn="ctr">
                      <a:solidFill>
                        <a:srgbClr val="002664"/>
                      </a:solidFill>
                      <a:prstDash val="solid"/>
                      <a:round/>
                      <a:headEnd type="none" w="med" len="med"/>
                      <a:tailEnd type="none" w="med" len="med"/>
                    </a:lnL>
                    <a:lnR w="38100" cap="flat" cmpd="sng" algn="ctr">
                      <a:solidFill>
                        <a:srgbClr val="002664"/>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&gt; TH3</a:t>
                      </a:r>
                    </a:p>
                  </a:txBody>
                  <a:tcPr horzOverflow="overflow">
                    <a:lnL w="38100" cap="flat" cmpd="sng" algn="ctr">
                      <a:solidFill>
                        <a:srgbClr val="002664"/>
                      </a:solidFill>
                      <a:prstDash val="solid"/>
                      <a:round/>
                      <a:headEnd type="none" w="med" len="med"/>
                      <a:tailEnd type="none" w="med" len="med"/>
                    </a:lnL>
                    <a:lnR w="38100" cap="flat" cmpd="sng" algn="ctr">
                      <a:solidFill>
                        <a:srgbClr val="002664"/>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&gt; TH3</a:t>
                      </a:r>
                    </a:p>
                  </a:txBody>
                  <a:tcPr horzOverflow="overflow">
                    <a:lnL w="38100" cap="flat" cmpd="sng" algn="ctr">
                      <a:solidFill>
                        <a:srgbClr val="002664"/>
                      </a:solidFill>
                      <a:prstDash val="solid"/>
                      <a:round/>
                      <a:headEnd type="none" w="med" len="med"/>
                      <a:tailEnd type="none" w="med" len="med"/>
                    </a:lnL>
                    <a:lnR cap="flat">
                      <a:noFill/>
                    </a:lnR>
                    <a:lnT cap="flat">
                      <a:noFill/>
                    </a:lnT>
                    <a:lnB>
                      <a:noFill/>
                    </a:lnB>
                    <a:lnTlToBr>
                      <a:noFill/>
                    </a:lnTlToBr>
                    <a:lnBlToTr>
                      <a:noFill/>
                    </a:lnBlToTr>
                    <a:noFill/>
                  </a:tcPr>
                </a:tc>
              </a:tr>
              <a:tr h="439738">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StdDev IR 10.8</a:t>
                      </a:r>
                    </a:p>
                  </a:txBody>
                  <a:tcPr horzOverflow="overflow">
                    <a:lnL cap="flat">
                      <a:noFill/>
                    </a:lnL>
                    <a:lnR w="38100" cap="flat" cmpd="sng" algn="ctr">
                      <a:solidFill>
                        <a:srgbClr val="002664"/>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a:t>
                      </a:r>
                    </a:p>
                  </a:txBody>
                  <a:tcPr horzOverflow="overflow">
                    <a:lnL w="38100" cap="flat" cmpd="sng" algn="ctr">
                      <a:solidFill>
                        <a:srgbClr val="002664"/>
                      </a:solidFill>
                      <a:prstDash val="solid"/>
                      <a:round/>
                      <a:headEnd type="none" w="med" len="med"/>
                      <a:tailEnd type="none" w="med" len="med"/>
                    </a:lnL>
                    <a:lnR w="38100" cap="flat" cmpd="sng" algn="ctr">
                      <a:solidFill>
                        <a:srgbClr val="002664"/>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a:t>
                      </a:r>
                    </a:p>
                  </a:txBody>
                  <a:tcPr horzOverflow="overflow">
                    <a:lnL w="38100" cap="flat" cmpd="sng" algn="ctr">
                      <a:solidFill>
                        <a:srgbClr val="002664"/>
                      </a:solidFill>
                      <a:prstDash val="solid"/>
                      <a:round/>
                      <a:headEnd type="none" w="med" len="med"/>
                      <a:tailEnd type="none" w="med" len="med"/>
                    </a:lnL>
                    <a:lnR w="38100" cap="flat" cmpd="sng" algn="ctr">
                      <a:solidFill>
                        <a:srgbClr val="002664"/>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&lt; 4</a:t>
                      </a:r>
                    </a:p>
                  </a:txBody>
                  <a:tcPr horzOverflow="overflow">
                    <a:lnL w="38100" cap="flat" cmpd="sng" algn="ctr">
                      <a:solidFill>
                        <a:srgbClr val="002664"/>
                      </a:solidFill>
                      <a:prstDash val="solid"/>
                      <a:round/>
                      <a:headEnd type="none" w="med" len="med"/>
                      <a:tailEnd type="none" w="med" len="med"/>
                    </a:lnL>
                    <a:lnR w="38100" cap="flat" cmpd="sng" algn="ctr">
                      <a:solidFill>
                        <a:srgbClr val="002664"/>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2B3461"/>
                          </a:solidFill>
                          <a:effectLst/>
                          <a:latin typeface="Tahoma" pitchFamily="34" charset="0"/>
                        </a:rPr>
                        <a:t>&lt; 4</a:t>
                      </a:r>
                    </a:p>
                  </a:txBody>
                  <a:tcPr horzOverflow="overflow">
                    <a:lnL w="38100" cap="flat" cmpd="sng" algn="ctr">
                      <a:solidFill>
                        <a:srgbClr val="002664"/>
                      </a:solidFill>
                      <a:prstDash val="solid"/>
                      <a:round/>
                      <a:headEnd type="none" w="med" len="med"/>
                      <a:tailEnd type="none" w="med" len="med"/>
                    </a:lnL>
                    <a:lnR cap="flat">
                      <a:noFill/>
                    </a:lnR>
                    <a:lnT>
                      <a:noFill/>
                    </a:lnT>
                    <a:lnB>
                      <a:noFill/>
                    </a:lnB>
                    <a:lnTlToBr>
                      <a:noFill/>
                    </a:lnTlToBr>
                    <a:lnBlToTr>
                      <a:noFill/>
                    </a:lnBlToTr>
                    <a:noFill/>
                  </a:tcPr>
                </a:tc>
              </a:tr>
              <a:tr h="501650">
                <a:tc>
                  <a:txBody>
                    <a:bodyPr/>
                    <a:lstStyle/>
                    <a:p>
                      <a:pPr marL="0" marR="0" lvl="0" indent="0" algn="l"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dirty="0" err="1" smtClean="0">
                          <a:ln>
                            <a:noFill/>
                          </a:ln>
                          <a:solidFill>
                            <a:srgbClr val="E5AC14"/>
                          </a:solidFill>
                          <a:effectLst/>
                          <a:latin typeface="Tahoma" pitchFamily="34" charset="0"/>
                        </a:rPr>
                        <a:t>StdDev</a:t>
                      </a:r>
                      <a:r>
                        <a:rPr kumimoji="0" lang="en-GB" sz="1800" b="0" i="0" u="none" strike="noStrike" cap="none" normalizeH="0" baseline="0" dirty="0" smtClean="0">
                          <a:ln>
                            <a:noFill/>
                          </a:ln>
                          <a:solidFill>
                            <a:srgbClr val="E5AC14"/>
                          </a:solidFill>
                          <a:effectLst/>
                          <a:latin typeface="Tahoma" pitchFamily="34" charset="0"/>
                        </a:rPr>
                        <a:t> </a:t>
                      </a:r>
                      <a:r>
                        <a:rPr kumimoji="0" lang="en-GB" sz="1800" b="0" i="0" u="none" strike="noStrike" cap="none" normalizeH="0" baseline="0" dirty="0" err="1" smtClean="0">
                          <a:ln>
                            <a:noFill/>
                          </a:ln>
                          <a:solidFill>
                            <a:srgbClr val="E5AC14"/>
                          </a:solidFill>
                          <a:effectLst/>
                          <a:latin typeface="Tahoma" pitchFamily="34" charset="0"/>
                        </a:rPr>
                        <a:t>IR</a:t>
                      </a:r>
                      <a:r>
                        <a:rPr kumimoji="0" lang="en-GB" sz="1800" b="0" i="0" u="none" strike="noStrike" cap="none" normalizeH="0" baseline="0" dirty="0" smtClean="0">
                          <a:ln>
                            <a:noFill/>
                          </a:ln>
                          <a:solidFill>
                            <a:srgbClr val="E5AC14"/>
                          </a:solidFill>
                          <a:effectLst/>
                          <a:latin typeface="Tahoma" pitchFamily="34" charset="0"/>
                        </a:rPr>
                        <a:t> 3.9 – </a:t>
                      </a:r>
                      <a:r>
                        <a:rPr kumimoji="0" lang="en-GB" sz="1800" b="0" i="0" u="none" strike="noStrike" cap="none" normalizeH="0" baseline="0" dirty="0" err="1" smtClean="0">
                          <a:ln>
                            <a:noFill/>
                          </a:ln>
                          <a:solidFill>
                            <a:srgbClr val="E5AC14"/>
                          </a:solidFill>
                          <a:effectLst/>
                          <a:latin typeface="Tahoma" pitchFamily="34" charset="0"/>
                        </a:rPr>
                        <a:t>StdDev</a:t>
                      </a:r>
                      <a:r>
                        <a:rPr kumimoji="0" lang="en-GB" sz="1800" b="0" i="0" u="none" strike="noStrike" cap="none" normalizeH="0" baseline="0" dirty="0" smtClean="0">
                          <a:ln>
                            <a:noFill/>
                          </a:ln>
                          <a:solidFill>
                            <a:srgbClr val="E5AC14"/>
                          </a:solidFill>
                          <a:effectLst/>
                          <a:latin typeface="Tahoma" pitchFamily="34" charset="0"/>
                        </a:rPr>
                        <a:t> 10.8</a:t>
                      </a:r>
                    </a:p>
                  </a:txBody>
                  <a:tcPr horzOverflow="overflow">
                    <a:lnL cap="flat">
                      <a:noFill/>
                    </a:lnL>
                    <a:lnR w="38100" cap="flat" cmpd="sng" algn="ctr">
                      <a:solidFill>
                        <a:srgbClr val="E5AC14"/>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E5AC14"/>
                          </a:solidFill>
                          <a:effectLst/>
                          <a:latin typeface="Tahoma" pitchFamily="34" charset="0"/>
                        </a:rPr>
                        <a:t>&gt; TH6</a:t>
                      </a:r>
                    </a:p>
                  </a:txBody>
                  <a:tcPr horzOverflow="overflow">
                    <a:lnL w="38100" cap="flat" cmpd="sng" algn="ctr">
                      <a:solidFill>
                        <a:srgbClr val="E5AC14"/>
                      </a:solidFill>
                      <a:prstDash val="solid"/>
                      <a:round/>
                      <a:headEnd type="none" w="med" len="med"/>
                      <a:tailEnd type="none" w="med" len="med"/>
                    </a:lnL>
                    <a:lnR w="38100" cap="flat" cmpd="sng" algn="ctr">
                      <a:solidFill>
                        <a:srgbClr val="E5AC14"/>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E5AC14"/>
                          </a:solidFill>
                          <a:effectLst/>
                          <a:latin typeface="Tahoma" pitchFamily="34" charset="0"/>
                        </a:rPr>
                        <a:t>&gt; TH6</a:t>
                      </a:r>
                    </a:p>
                  </a:txBody>
                  <a:tcPr horzOverflow="overflow">
                    <a:lnL w="38100" cap="flat" cmpd="sng" algn="ctr">
                      <a:solidFill>
                        <a:srgbClr val="E5AC14"/>
                      </a:solidFill>
                      <a:prstDash val="solid"/>
                      <a:round/>
                      <a:headEnd type="none" w="med" len="med"/>
                      <a:tailEnd type="none" w="med" len="med"/>
                    </a:lnL>
                    <a:lnR w="38100" cap="flat" cmpd="sng" algn="ctr">
                      <a:solidFill>
                        <a:srgbClr val="E5AC14"/>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smtClean="0">
                          <a:ln>
                            <a:noFill/>
                          </a:ln>
                          <a:solidFill>
                            <a:srgbClr val="E5AC14"/>
                          </a:solidFill>
                          <a:effectLst/>
                          <a:latin typeface="Tahoma" pitchFamily="34" charset="0"/>
                        </a:rPr>
                        <a:t>&gt; TH2</a:t>
                      </a:r>
                    </a:p>
                  </a:txBody>
                  <a:tcPr horzOverflow="overflow">
                    <a:lnL w="38100" cap="flat" cmpd="sng" algn="ctr">
                      <a:solidFill>
                        <a:srgbClr val="E5AC14"/>
                      </a:solidFill>
                      <a:prstDash val="solid"/>
                      <a:round/>
                      <a:headEnd type="none" w="med" len="med"/>
                      <a:tailEnd type="none" w="med" len="med"/>
                    </a:lnL>
                    <a:lnR w="38100" cap="flat" cmpd="sng" algn="ctr">
                      <a:solidFill>
                        <a:srgbClr val="E5AC14"/>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176713" rtl="0" eaLnBrk="0" fontAlgn="base" latinLnBrk="0" hangingPunct="0">
                        <a:lnSpc>
                          <a:spcPct val="100000"/>
                        </a:lnSpc>
                        <a:spcBef>
                          <a:spcPct val="20000"/>
                        </a:spcBef>
                        <a:spcAft>
                          <a:spcPct val="0"/>
                        </a:spcAft>
                        <a:buClrTx/>
                        <a:buSzTx/>
                        <a:buFontTx/>
                        <a:buNone/>
                        <a:tabLst/>
                      </a:pPr>
                      <a:r>
                        <a:rPr kumimoji="0" lang="en-GB" sz="1800" b="0" i="0" u="none" strike="noStrike" cap="none" normalizeH="0" baseline="0" dirty="0" smtClean="0">
                          <a:ln>
                            <a:noFill/>
                          </a:ln>
                          <a:solidFill>
                            <a:srgbClr val="E5AC14"/>
                          </a:solidFill>
                          <a:effectLst/>
                          <a:latin typeface="Tahoma" pitchFamily="34" charset="0"/>
                        </a:rPr>
                        <a:t>&gt; </a:t>
                      </a:r>
                      <a:r>
                        <a:rPr kumimoji="0" lang="en-GB" sz="1800" b="0" i="0" u="none" strike="noStrike" cap="none" normalizeH="0" baseline="0" dirty="0" err="1" smtClean="0">
                          <a:ln>
                            <a:noFill/>
                          </a:ln>
                          <a:solidFill>
                            <a:srgbClr val="E5AC14"/>
                          </a:solidFill>
                          <a:effectLst/>
                          <a:latin typeface="Tahoma" pitchFamily="34" charset="0"/>
                        </a:rPr>
                        <a:t>TH2</a:t>
                      </a:r>
                      <a:endParaRPr kumimoji="0" lang="en-GB" sz="1800" b="0" i="0" u="none" strike="noStrike" cap="none" normalizeH="0" baseline="0" dirty="0" smtClean="0">
                        <a:ln>
                          <a:noFill/>
                        </a:ln>
                        <a:solidFill>
                          <a:srgbClr val="E5AC14"/>
                        </a:solidFill>
                        <a:effectLst/>
                        <a:latin typeface="Tahoma" pitchFamily="34" charset="0"/>
                      </a:endParaRPr>
                    </a:p>
                  </a:txBody>
                  <a:tcPr horzOverflow="overflow">
                    <a:lnL w="38100" cap="flat" cmpd="sng" algn="ctr">
                      <a:solidFill>
                        <a:srgbClr val="E5AC14"/>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21" name="Rectangle 101"/>
          <p:cNvSpPr>
            <a:spLocks noChangeArrowheads="1"/>
          </p:cNvSpPr>
          <p:nvPr/>
        </p:nvSpPr>
        <p:spPr bwMode="auto">
          <a:xfrm>
            <a:off x="539750" y="4400823"/>
            <a:ext cx="8955088" cy="757237"/>
          </a:xfrm>
          <a:prstGeom prst="rect">
            <a:avLst/>
          </a:prstGeom>
          <a:noFill/>
          <a:ln w="25400" algn="ctr">
            <a:solidFill>
              <a:srgbClr val="FF0000"/>
            </a:solidFill>
            <a:miter lim="800000"/>
            <a:headEnd/>
            <a:tailEnd/>
          </a:ln>
        </p:spPr>
        <p:txBody>
          <a:bodyPr wrap="none" anchor="ctr"/>
          <a:lstStyle/>
          <a:p>
            <a:endParaRPr lang="en-US"/>
          </a:p>
        </p:txBody>
      </p:sp>
      <p:sp>
        <p:nvSpPr>
          <p:cNvPr id="22" name="Rectangle 4"/>
          <p:cNvSpPr txBox="1">
            <a:spLocks noChangeArrowheads="1"/>
          </p:cNvSpPr>
          <p:nvPr/>
        </p:nvSpPr>
        <p:spPr bwMode="auto">
          <a:xfrm>
            <a:off x="320675" y="1220283"/>
            <a:ext cx="9193213" cy="2003425"/>
          </a:xfrm>
          <a:prstGeom prst="rect">
            <a:avLst/>
          </a:prstGeom>
          <a:noFill/>
          <a:ln w="9525">
            <a:noFill/>
            <a:miter lim="800000"/>
            <a:headEnd/>
            <a:tailEnd/>
          </a:ln>
        </p:spPr>
        <p:txBody>
          <a:bodyPr vert="horz" wrap="square" lIns="90000" tIns="45720" rIns="91440" bIns="45720" numCol="1" anchor="t" anchorCtr="0" compatLnSpc="1">
            <a:prstTxWarp prst="textNoShape">
              <a:avLst/>
            </a:prstTxWarp>
          </a:bodyPr>
          <a:lstStyle/>
          <a:p>
            <a:pPr lvl="0" eaLnBrk="0" hangingPunct="0">
              <a:lnSpc>
                <a:spcPct val="90000"/>
              </a:lnSpc>
              <a:spcBef>
                <a:spcPct val="20000"/>
              </a:spcBef>
              <a:buFontTx/>
              <a:buChar char="•"/>
            </a:pPr>
            <a:r>
              <a:rPr kumimoji="0" lang="en-GB" sz="2000" b="0" i="0" u="none" strike="noStrike" kern="0" cap="none" spc="0" normalizeH="0" baseline="0" noProof="0" dirty="0" smtClean="0">
                <a:ln>
                  <a:noFill/>
                </a:ln>
                <a:solidFill>
                  <a:schemeClr val="tx2"/>
                </a:solidFill>
                <a:effectLst/>
                <a:uLnTx/>
                <a:uFillTx/>
                <a:latin typeface="+mn-lt"/>
                <a:ea typeface="+mn-ea"/>
                <a:cs typeface="+mn-cs"/>
              </a:rPr>
              <a:t> Uses </a:t>
            </a:r>
            <a:r>
              <a:rPr kumimoji="0" lang="en-GB" sz="2000" b="0" i="0" u="none" strike="noStrike" kern="0" cap="none" spc="0" normalizeH="0" baseline="0" noProof="0" dirty="0" err="1" smtClean="0">
                <a:ln>
                  <a:noFill/>
                </a:ln>
                <a:solidFill>
                  <a:schemeClr val="tx2"/>
                </a:solidFill>
                <a:effectLst/>
                <a:uLnTx/>
                <a:uFillTx/>
                <a:latin typeface="+mn-lt"/>
                <a:ea typeface="+mn-ea"/>
                <a:cs typeface="+mn-cs"/>
              </a:rPr>
              <a:t>SEVIRI</a:t>
            </a:r>
            <a:r>
              <a:rPr kumimoji="0" lang="en-GB" sz="2000" b="0" i="0" u="none" strike="noStrike" kern="0" cap="none" spc="0" normalizeH="0" baseline="0" noProof="0" dirty="0" smtClean="0">
                <a:ln>
                  <a:noFill/>
                </a:ln>
                <a:solidFill>
                  <a:schemeClr val="tx2"/>
                </a:solidFill>
                <a:effectLst/>
                <a:uLnTx/>
                <a:uFillTx/>
                <a:latin typeface="+mn-lt"/>
                <a:ea typeface="+mn-ea"/>
                <a:cs typeface="+mn-cs"/>
              </a:rPr>
              <a:t> channels </a:t>
            </a:r>
            <a:r>
              <a:rPr kumimoji="0" lang="en-GB" sz="2000" b="0" i="0" u="none" strike="noStrike" kern="0" cap="none" spc="0" normalizeH="0" baseline="0" noProof="0" dirty="0" err="1" smtClean="0">
                <a:ln>
                  <a:noFill/>
                </a:ln>
                <a:solidFill>
                  <a:schemeClr val="tx2"/>
                </a:solidFill>
                <a:effectLst/>
                <a:uLnTx/>
                <a:uFillTx/>
                <a:latin typeface="+mn-lt"/>
                <a:ea typeface="+mn-ea"/>
                <a:cs typeface="+mn-cs"/>
              </a:rPr>
              <a:t>VIS0.6</a:t>
            </a:r>
            <a:r>
              <a:rPr kumimoji="0" lang="en-GB" sz="2000" b="0" i="0" u="none" strike="noStrike" kern="0" cap="none" spc="0" normalizeH="0" baseline="0" noProof="0" dirty="0" smtClean="0">
                <a:ln>
                  <a:noFill/>
                </a:ln>
                <a:solidFill>
                  <a:schemeClr val="tx2"/>
                </a:solidFill>
                <a:effectLst/>
                <a:uLnTx/>
                <a:uFillTx/>
                <a:latin typeface="+mn-lt"/>
                <a:ea typeface="+mn-ea"/>
                <a:cs typeface="+mn-cs"/>
              </a:rPr>
              <a:t> </a:t>
            </a:r>
            <a:r>
              <a:rPr lang="en-US" sz="2000" b="0" kern="0" dirty="0" smtClean="0">
                <a:solidFill>
                  <a:schemeClr val="tx2"/>
                </a:solidFill>
              </a:rPr>
              <a:t>µm </a:t>
            </a:r>
            <a:r>
              <a:rPr lang="en-US" sz="1400" b="0" kern="0" dirty="0" smtClean="0">
                <a:solidFill>
                  <a:schemeClr val="tx2"/>
                </a:solidFill>
                <a:latin typeface="+mn-lt"/>
              </a:rPr>
              <a:t>(</a:t>
            </a:r>
            <a:r>
              <a:rPr lang="en-GB" sz="1400" b="0" kern="0" dirty="0" err="1" smtClean="0">
                <a:solidFill>
                  <a:srgbClr val="2B3461"/>
                </a:solidFill>
                <a:latin typeface="+mn-lt"/>
              </a:rPr>
              <a:t>Refl</a:t>
            </a:r>
            <a:r>
              <a:rPr lang="en-GB" sz="1400" b="0" kern="0" dirty="0" smtClean="0">
                <a:solidFill>
                  <a:srgbClr val="2B3461"/>
                </a:solidFill>
                <a:latin typeface="+mn-lt"/>
              </a:rPr>
              <a:t> </a:t>
            </a:r>
            <a:r>
              <a:rPr lang="en-GB" sz="1400" b="0" kern="0" dirty="0" err="1" smtClean="0">
                <a:solidFill>
                  <a:srgbClr val="2B3461"/>
                </a:solidFill>
                <a:latin typeface="+mn-lt"/>
              </a:rPr>
              <a:t>VIS0.6</a:t>
            </a:r>
            <a:r>
              <a:rPr lang="en-GB" sz="1400" b="0" kern="0" dirty="0" smtClean="0">
                <a:solidFill>
                  <a:srgbClr val="2B3461"/>
                </a:solidFill>
                <a:latin typeface="+mn-lt"/>
              </a:rPr>
              <a:t> &lt; 30)</a:t>
            </a:r>
            <a:r>
              <a:rPr kumimoji="0" lang="en-GB" sz="2000" b="0" i="0" u="none" strike="noStrike" kern="0" cap="none" spc="0" normalizeH="0" baseline="0" noProof="0" dirty="0" smtClean="0">
                <a:ln>
                  <a:noFill/>
                </a:ln>
                <a:solidFill>
                  <a:schemeClr val="tx2"/>
                </a:solidFill>
                <a:effectLst/>
                <a:uLnTx/>
                <a:uFillTx/>
                <a:latin typeface="+mn-lt"/>
                <a:ea typeface="+mn-ea"/>
                <a:cs typeface="+mn-cs"/>
              </a:rPr>
              <a:t>,</a:t>
            </a:r>
            <a:r>
              <a:rPr lang="en-GB" sz="2000" b="0" kern="0" dirty="0" err="1" smtClean="0">
                <a:solidFill>
                  <a:schemeClr val="tx2"/>
                </a:solidFill>
              </a:rPr>
              <a:t>IR3.9</a:t>
            </a:r>
            <a:r>
              <a:rPr lang="en-GB" sz="2000" b="0" kern="0" dirty="0" smtClean="0">
                <a:solidFill>
                  <a:schemeClr val="tx2"/>
                </a:solidFill>
              </a:rPr>
              <a:t> </a:t>
            </a:r>
            <a:r>
              <a:rPr lang="en-US" sz="2000" b="0" kern="0" dirty="0" smtClean="0">
                <a:solidFill>
                  <a:schemeClr val="tx2"/>
                </a:solidFill>
              </a:rPr>
              <a:t>µm </a:t>
            </a:r>
            <a:r>
              <a:rPr lang="en-US" sz="2000" b="0" kern="0" dirty="0" smtClean="0">
                <a:solidFill>
                  <a:schemeClr val="tx2"/>
                </a:solidFill>
              </a:rPr>
              <a:t>and </a:t>
            </a:r>
            <a:r>
              <a:rPr lang="en-US" sz="2000" b="0" kern="0" dirty="0" err="1">
                <a:solidFill>
                  <a:schemeClr val="tx2"/>
                </a:solidFill>
              </a:rPr>
              <a:t>IR</a:t>
            </a:r>
            <a:r>
              <a:rPr lang="en-US" sz="2000" b="0" kern="0" dirty="0">
                <a:solidFill>
                  <a:schemeClr val="tx2"/>
                </a:solidFill>
              </a:rPr>
              <a:t> 10.8 </a:t>
            </a:r>
            <a:r>
              <a:rPr lang="en-US" sz="2000" b="0" kern="0" dirty="0" smtClean="0">
                <a:solidFill>
                  <a:schemeClr val="tx2"/>
                </a:solidFill>
              </a:rPr>
              <a:t>µm, no cloud mask required</a:t>
            </a:r>
          </a:p>
          <a:p>
            <a:pPr lvl="0" eaLnBrk="0" hangingPunct="0">
              <a:lnSpc>
                <a:spcPct val="120000"/>
              </a:lnSpc>
              <a:spcBef>
                <a:spcPct val="20000"/>
              </a:spcBef>
              <a:buFontTx/>
              <a:buChar char="•"/>
            </a:pPr>
            <a:r>
              <a:rPr kumimoji="0" lang="en-GB" sz="2000" b="0" i="0" u="none" strike="noStrike" kern="0" cap="none" spc="0" normalizeH="0" baseline="0" noProof="0" dirty="0" smtClean="0">
                <a:ln>
                  <a:noFill/>
                </a:ln>
                <a:solidFill>
                  <a:srgbClr val="2B3461"/>
                </a:solidFill>
                <a:effectLst/>
                <a:uLnTx/>
                <a:uFillTx/>
                <a:latin typeface="Tahoma"/>
                <a:ea typeface="+mn-ea"/>
                <a:cs typeface="+mn-cs"/>
              </a:rPr>
              <a:t> Fire detection allowed under thin clouds</a:t>
            </a:r>
            <a:r>
              <a:rPr kumimoji="0" lang="en-GB" sz="2000" b="0" i="0" u="none" strike="noStrike" kern="0" cap="none" spc="0" normalizeH="0" noProof="0" dirty="0" smtClean="0">
                <a:ln>
                  <a:noFill/>
                </a:ln>
                <a:solidFill>
                  <a:srgbClr val="2B3461"/>
                </a:solidFill>
                <a:effectLst/>
                <a:uLnTx/>
                <a:uFillTx/>
                <a:latin typeface="Tahoma"/>
                <a:ea typeface="+mn-ea"/>
                <a:cs typeface="+mn-cs"/>
              </a:rPr>
              <a:t> </a:t>
            </a:r>
            <a:r>
              <a:rPr lang="en-GB" sz="1400" b="0" kern="0" dirty="0" smtClean="0">
                <a:solidFill>
                  <a:srgbClr val="2B3461"/>
                </a:solidFill>
                <a:latin typeface="+mn-lt"/>
              </a:rPr>
              <a:t>(</a:t>
            </a:r>
            <a:r>
              <a:rPr lang="en-GB" sz="1400" b="0" kern="0" dirty="0" err="1" smtClean="0">
                <a:solidFill>
                  <a:srgbClr val="2B3461"/>
                </a:solidFill>
                <a:latin typeface="+mn-lt"/>
              </a:rPr>
              <a:t>Refl</a:t>
            </a:r>
            <a:r>
              <a:rPr lang="en-GB" sz="1400" b="0" kern="0" dirty="0" smtClean="0">
                <a:solidFill>
                  <a:srgbClr val="2B3461"/>
                </a:solidFill>
                <a:latin typeface="+mn-lt"/>
              </a:rPr>
              <a:t> </a:t>
            </a:r>
            <a:r>
              <a:rPr lang="en-GB" sz="1400" b="0" kern="0" dirty="0" err="1" smtClean="0">
                <a:solidFill>
                  <a:srgbClr val="2B3461"/>
                </a:solidFill>
                <a:latin typeface="+mn-lt"/>
              </a:rPr>
              <a:t>VIS0.6</a:t>
            </a:r>
            <a:r>
              <a:rPr lang="en-GB" sz="1400" b="0" kern="0" dirty="0" smtClean="0">
                <a:solidFill>
                  <a:srgbClr val="2B3461"/>
                </a:solidFill>
                <a:latin typeface="+mn-lt"/>
              </a:rPr>
              <a:t> </a:t>
            </a:r>
            <a:r>
              <a:rPr lang="en-GB" sz="1400" b="0" kern="0" dirty="0">
                <a:solidFill>
                  <a:srgbClr val="2B3461"/>
                </a:solidFill>
                <a:latin typeface="+mn-lt"/>
              </a:rPr>
              <a:t>&gt; </a:t>
            </a:r>
            <a:r>
              <a:rPr lang="en-GB" sz="1400" b="0" kern="0" dirty="0" smtClean="0">
                <a:solidFill>
                  <a:srgbClr val="2B3461"/>
                </a:solidFill>
                <a:latin typeface="+mn-lt"/>
              </a:rPr>
              <a:t>30, </a:t>
            </a:r>
            <a:r>
              <a:rPr lang="en-GB" sz="1400" b="0" kern="0" dirty="0" err="1">
                <a:solidFill>
                  <a:srgbClr val="2B3461"/>
                </a:solidFill>
                <a:latin typeface="+mn-lt"/>
              </a:rPr>
              <a:t>EBBT</a:t>
            </a:r>
            <a:r>
              <a:rPr lang="en-GB" sz="1400" b="0" kern="0" dirty="0">
                <a:solidFill>
                  <a:srgbClr val="2B3461"/>
                </a:solidFill>
                <a:latin typeface="+mn-lt"/>
              </a:rPr>
              <a:t> </a:t>
            </a:r>
            <a:r>
              <a:rPr lang="en-GB" sz="1400" b="0" kern="0" dirty="0" err="1">
                <a:solidFill>
                  <a:srgbClr val="2B3461"/>
                </a:solidFill>
                <a:latin typeface="+mn-lt"/>
              </a:rPr>
              <a:t>NIR3.9</a:t>
            </a:r>
            <a:r>
              <a:rPr lang="en-GB" sz="1400" b="0" kern="0" dirty="0">
                <a:solidFill>
                  <a:srgbClr val="2B3461"/>
                </a:solidFill>
                <a:latin typeface="+mn-lt"/>
              </a:rPr>
              <a:t> &gt; </a:t>
            </a:r>
            <a:r>
              <a:rPr lang="en-GB" sz="1400" b="0" kern="0" dirty="0" smtClean="0">
                <a:solidFill>
                  <a:srgbClr val="2B3461"/>
                </a:solidFill>
                <a:latin typeface="+mn-lt"/>
              </a:rPr>
              <a:t>310)</a:t>
            </a:r>
            <a:endParaRPr kumimoji="0" lang="en-US" sz="14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2"/>
                </a:solidFill>
                <a:effectLst/>
                <a:uLnTx/>
                <a:uFillTx/>
                <a:latin typeface="+mn-lt"/>
                <a:ea typeface="+mn-ea"/>
                <a:cs typeface="+mn-cs"/>
              </a:rPr>
              <a:t> </a:t>
            </a:r>
            <a:r>
              <a:rPr lang="en-GB" sz="2000" b="0" kern="0" dirty="0" err="1" smtClean="0">
                <a:solidFill>
                  <a:srgbClr val="FF0000"/>
                </a:solidFill>
                <a:latin typeface="+mn-lt"/>
              </a:rPr>
              <a:t>Dy</a:t>
            </a:r>
            <a:r>
              <a:rPr kumimoji="0" lang="en-GB" sz="2000" b="0" i="0" u="none" strike="noStrike" kern="0" cap="none" spc="0" normalizeH="0" baseline="0" noProof="0" dirty="0" err="1" smtClean="0">
                <a:ln>
                  <a:noFill/>
                </a:ln>
                <a:solidFill>
                  <a:srgbClr val="FF0000"/>
                </a:solidFill>
                <a:effectLst/>
                <a:uLnTx/>
                <a:uFillTx/>
                <a:latin typeface="+mn-lt"/>
                <a:ea typeface="+mn-ea"/>
                <a:cs typeface="+mn-cs"/>
              </a:rPr>
              <a:t>namic</a:t>
            </a:r>
            <a:r>
              <a:rPr kumimoji="0" lang="en-GB" sz="2000" b="0" i="0" u="none" strike="noStrike" kern="0" cap="none" spc="0" normalizeH="0" baseline="0" noProof="0" dirty="0" smtClean="0">
                <a:ln>
                  <a:noFill/>
                </a:ln>
                <a:solidFill>
                  <a:schemeClr val="tx2"/>
                </a:solidFill>
                <a:effectLst/>
                <a:uLnTx/>
                <a:uFillTx/>
                <a:latin typeface="+mn-lt"/>
                <a:ea typeface="+mn-ea"/>
                <a:cs typeface="+mn-cs"/>
              </a:rPr>
              <a:t> thresholds using forecast data (</a:t>
            </a:r>
            <a:r>
              <a:rPr kumimoji="0" lang="en-GB" sz="2000" b="0" i="0" u="none" strike="noStrike" kern="0" cap="none" spc="0" normalizeH="0" baseline="0" noProof="0" dirty="0" err="1" smtClean="0">
                <a:ln>
                  <a:noFill/>
                </a:ln>
                <a:solidFill>
                  <a:schemeClr val="tx2"/>
                </a:solidFill>
                <a:effectLst/>
                <a:uLnTx/>
                <a:uFillTx/>
                <a:latin typeface="+mn-lt"/>
                <a:ea typeface="+mn-ea"/>
                <a:cs typeface="+mn-cs"/>
              </a:rPr>
              <a:t>ECMWF</a:t>
            </a:r>
            <a:r>
              <a:rPr kumimoji="0" lang="en-GB" sz="2000" b="0" i="0" u="none" strike="noStrike" kern="0" cap="none" spc="0" normalizeH="0" baseline="0" noProof="0" dirty="0" smtClean="0">
                <a:ln>
                  <a:noFill/>
                </a:ln>
                <a:solidFill>
                  <a:schemeClr val="tx2"/>
                </a:solidFill>
                <a:effectLst/>
                <a:uLnTx/>
                <a:uFillTx/>
                <a:latin typeface="+mn-lt"/>
                <a:ea typeface="+mn-ea"/>
                <a:cs typeface="+mn-cs"/>
              </a:rPr>
              <a:t>), </a:t>
            </a:r>
            <a:r>
              <a:rPr kumimoji="0" lang="en-GB" sz="2000" b="0" i="0" u="none" strike="noStrike" kern="0" cap="none" spc="0" normalizeH="0" baseline="0" noProof="0" dirty="0" err="1" smtClean="0">
                <a:ln>
                  <a:noFill/>
                </a:ln>
                <a:solidFill>
                  <a:schemeClr val="tx2"/>
                </a:solidFill>
                <a:effectLst/>
                <a:uLnTx/>
                <a:uFillTx/>
                <a:latin typeface="+mn-lt"/>
                <a:ea typeface="+mn-ea"/>
                <a:cs typeface="+mn-cs"/>
              </a:rPr>
              <a:t>RTTOV</a:t>
            </a:r>
            <a:r>
              <a:rPr kumimoji="0" lang="en-GB" sz="2000" b="0" i="0" u="none" strike="noStrike" kern="0" cap="none" spc="0" normalizeH="0" baseline="0" noProof="0" dirty="0" smtClean="0">
                <a:ln>
                  <a:noFill/>
                </a:ln>
                <a:solidFill>
                  <a:schemeClr val="tx2"/>
                </a:solidFill>
                <a:effectLst/>
                <a:uLnTx/>
                <a:uFillTx/>
                <a:latin typeface="+mn-lt"/>
                <a:ea typeface="+mn-ea"/>
                <a:cs typeface="+mn-cs"/>
              </a:rPr>
              <a:t>, and surface emissivity information (</a:t>
            </a:r>
            <a:r>
              <a:rPr kumimoji="0" lang="en-GB" sz="2000" b="0" i="0" u="none" strike="noStrike" kern="0" cap="none" spc="0" normalizeH="0" baseline="0" noProof="0" dirty="0" err="1" smtClean="0">
                <a:ln>
                  <a:noFill/>
                </a:ln>
                <a:solidFill>
                  <a:schemeClr val="tx2"/>
                </a:solidFill>
                <a:effectLst/>
                <a:uLnTx/>
                <a:uFillTx/>
                <a:latin typeface="+mn-lt"/>
                <a:ea typeface="+mn-ea"/>
                <a:cs typeface="+mn-cs"/>
              </a:rPr>
              <a:t>MODIS</a:t>
            </a:r>
            <a:r>
              <a:rPr kumimoji="0" lang="en-GB" sz="2000" b="0" i="0" u="none" strike="noStrike" kern="0" cap="none" spc="0" normalizeH="0" baseline="0" noProof="0" dirty="0" smtClean="0">
                <a:ln>
                  <a:noFill/>
                </a:ln>
                <a:solidFill>
                  <a:schemeClr val="tx2"/>
                </a:solidFill>
                <a:effectLst/>
                <a:uLnTx/>
                <a:uFillTx/>
                <a:latin typeface="+mn-lt"/>
                <a:ea typeface="+mn-ea"/>
                <a:cs typeface="+mn-cs"/>
              </a:rPr>
              <a:t>)</a:t>
            </a:r>
            <a:endParaRPr kumimoji="0" lang="en-US" sz="2000" b="0" i="0" u="none" strike="noStrike" kern="0" cap="none" spc="0" normalizeH="0" baseline="0" noProof="0" dirty="0" smtClean="0">
              <a:ln>
                <a:noFill/>
              </a:ln>
              <a:solidFill>
                <a:schemeClr val="tx2"/>
              </a:solidFill>
              <a:effectLst/>
              <a:uLnTx/>
              <a:uFillTx/>
              <a:latin typeface="+mn-lt"/>
              <a:ea typeface="+mn-ea"/>
              <a:cs typeface="+mn-cs"/>
            </a:endParaRPr>
          </a:p>
          <a:p>
            <a:pPr marL="0" marR="0" lvl="0" indent="0" algn="l" defTabSz="914400" rtl="0" eaLnBrk="0" fontAlgn="base" latinLnBrk="0" hangingPunct="0">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2"/>
                </a:solidFill>
                <a:effectLst/>
                <a:uLnTx/>
                <a:uFillTx/>
                <a:latin typeface="+mn-lt"/>
                <a:ea typeface="+mn-ea"/>
                <a:cs typeface="+mn-cs"/>
              </a:rPr>
              <a:t> </a:t>
            </a:r>
            <a:r>
              <a:rPr kumimoji="0" lang="en-GB" sz="2000" b="0" i="0" u="none" strike="noStrike" kern="0" cap="none" spc="0" normalizeH="0" baseline="0" noProof="0" dirty="0" err="1" smtClean="0">
                <a:ln>
                  <a:noFill/>
                </a:ln>
                <a:solidFill>
                  <a:schemeClr val="tx2"/>
                </a:solidFill>
                <a:effectLst/>
                <a:uLnTx/>
                <a:uFillTx/>
                <a:latin typeface="+mn-lt"/>
                <a:ea typeface="+mn-ea"/>
                <a:cs typeface="+mn-cs"/>
              </a:rPr>
              <a:t>Std10.8</a:t>
            </a:r>
            <a:r>
              <a:rPr kumimoji="0" lang="en-GB" sz="2000" b="0" i="0" u="none" strike="noStrike" kern="0" cap="none" spc="0" normalizeH="0" baseline="0" noProof="0" dirty="0" smtClean="0">
                <a:ln>
                  <a:noFill/>
                </a:ln>
                <a:solidFill>
                  <a:schemeClr val="tx2"/>
                </a:solidFill>
                <a:effectLst/>
                <a:uLnTx/>
                <a:uFillTx/>
                <a:latin typeface="+mn-lt"/>
                <a:ea typeface="+mn-ea"/>
                <a:cs typeface="+mn-cs"/>
              </a:rPr>
              <a:t> test used only to detect possible fires</a:t>
            </a:r>
          </a:p>
          <a:p>
            <a:pPr eaLnBrk="0" hangingPunct="0">
              <a:lnSpc>
                <a:spcPct val="90000"/>
              </a:lnSpc>
              <a:spcBef>
                <a:spcPct val="20000"/>
              </a:spcBef>
              <a:buFontTx/>
              <a:buChar char="•"/>
            </a:pPr>
            <a:r>
              <a:rPr kumimoji="0" lang="en-GB" sz="2000" b="0" i="0" u="none" strike="noStrike" kern="0" cap="none" spc="0" normalizeH="0" baseline="0" noProof="0" dirty="0" smtClean="0">
                <a:ln>
                  <a:noFill/>
                </a:ln>
                <a:solidFill>
                  <a:srgbClr val="2B3461"/>
                </a:solidFill>
                <a:effectLst/>
                <a:uLnTx/>
                <a:uFillTx/>
                <a:latin typeface="Tahoma"/>
                <a:ea typeface="+mn-ea"/>
                <a:cs typeface="+mn-cs"/>
              </a:rPr>
              <a:t> Threshold interpolation between night and day using the sun zenith angle</a:t>
            </a:r>
            <a:endParaRPr kumimoji="0" lang="en-GB" sz="2000" b="0" i="0" u="none" strike="noStrike" kern="0" cap="none" spc="0" normalizeH="0" baseline="0" noProof="0" dirty="0" smtClean="0">
              <a:ln>
                <a:noFill/>
              </a:ln>
              <a:solidFill>
                <a:schemeClr val="tx2"/>
              </a:solidFill>
              <a:effectLst/>
              <a:uLnTx/>
              <a:uFillTx/>
              <a:latin typeface="+mn-lt"/>
              <a:ea typeface="+mn-ea"/>
              <a:cs typeface="+mn-cs"/>
            </a:endParaRPr>
          </a:p>
        </p:txBody>
      </p:sp>
      <p:sp>
        <p:nvSpPr>
          <p:cNvPr id="23" name="Oval 22"/>
          <p:cNvSpPr/>
          <p:nvPr/>
        </p:nvSpPr>
        <p:spPr bwMode="auto">
          <a:xfrm>
            <a:off x="5355352" y="1174532"/>
            <a:ext cx="488731" cy="496613"/>
          </a:xfrm>
          <a:prstGeom prst="ellipse">
            <a:avLst/>
          </a:prstGeom>
          <a:noFill/>
          <a:ln w="25400" cap="flat" cmpd="sng" algn="ctr">
            <a:solidFill>
              <a:srgbClr val="C00000"/>
            </a:solidFill>
            <a:prstDash val="solid"/>
            <a:round/>
            <a:headEnd type="none" w="med" len="med"/>
            <a:tailEnd type="none" w="med" len="med"/>
          </a:ln>
          <a:effectLst/>
        </p:spPr>
        <p:txBody>
          <a:bodyPr vert="horz" wrap="square" lIns="36000" tIns="36000" rIns="36000" bIns="36000" numCol="1" rtlCol="0" anchor="t" anchorCtr="0" compatLnSpc="1">
            <a:prstTxWarp prst="textNoShape">
              <a:avLst/>
            </a:prstTxWarp>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900" b="1" i="0" u="none" strike="noStrike" cap="none" normalizeH="0" baseline="0" smtClean="0">
              <a:ln>
                <a:noFill/>
              </a:ln>
              <a:solidFill>
                <a:schemeClr val="bg1"/>
              </a:solidFill>
              <a:effectLst/>
              <a:latin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900" decel="100000" fill="hold"/>
                                        <p:tgtEl>
                                          <p:spTgt spid="21"/>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nvGraphicFramePr>
        <p:xfrm>
          <a:off x="1883664" y="2496312"/>
          <a:ext cx="7883402" cy="41481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nvGraphicFramePr>
        <p:xfrm>
          <a:off x="102476" y="1275766"/>
          <a:ext cx="3515710" cy="173544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GB" dirty="0" smtClean="0"/>
              <a:t>Hardware change HP - SUN</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2C78F70C-50B9-496A-BFF3-C6C4078F8A13}" type="slidenum">
              <a:rPr lang="en-GB" smtClean="0"/>
              <a:pPr>
                <a:defRPr/>
              </a:pPr>
              <a:t>3</a:t>
            </a:fld>
            <a:endParaRPr lang="en-GB"/>
          </a:p>
        </p:txBody>
      </p:sp>
      <p:sp>
        <p:nvSpPr>
          <p:cNvPr id="11" name="Line 10"/>
          <p:cNvSpPr>
            <a:spLocks noChangeShapeType="1"/>
          </p:cNvSpPr>
          <p:nvPr/>
        </p:nvSpPr>
        <p:spPr bwMode="auto">
          <a:xfrm flipH="1">
            <a:off x="2546130" y="1411015"/>
            <a:ext cx="1135117" cy="622737"/>
          </a:xfrm>
          <a:prstGeom prst="line">
            <a:avLst/>
          </a:prstGeom>
          <a:noFill/>
          <a:ln w="31750">
            <a:solidFill>
              <a:srgbClr val="993300"/>
            </a:solidFill>
            <a:round/>
            <a:headEnd/>
            <a:tailEnd type="stealth" w="lg" len="lg"/>
          </a:ln>
          <a:effectLst/>
        </p:spPr>
        <p:txBody>
          <a:bodyPr/>
          <a:lstStyle/>
          <a:p>
            <a:endParaRPr lang="en-GB"/>
          </a:p>
        </p:txBody>
      </p:sp>
      <p:sp>
        <p:nvSpPr>
          <p:cNvPr id="12" name="Text Box 11"/>
          <p:cNvSpPr txBox="1">
            <a:spLocks noChangeArrowheads="1"/>
          </p:cNvSpPr>
          <p:nvPr/>
        </p:nvSpPr>
        <p:spPr bwMode="auto">
          <a:xfrm>
            <a:off x="3713937" y="1221932"/>
            <a:ext cx="992187" cy="336550"/>
          </a:xfrm>
          <a:prstGeom prst="rect">
            <a:avLst/>
          </a:prstGeom>
          <a:noFill/>
          <a:ln w="9525" algn="ctr">
            <a:noFill/>
            <a:miter lim="800000"/>
            <a:headEnd/>
            <a:tailEnd/>
          </a:ln>
          <a:effectLst/>
        </p:spPr>
        <p:txBody>
          <a:bodyPr wrap="none">
            <a:spAutoFit/>
          </a:bodyPr>
          <a:lstStyle/>
          <a:p>
            <a:pPr marL="342900" indent="-342900"/>
            <a:r>
              <a:rPr lang="en-GB" sz="1600" i="0" dirty="0">
                <a:solidFill>
                  <a:schemeClr val="accent2"/>
                </a:solidFill>
              </a:rPr>
              <a:t>~15 </a:t>
            </a:r>
            <a:r>
              <a:rPr lang="en-GB" sz="1600" i="0" dirty="0" err="1">
                <a:solidFill>
                  <a:schemeClr val="accent2"/>
                </a:solidFill>
              </a:rPr>
              <a:t>UTC</a:t>
            </a:r>
            <a:endParaRPr lang="en-GB" sz="1600" i="0" dirty="0">
              <a:solidFill>
                <a:schemeClr val="accent2"/>
              </a:solidFill>
            </a:endParaRPr>
          </a:p>
        </p:txBody>
      </p:sp>
      <p:sp>
        <p:nvSpPr>
          <p:cNvPr id="18" name="Line 10"/>
          <p:cNvSpPr>
            <a:spLocks noChangeShapeType="1"/>
          </p:cNvSpPr>
          <p:nvPr/>
        </p:nvSpPr>
        <p:spPr bwMode="auto">
          <a:xfrm flipH="1">
            <a:off x="5111495" y="3309919"/>
            <a:ext cx="1108735" cy="1344377"/>
          </a:xfrm>
          <a:prstGeom prst="line">
            <a:avLst/>
          </a:prstGeom>
          <a:noFill/>
          <a:ln w="31750">
            <a:solidFill>
              <a:srgbClr val="993300"/>
            </a:solidFill>
            <a:round/>
            <a:headEnd/>
            <a:tailEnd type="stealth" w="lg" len="lg"/>
          </a:ln>
          <a:effectLst/>
        </p:spPr>
        <p:txBody>
          <a:bodyPr/>
          <a:lstStyle/>
          <a:p>
            <a:endParaRPr lang="en-GB"/>
          </a:p>
        </p:txBody>
      </p:sp>
      <p:sp>
        <p:nvSpPr>
          <p:cNvPr id="19" name="Text Box 11"/>
          <p:cNvSpPr txBox="1">
            <a:spLocks noChangeArrowheads="1"/>
          </p:cNvSpPr>
          <p:nvPr/>
        </p:nvSpPr>
        <p:spPr bwMode="auto">
          <a:xfrm>
            <a:off x="6234633" y="3056828"/>
            <a:ext cx="992187" cy="336550"/>
          </a:xfrm>
          <a:prstGeom prst="rect">
            <a:avLst/>
          </a:prstGeom>
          <a:noFill/>
          <a:ln w="9525" algn="ctr">
            <a:noFill/>
            <a:miter lim="800000"/>
            <a:headEnd/>
            <a:tailEnd/>
          </a:ln>
          <a:effectLst/>
        </p:spPr>
        <p:txBody>
          <a:bodyPr wrap="none">
            <a:spAutoFit/>
          </a:bodyPr>
          <a:lstStyle/>
          <a:p>
            <a:pPr marL="342900" indent="-342900"/>
            <a:r>
              <a:rPr lang="en-GB" sz="1600" i="0" dirty="0">
                <a:solidFill>
                  <a:schemeClr val="accent2"/>
                </a:solidFill>
              </a:rPr>
              <a:t>~15 </a:t>
            </a:r>
            <a:r>
              <a:rPr lang="en-GB" sz="1600" i="0" dirty="0" err="1">
                <a:solidFill>
                  <a:schemeClr val="accent2"/>
                </a:solidFill>
              </a:rPr>
              <a:t>UTC</a:t>
            </a:r>
            <a:endParaRPr lang="en-GB" sz="1600" i="0"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strVal val="#ppt_w*0.7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animEffect transition="in" filter="fade">
                                      <p:cBhvr>
                                        <p:cTn id="9" dur="500"/>
                                        <p:tgtEl>
                                          <p:spTgt spid="11"/>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strVal val="#ppt_w*0.70"/>
                                          </p:val>
                                        </p:tav>
                                        <p:tav tm="100000">
                                          <p:val>
                                            <p:strVal val="#ppt_w"/>
                                          </p:val>
                                        </p:tav>
                                      </p:tavLst>
                                    </p:anim>
                                    <p:anim calcmode="lin" valueType="num">
                                      <p:cBhvr>
                                        <p:cTn id="18" dur="500" fill="hold"/>
                                        <p:tgtEl>
                                          <p:spTgt spid="18"/>
                                        </p:tgtEl>
                                        <p:attrNameLst>
                                          <p:attrName>ppt_h</p:attrName>
                                        </p:attrNameLst>
                                      </p:cBhvr>
                                      <p:tavLst>
                                        <p:tav tm="0">
                                          <p:val>
                                            <p:strVal val="#ppt_h"/>
                                          </p:val>
                                        </p:tav>
                                        <p:tav tm="100000">
                                          <p:val>
                                            <p:strVal val="#ppt_h"/>
                                          </p:val>
                                        </p:tav>
                                      </p:tavLst>
                                    </p:anim>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Increased false alarm frequency</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2C78F70C-50B9-496A-BFF3-C6C4078F8A13}" type="slidenum">
              <a:rPr lang="en-GB" smtClean="0"/>
              <a:pPr>
                <a:defRPr/>
              </a:pPr>
              <a:t>4</a:t>
            </a:fld>
            <a:endParaRPr lang="en-GB"/>
          </a:p>
        </p:txBody>
      </p:sp>
      <p:pic>
        <p:nvPicPr>
          <p:cNvPr id="5" name="Picture 3"/>
          <p:cNvPicPr>
            <a:picLocks noChangeAspect="1" noChangeArrowheads="1"/>
          </p:cNvPicPr>
          <p:nvPr/>
        </p:nvPicPr>
        <p:blipFill>
          <a:blip r:embed="rId2" cstate="print"/>
          <a:srcRect/>
          <a:stretch>
            <a:fillRect/>
          </a:stretch>
        </p:blipFill>
        <p:spPr bwMode="auto">
          <a:xfrm>
            <a:off x="5212080" y="1952116"/>
            <a:ext cx="4412895" cy="4311523"/>
          </a:xfrm>
          <a:prstGeom prst="rect">
            <a:avLst/>
          </a:prstGeom>
          <a:noFill/>
          <a:ln w="9525">
            <a:noFill/>
            <a:miter lim="800000"/>
            <a:headEnd/>
            <a:tailEnd/>
          </a:ln>
        </p:spPr>
      </p:pic>
      <p:sp>
        <p:nvSpPr>
          <p:cNvPr id="6" name="TextBox 8"/>
          <p:cNvSpPr txBox="1">
            <a:spLocks noChangeArrowheads="1"/>
          </p:cNvSpPr>
          <p:nvPr/>
        </p:nvSpPr>
        <p:spPr bwMode="auto">
          <a:xfrm>
            <a:off x="6336792" y="1505839"/>
            <a:ext cx="2238375" cy="368300"/>
          </a:xfrm>
          <a:prstGeom prst="rect">
            <a:avLst/>
          </a:prstGeom>
          <a:noFill/>
          <a:ln w="9525">
            <a:noFill/>
            <a:miter lim="800000"/>
            <a:headEnd/>
            <a:tailEnd/>
          </a:ln>
        </p:spPr>
        <p:txBody>
          <a:bodyPr wrap="none">
            <a:spAutoFit/>
          </a:bodyPr>
          <a:lstStyle/>
          <a:p>
            <a:r>
              <a:rPr lang="en-GB" sz="1800" dirty="0">
                <a:solidFill>
                  <a:schemeClr val="tx1"/>
                </a:solidFill>
              </a:rPr>
              <a:t>28 Feb 12:15 </a:t>
            </a:r>
            <a:r>
              <a:rPr lang="en-GB" sz="1800" dirty="0" err="1">
                <a:solidFill>
                  <a:schemeClr val="tx1"/>
                </a:solidFill>
              </a:rPr>
              <a:t>UTC</a:t>
            </a:r>
            <a:endParaRPr lang="en-GB" sz="1800" dirty="0">
              <a:solidFill>
                <a:schemeClr val="tx1"/>
              </a:solidFill>
            </a:endParaRPr>
          </a:p>
        </p:txBody>
      </p:sp>
      <p:sp>
        <p:nvSpPr>
          <p:cNvPr id="9" name="Content Placeholder 2"/>
          <p:cNvSpPr>
            <a:spLocks noGrp="1"/>
          </p:cNvSpPr>
          <p:nvPr>
            <p:ph idx="1"/>
          </p:nvPr>
        </p:nvSpPr>
        <p:spPr>
          <a:xfrm>
            <a:off x="0" y="1429194"/>
            <a:ext cx="5184648" cy="4907597"/>
          </a:xfrm>
        </p:spPr>
        <p:txBody>
          <a:bodyPr/>
          <a:lstStyle/>
          <a:p>
            <a:r>
              <a:rPr lang="en-GB" sz="1100" dirty="0" smtClean="0">
                <a:hlinkClick r:id="rId3"/>
              </a:rPr>
              <a:t>http://www.eumetsat.int/Home/Main/News/ProductServiceNews/804953?l=en</a:t>
            </a:r>
            <a:endParaRPr lang="en-GB" sz="1100" i="1" dirty="0" smtClean="0">
              <a:solidFill>
                <a:schemeClr val="tx2"/>
              </a:solidFill>
              <a:latin typeface="+mn-lt"/>
              <a:ea typeface="+mn-ea"/>
              <a:cs typeface="+mn-cs"/>
            </a:endParaRPr>
          </a:p>
          <a:p>
            <a:r>
              <a:rPr lang="en-GB" sz="1400" i="1" dirty="0" smtClean="0">
                <a:solidFill>
                  <a:schemeClr val="tx2"/>
                </a:solidFill>
                <a:latin typeface="+mn-lt"/>
                <a:ea typeface="+mn-ea"/>
                <a:cs typeface="+mn-cs"/>
              </a:rPr>
              <a:t>March </a:t>
            </a:r>
            <a:r>
              <a:rPr lang="en-GB" sz="1400" i="1" dirty="0" smtClean="0">
                <a:solidFill>
                  <a:schemeClr val="tx2"/>
                </a:solidFill>
                <a:latin typeface="+mn-lt"/>
                <a:ea typeface="+mn-ea"/>
                <a:cs typeface="+mn-cs"/>
              </a:rPr>
              <a:t>24, </a:t>
            </a:r>
            <a:r>
              <a:rPr lang="en-GB" sz="1400" i="1" dirty="0" smtClean="0">
                <a:solidFill>
                  <a:schemeClr val="tx2"/>
                </a:solidFill>
                <a:latin typeface="+mn-lt"/>
                <a:ea typeface="+mn-ea"/>
                <a:cs typeface="+mn-cs"/>
              </a:rPr>
              <a:t>2011: </a:t>
            </a:r>
            <a:r>
              <a:rPr lang="en-GB" sz="1400" b="1" i="1" dirty="0" smtClean="0">
                <a:solidFill>
                  <a:schemeClr val="tx2"/>
                </a:solidFill>
                <a:latin typeface="+mn-lt"/>
                <a:ea typeface="+mn-ea"/>
                <a:cs typeface="+mn-cs"/>
              </a:rPr>
              <a:t>Re-validation </a:t>
            </a:r>
            <a:r>
              <a:rPr lang="en-GB" sz="1400" b="1" i="1" dirty="0" smtClean="0">
                <a:solidFill>
                  <a:schemeClr val="tx2"/>
                </a:solidFill>
                <a:latin typeface="+mn-lt"/>
                <a:ea typeface="+mn-ea"/>
                <a:cs typeface="+mn-cs"/>
              </a:rPr>
              <a:t>of MSG Active Fire Monitoring Product</a:t>
            </a:r>
          </a:p>
          <a:p>
            <a:r>
              <a:rPr lang="en-GB" sz="1400" i="1" dirty="0" smtClean="0">
                <a:solidFill>
                  <a:schemeClr val="tx2"/>
                </a:solidFill>
                <a:latin typeface="+mn-lt"/>
                <a:ea typeface="+mn-ea"/>
                <a:cs typeface="+mn-cs"/>
              </a:rPr>
              <a:t>EUMETSAT has changed the status of the Active </a:t>
            </a:r>
            <a:r>
              <a:rPr lang="en-GB" sz="1400" i="1" dirty="0" smtClean="0">
                <a:solidFill>
                  <a:schemeClr val="tx2"/>
                </a:solidFill>
                <a:latin typeface="+mn-lt"/>
                <a:ea typeface="+mn-ea"/>
                <a:cs typeface="+mn-cs"/>
              </a:rPr>
              <a:t>Fire Monitoring</a:t>
            </a:r>
            <a:r>
              <a:rPr lang="en-GB" sz="1400" i="1" dirty="0" smtClean="0">
                <a:solidFill>
                  <a:schemeClr val="tx2"/>
                </a:solidFill>
                <a:latin typeface="+mn-lt"/>
                <a:ea typeface="+mn-ea"/>
                <a:cs typeface="+mn-cs"/>
              </a:rPr>
              <a:t> (CAP and </a:t>
            </a:r>
            <a:r>
              <a:rPr lang="en-GB" sz="1400" i="1" dirty="0" err="1" smtClean="0">
                <a:solidFill>
                  <a:schemeClr val="tx2"/>
                </a:solidFill>
                <a:latin typeface="+mn-lt"/>
                <a:ea typeface="+mn-ea"/>
                <a:cs typeface="+mn-cs"/>
              </a:rPr>
              <a:t>GRIB</a:t>
            </a:r>
            <a:r>
              <a:rPr lang="en-GB" sz="1400" i="1" dirty="0" smtClean="0">
                <a:solidFill>
                  <a:schemeClr val="tx2"/>
                </a:solidFill>
                <a:latin typeface="+mn-lt"/>
                <a:ea typeface="+mn-ea"/>
                <a:cs typeface="+mn-cs"/>
              </a:rPr>
              <a:t>) products to 'Demonstration</a:t>
            </a:r>
            <a:r>
              <a:rPr lang="en-GB" sz="1400" i="1" dirty="0" smtClean="0">
                <a:solidFill>
                  <a:schemeClr val="tx2"/>
                </a:solidFill>
                <a:latin typeface="+mn-lt"/>
                <a:ea typeface="+mn-ea"/>
                <a:cs typeface="+mn-cs"/>
              </a:rPr>
              <a:t>'.</a:t>
            </a:r>
          </a:p>
          <a:p>
            <a:endParaRPr lang="en-GB" sz="1400" i="1" dirty="0" smtClean="0"/>
          </a:p>
          <a:p>
            <a:pPr>
              <a:buFont typeface="Arial" pitchFamily="34" charset="0"/>
              <a:buChar char="•"/>
            </a:pPr>
            <a:r>
              <a:rPr lang="en-GB" dirty="0" smtClean="0"/>
              <a:t>An increasing trend of false alarms (poss. fires) was detected early Feb forwards</a:t>
            </a:r>
          </a:p>
          <a:p>
            <a:pPr>
              <a:buFont typeface="Arial" pitchFamily="34" charset="0"/>
              <a:buChar char="•"/>
            </a:pPr>
            <a:r>
              <a:rPr lang="en-GB" dirty="0" smtClean="0"/>
              <a:t>Increasing solar radiation with cold surfaces along cloud edges   -&gt; </a:t>
            </a:r>
            <a:r>
              <a:rPr lang="en-GB" dirty="0" err="1" smtClean="0"/>
              <a:t>StdDev</a:t>
            </a:r>
            <a:r>
              <a:rPr lang="en-GB" dirty="0" smtClean="0"/>
              <a:t> </a:t>
            </a:r>
            <a:r>
              <a:rPr lang="en-GB" dirty="0" err="1" smtClean="0"/>
              <a:t>IR3.9</a:t>
            </a:r>
            <a:r>
              <a:rPr lang="en-GB" dirty="0" smtClean="0"/>
              <a:t> – </a:t>
            </a:r>
            <a:r>
              <a:rPr lang="en-GB" dirty="0" err="1" smtClean="0"/>
              <a:t>StdDev</a:t>
            </a:r>
            <a:r>
              <a:rPr lang="en-GB" dirty="0" smtClean="0"/>
              <a:t> </a:t>
            </a:r>
            <a:r>
              <a:rPr lang="en-GB" dirty="0" err="1" smtClean="0"/>
              <a:t>IR10.8</a:t>
            </a:r>
            <a:r>
              <a:rPr lang="en-GB" dirty="0" smtClean="0"/>
              <a:t> test triggered -&gt; false alarms</a:t>
            </a:r>
          </a:p>
          <a:p>
            <a:pPr>
              <a:buFont typeface="Arial" pitchFamily="34" charset="0"/>
              <a:buChar char="•"/>
            </a:pPr>
            <a:r>
              <a:rPr lang="en-GB" dirty="0" smtClean="0"/>
              <a:t>Decrease </a:t>
            </a:r>
            <a:r>
              <a:rPr lang="en-GB" dirty="0" err="1" smtClean="0"/>
              <a:t>VIS0.6</a:t>
            </a:r>
            <a:r>
              <a:rPr lang="en-GB" dirty="0" smtClean="0"/>
              <a:t> threshold to 20%</a:t>
            </a:r>
          </a:p>
          <a:p>
            <a:pPr>
              <a:buFont typeface="Arial" pitchFamily="34" charset="0"/>
              <a:buChar char="•"/>
            </a:pPr>
            <a:endParaRPr lang="en-GB" dirty="0" smtClean="0"/>
          </a:p>
          <a:p>
            <a:pPr>
              <a:buFont typeface="Arial" pitchFamily="34" charset="0"/>
              <a:buChar char="•"/>
            </a:pPr>
            <a:endParaRPr lang="en-GB" dirty="0" smtClean="0">
              <a:solidFill>
                <a:schemeClr val="tx2"/>
              </a:solidFill>
              <a:latin typeface="+mn-lt"/>
              <a:ea typeface="+mn-ea"/>
              <a:cs typeface="+mn-cs"/>
            </a:endParaRPr>
          </a:p>
          <a:p>
            <a:endParaRPr lang="en-GB" sz="1400" i="1" dirty="0" smtClean="0"/>
          </a:p>
          <a:p>
            <a:endParaRPr lang="en-GB" sz="1400" i="1"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FIR product monitoring (</a:t>
            </a:r>
            <a:r>
              <a:rPr lang="en-GB" dirty="0" err="1" smtClean="0"/>
              <a:t>VIS0.6</a:t>
            </a:r>
            <a:r>
              <a:rPr lang="en-GB" dirty="0" smtClean="0"/>
              <a:t> &lt; 20%)</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2C78F70C-50B9-496A-BFF3-C6C4078F8A13}" type="slidenum">
              <a:rPr lang="en-GB" smtClean="0"/>
              <a:pPr>
                <a:defRPr/>
              </a:pPr>
              <a:t>5</a:t>
            </a:fld>
            <a:endParaRPr lang="en-GB"/>
          </a:p>
        </p:txBody>
      </p:sp>
      <p:pic>
        <p:nvPicPr>
          <p:cNvPr id="16387" name="Picture 3"/>
          <p:cNvPicPr>
            <a:picLocks noChangeAspect="1" noChangeArrowheads="1"/>
          </p:cNvPicPr>
          <p:nvPr/>
        </p:nvPicPr>
        <p:blipFill>
          <a:blip r:embed="rId2" cstate="print"/>
          <a:srcRect/>
          <a:stretch>
            <a:fillRect/>
          </a:stretch>
        </p:blipFill>
        <p:spPr bwMode="auto">
          <a:xfrm>
            <a:off x="2614232" y="4160520"/>
            <a:ext cx="4498299" cy="2551177"/>
          </a:xfrm>
          <a:prstGeom prst="rect">
            <a:avLst/>
          </a:prstGeom>
          <a:noFill/>
          <a:ln w="9525">
            <a:noFill/>
            <a:miter lim="800000"/>
            <a:headEnd/>
            <a:tailEnd/>
          </a:ln>
          <a:effectLst/>
        </p:spPr>
      </p:pic>
      <p:sp>
        <p:nvSpPr>
          <p:cNvPr id="7" name="Content Placeholder 2"/>
          <p:cNvSpPr>
            <a:spLocks noGrp="1"/>
          </p:cNvSpPr>
          <p:nvPr>
            <p:ph idx="1"/>
          </p:nvPr>
        </p:nvSpPr>
        <p:spPr>
          <a:xfrm>
            <a:off x="1554480" y="1292035"/>
            <a:ext cx="6455664" cy="527621"/>
          </a:xfrm>
        </p:spPr>
        <p:txBody>
          <a:bodyPr/>
          <a:lstStyle/>
          <a:p>
            <a:r>
              <a:rPr lang="en-GB" dirty="0" smtClean="0"/>
              <a:t>Decreased false alarm rate with possible fires</a:t>
            </a:r>
          </a:p>
        </p:txBody>
      </p:sp>
      <p:grpSp>
        <p:nvGrpSpPr>
          <p:cNvPr id="12" name="Group 11"/>
          <p:cNvGrpSpPr/>
          <p:nvPr/>
        </p:nvGrpSpPr>
        <p:grpSpPr>
          <a:xfrm>
            <a:off x="118872" y="1792224"/>
            <a:ext cx="9720443" cy="2304669"/>
            <a:chOff x="118872" y="1508760"/>
            <a:chExt cx="9720443" cy="2304669"/>
          </a:xfrm>
        </p:grpSpPr>
        <p:pic>
          <p:nvPicPr>
            <p:cNvPr id="16388" name="Picture 4" descr="201103211145_FireOpeb_Europe_crop"/>
            <p:cNvPicPr>
              <a:picLocks noChangeAspect="1" noChangeArrowheads="1"/>
            </p:cNvPicPr>
            <p:nvPr/>
          </p:nvPicPr>
          <p:blipFill>
            <a:blip r:embed="rId3" cstate="print"/>
            <a:srcRect/>
            <a:stretch>
              <a:fillRect/>
            </a:stretch>
          </p:blipFill>
          <p:spPr bwMode="auto">
            <a:xfrm>
              <a:off x="118872" y="1508760"/>
              <a:ext cx="4818117" cy="2285619"/>
            </a:xfrm>
            <a:prstGeom prst="rect">
              <a:avLst/>
            </a:prstGeom>
            <a:noFill/>
            <a:ln w="9525">
              <a:noFill/>
              <a:miter lim="800000"/>
              <a:headEnd/>
              <a:tailEnd/>
            </a:ln>
          </p:spPr>
        </p:pic>
        <p:pic>
          <p:nvPicPr>
            <p:cNvPr id="16389" name="Picture 5" descr="201103211145_FireValb_Europe_crop"/>
            <p:cNvPicPr>
              <a:picLocks noChangeAspect="1" noChangeArrowheads="1"/>
            </p:cNvPicPr>
            <p:nvPr/>
          </p:nvPicPr>
          <p:blipFill>
            <a:blip r:embed="rId4" cstate="print"/>
            <a:srcRect/>
            <a:stretch>
              <a:fillRect/>
            </a:stretch>
          </p:blipFill>
          <p:spPr bwMode="auto">
            <a:xfrm>
              <a:off x="5021199" y="1511882"/>
              <a:ext cx="4818116" cy="2301547"/>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GSICS</a:t>
            </a:r>
            <a:r>
              <a:rPr lang="en-GB" dirty="0" smtClean="0"/>
              <a:t> Bias monitoring: </a:t>
            </a:r>
            <a:r>
              <a:rPr lang="en-GB" dirty="0" err="1" smtClean="0"/>
              <a:t>IR3.9</a:t>
            </a:r>
            <a:r>
              <a:rPr lang="en-GB" dirty="0" smtClean="0"/>
              <a:t> Met-8 vs. Met-9</a:t>
            </a:r>
            <a:endParaRPr lang="en-GB" dirty="0"/>
          </a:p>
        </p:txBody>
      </p:sp>
      <p:sp>
        <p:nvSpPr>
          <p:cNvPr id="3" name="Content Placeholder 2"/>
          <p:cNvSpPr>
            <a:spLocks noGrp="1"/>
          </p:cNvSpPr>
          <p:nvPr>
            <p:ph idx="1"/>
          </p:nvPr>
        </p:nvSpPr>
        <p:spPr>
          <a:xfrm>
            <a:off x="322263" y="1271017"/>
            <a:ext cx="4825809" cy="4059936"/>
          </a:xfrm>
        </p:spPr>
        <p:txBody>
          <a:bodyPr/>
          <a:lstStyle/>
          <a:p>
            <a:pPr>
              <a:buFont typeface="Arial" pitchFamily="34" charset="0"/>
              <a:buChar char="•"/>
            </a:pPr>
            <a:r>
              <a:rPr lang="en-GB" dirty="0" smtClean="0"/>
              <a:t>FIR product development done with Met-9</a:t>
            </a:r>
          </a:p>
          <a:p>
            <a:pPr>
              <a:buFont typeface="Arial" pitchFamily="34" charset="0"/>
              <a:buChar char="•"/>
            </a:pPr>
            <a:r>
              <a:rPr lang="en-GB" dirty="0" smtClean="0"/>
              <a:t>Algorithm configuration </a:t>
            </a:r>
            <a:r>
              <a:rPr lang="en-GB" i="1" dirty="0" smtClean="0"/>
              <a:t>at the moment</a:t>
            </a:r>
            <a:r>
              <a:rPr lang="en-GB" dirty="0" smtClean="0"/>
              <a:t> is not spacecraft dependent</a:t>
            </a:r>
          </a:p>
          <a:p>
            <a:pPr>
              <a:buFont typeface="Arial" pitchFamily="34" charset="0"/>
              <a:buChar char="•"/>
            </a:pPr>
            <a:r>
              <a:rPr lang="en-GB" dirty="0" err="1" smtClean="0"/>
              <a:t>GSICS</a:t>
            </a:r>
            <a:r>
              <a:rPr lang="en-GB" dirty="0" smtClean="0"/>
              <a:t> bias monitoring shows an increasing difference in Met 8 and 9 </a:t>
            </a:r>
            <a:r>
              <a:rPr lang="en-GB" dirty="0" err="1" smtClean="0"/>
              <a:t>IR3.9</a:t>
            </a:r>
            <a:r>
              <a:rPr lang="en-GB" dirty="0" smtClean="0"/>
              <a:t> BT -&gt; algorithm configuration will be made separately for both spacecraft in the near future (~May 2011)</a:t>
            </a:r>
          </a:p>
        </p:txBody>
      </p:sp>
      <p:sp>
        <p:nvSpPr>
          <p:cNvPr id="4" name="Slide Number Placeholder 3"/>
          <p:cNvSpPr>
            <a:spLocks noGrp="1"/>
          </p:cNvSpPr>
          <p:nvPr>
            <p:ph type="sldNum" sz="quarter" idx="10"/>
          </p:nvPr>
        </p:nvSpPr>
        <p:spPr/>
        <p:txBody>
          <a:bodyPr/>
          <a:lstStyle/>
          <a:p>
            <a:pPr>
              <a:defRPr/>
            </a:pPr>
            <a:r>
              <a:rPr lang="en-GB" smtClean="0"/>
              <a:t>Slide: </a:t>
            </a:r>
            <a:fld id="{2C78F70C-50B9-496A-BFF3-C6C4078F8A13}" type="slidenum">
              <a:rPr lang="en-GB" smtClean="0"/>
              <a:pPr>
                <a:defRPr/>
              </a:pPr>
              <a:t>6</a:t>
            </a:fld>
            <a:endParaRPr lang="en-GB"/>
          </a:p>
        </p:txBody>
      </p:sp>
      <p:grpSp>
        <p:nvGrpSpPr>
          <p:cNvPr id="8" name="Group 7"/>
          <p:cNvGrpSpPr/>
          <p:nvPr/>
        </p:nvGrpSpPr>
        <p:grpSpPr>
          <a:xfrm>
            <a:off x="7360467" y="1289940"/>
            <a:ext cx="2545533" cy="5490065"/>
            <a:chOff x="2672779" y="404749"/>
            <a:chExt cx="2847975" cy="6142355"/>
          </a:xfrm>
        </p:grpSpPr>
        <p:pic>
          <p:nvPicPr>
            <p:cNvPr id="17410" name="Picture 2" descr="H:\MY DOCUMENTS\My Work\Events\2011_Apr_FireWorkshop_Turkey\msg1-iasi_20110325_2155_bias_ir39.gif"/>
            <p:cNvPicPr>
              <a:picLocks noChangeAspect="1" noChangeArrowheads="1"/>
            </p:cNvPicPr>
            <p:nvPr/>
          </p:nvPicPr>
          <p:blipFill>
            <a:blip r:embed="rId2" cstate="print"/>
            <a:srcRect/>
            <a:stretch>
              <a:fillRect/>
            </a:stretch>
          </p:blipFill>
          <p:spPr bwMode="auto">
            <a:xfrm>
              <a:off x="2672779" y="404749"/>
              <a:ext cx="2847975" cy="3067050"/>
            </a:xfrm>
            <a:prstGeom prst="rect">
              <a:avLst/>
            </a:prstGeom>
            <a:noFill/>
          </p:spPr>
        </p:pic>
        <p:pic>
          <p:nvPicPr>
            <p:cNvPr id="17411" name="Picture 3" descr="H:\MY DOCUMENTS\My Work\Events\2011_Apr_FireWorkshop_Turkey\msg2-iasi_20110325_2145_bias_ir39.gif"/>
            <p:cNvPicPr>
              <a:picLocks noChangeAspect="1" noChangeArrowheads="1"/>
            </p:cNvPicPr>
            <p:nvPr/>
          </p:nvPicPr>
          <p:blipFill>
            <a:blip r:embed="rId3" cstate="print"/>
            <a:srcRect/>
            <a:stretch>
              <a:fillRect/>
            </a:stretch>
          </p:blipFill>
          <p:spPr bwMode="auto">
            <a:xfrm>
              <a:off x="2672779" y="3480054"/>
              <a:ext cx="2847975" cy="3067050"/>
            </a:xfrm>
            <a:prstGeom prst="rect">
              <a:avLst/>
            </a:prstGeom>
            <a:noFill/>
          </p:spPr>
        </p:pic>
      </p:grpSp>
      <p:grpSp>
        <p:nvGrpSpPr>
          <p:cNvPr id="11" name="Group 10"/>
          <p:cNvGrpSpPr/>
          <p:nvPr/>
        </p:nvGrpSpPr>
        <p:grpSpPr>
          <a:xfrm>
            <a:off x="5205742" y="1272016"/>
            <a:ext cx="2344245" cy="5565959"/>
            <a:chOff x="4619689" y="820420"/>
            <a:chExt cx="2867025" cy="6807200"/>
          </a:xfrm>
        </p:grpSpPr>
        <p:pic>
          <p:nvPicPr>
            <p:cNvPr id="17412" name="Picture 4" descr="H:\MY DOCUMENTS\My Work\Events\2011_Apr_FireWorkshop_Turkey\msg2_310k_ir39.png"/>
            <p:cNvPicPr>
              <a:picLocks noChangeAspect="1" noChangeArrowheads="1"/>
            </p:cNvPicPr>
            <p:nvPr/>
          </p:nvPicPr>
          <p:blipFill>
            <a:blip r:embed="rId4" cstate="print"/>
            <a:srcRect/>
            <a:stretch>
              <a:fillRect/>
            </a:stretch>
          </p:blipFill>
          <p:spPr bwMode="auto">
            <a:xfrm>
              <a:off x="4619689" y="4150995"/>
              <a:ext cx="2867025" cy="3476625"/>
            </a:xfrm>
            <a:prstGeom prst="rect">
              <a:avLst/>
            </a:prstGeom>
            <a:noFill/>
          </p:spPr>
        </p:pic>
        <p:pic>
          <p:nvPicPr>
            <p:cNvPr id="17413" name="Picture 5" descr="H:\MY DOCUMENTS\My Work\Events\2011_Apr_FireWorkshop_Turkey\msg1_310k_ir39.png"/>
            <p:cNvPicPr>
              <a:picLocks noChangeAspect="1" noChangeArrowheads="1"/>
            </p:cNvPicPr>
            <p:nvPr/>
          </p:nvPicPr>
          <p:blipFill>
            <a:blip r:embed="rId5" cstate="print"/>
            <a:srcRect/>
            <a:stretch>
              <a:fillRect/>
            </a:stretch>
          </p:blipFill>
          <p:spPr bwMode="auto">
            <a:xfrm>
              <a:off x="4673791" y="820420"/>
              <a:ext cx="2647950" cy="3352800"/>
            </a:xfrm>
            <a:prstGeom prst="rect">
              <a:avLst/>
            </a:prstGeom>
            <a:noFill/>
          </p:spPr>
        </p:pic>
      </p:grpSp>
      <p:sp>
        <p:nvSpPr>
          <p:cNvPr id="12" name="TextBox 11"/>
          <p:cNvSpPr txBox="1"/>
          <p:nvPr/>
        </p:nvSpPr>
        <p:spPr>
          <a:xfrm>
            <a:off x="5477351" y="3223032"/>
            <a:ext cx="1353256" cy="646331"/>
          </a:xfrm>
          <a:prstGeom prst="rect">
            <a:avLst/>
          </a:prstGeom>
          <a:noFill/>
        </p:spPr>
        <p:txBody>
          <a:bodyPr wrap="none" rtlCol="0">
            <a:spAutoFit/>
          </a:bodyPr>
          <a:lstStyle/>
          <a:p>
            <a:r>
              <a:rPr lang="en-GB" sz="1200" dirty="0" smtClean="0">
                <a:solidFill>
                  <a:srgbClr val="FF0000"/>
                </a:solidFill>
              </a:rPr>
              <a:t>standard scene</a:t>
            </a:r>
          </a:p>
          <a:p>
            <a:r>
              <a:rPr lang="en-GB" sz="1200" dirty="0" err="1" smtClean="0">
                <a:solidFill>
                  <a:schemeClr val="tx1">
                    <a:lumMod val="50000"/>
                  </a:schemeClr>
                </a:solidFill>
              </a:rPr>
              <a:t>310K</a:t>
            </a:r>
            <a:endParaRPr lang="en-GB" sz="1200" dirty="0">
              <a:solidFill>
                <a:schemeClr val="tx1">
                  <a:lumMod val="50000"/>
                </a:schemeClr>
              </a:solidFill>
            </a:endParaRPr>
          </a:p>
          <a:p>
            <a:endParaRPr lang="en-GB" sz="1200" dirty="0" smtClean="0">
              <a:solidFill>
                <a:srgbClr val="C00000"/>
              </a:solidFill>
            </a:endParaRPr>
          </a:p>
        </p:txBody>
      </p:sp>
      <p:sp>
        <p:nvSpPr>
          <p:cNvPr id="13" name="TextBox 12"/>
          <p:cNvSpPr txBox="1"/>
          <p:nvPr/>
        </p:nvSpPr>
        <p:spPr>
          <a:xfrm>
            <a:off x="8001760" y="3149092"/>
            <a:ext cx="1499128" cy="461665"/>
          </a:xfrm>
          <a:prstGeom prst="rect">
            <a:avLst/>
          </a:prstGeom>
          <a:noFill/>
        </p:spPr>
        <p:txBody>
          <a:bodyPr wrap="none" rtlCol="0">
            <a:spAutoFit/>
          </a:bodyPr>
          <a:lstStyle/>
          <a:p>
            <a:r>
              <a:rPr lang="en-GB" sz="1200" dirty="0" smtClean="0">
                <a:solidFill>
                  <a:srgbClr val="FF0000"/>
                </a:solidFill>
              </a:rPr>
              <a:t>standard scene</a:t>
            </a:r>
          </a:p>
          <a:p>
            <a:r>
              <a:rPr lang="en-GB" sz="1200" dirty="0" smtClean="0">
                <a:solidFill>
                  <a:srgbClr val="0016E2"/>
                </a:solidFill>
              </a:rPr>
              <a:t>IASI collocations</a:t>
            </a:r>
            <a:endParaRPr lang="en-GB" sz="1200" dirty="0">
              <a:solidFill>
                <a:srgbClr val="0016E2"/>
              </a:solidFill>
            </a:endParaRPr>
          </a:p>
        </p:txBody>
      </p:sp>
      <p:sp>
        <p:nvSpPr>
          <p:cNvPr id="14" name="TextBox 13"/>
          <p:cNvSpPr txBox="1"/>
          <p:nvPr/>
        </p:nvSpPr>
        <p:spPr>
          <a:xfrm>
            <a:off x="5477351" y="6064311"/>
            <a:ext cx="1353256" cy="646331"/>
          </a:xfrm>
          <a:prstGeom prst="rect">
            <a:avLst/>
          </a:prstGeom>
          <a:noFill/>
        </p:spPr>
        <p:txBody>
          <a:bodyPr wrap="none" rtlCol="0">
            <a:spAutoFit/>
          </a:bodyPr>
          <a:lstStyle/>
          <a:p>
            <a:r>
              <a:rPr lang="en-GB" sz="1200" dirty="0" smtClean="0">
                <a:solidFill>
                  <a:srgbClr val="FF0000"/>
                </a:solidFill>
              </a:rPr>
              <a:t>standard scene</a:t>
            </a:r>
          </a:p>
          <a:p>
            <a:r>
              <a:rPr lang="en-GB" sz="1200" dirty="0" err="1" smtClean="0">
                <a:solidFill>
                  <a:schemeClr val="tx1">
                    <a:lumMod val="50000"/>
                  </a:schemeClr>
                </a:solidFill>
              </a:rPr>
              <a:t>310K</a:t>
            </a:r>
            <a:endParaRPr lang="en-GB" sz="1200" dirty="0">
              <a:solidFill>
                <a:schemeClr val="tx1">
                  <a:lumMod val="50000"/>
                </a:schemeClr>
              </a:solidFill>
            </a:endParaRPr>
          </a:p>
          <a:p>
            <a:endParaRPr lang="en-GB" sz="1200" dirty="0" smtClean="0">
              <a:solidFill>
                <a:srgbClr val="C00000"/>
              </a:solidFill>
            </a:endParaRPr>
          </a:p>
        </p:txBody>
      </p:sp>
      <p:sp>
        <p:nvSpPr>
          <p:cNvPr id="15" name="TextBox 14"/>
          <p:cNvSpPr txBox="1"/>
          <p:nvPr/>
        </p:nvSpPr>
        <p:spPr>
          <a:xfrm>
            <a:off x="8001760" y="5899838"/>
            <a:ext cx="1499128" cy="461665"/>
          </a:xfrm>
          <a:prstGeom prst="rect">
            <a:avLst/>
          </a:prstGeom>
          <a:noFill/>
        </p:spPr>
        <p:txBody>
          <a:bodyPr wrap="none" rtlCol="0">
            <a:spAutoFit/>
          </a:bodyPr>
          <a:lstStyle/>
          <a:p>
            <a:r>
              <a:rPr lang="en-GB" sz="1200" dirty="0" smtClean="0">
                <a:solidFill>
                  <a:srgbClr val="FF0000"/>
                </a:solidFill>
              </a:rPr>
              <a:t>standard scene</a:t>
            </a:r>
          </a:p>
          <a:p>
            <a:r>
              <a:rPr lang="en-GB" sz="1200" dirty="0" smtClean="0">
                <a:solidFill>
                  <a:srgbClr val="0016E2"/>
                </a:solidFill>
              </a:rPr>
              <a:t>IASI collocations</a:t>
            </a:r>
            <a:endParaRPr lang="en-GB" sz="1200" dirty="0">
              <a:solidFill>
                <a:srgbClr val="0016E2"/>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Active Fire Monitoring: CAP format</a:t>
            </a:r>
            <a:endParaRPr lang="en-GB" dirty="0"/>
          </a:p>
        </p:txBody>
      </p:sp>
      <p:sp>
        <p:nvSpPr>
          <p:cNvPr id="3" name="Content Placeholder 2"/>
          <p:cNvSpPr>
            <a:spLocks noGrp="1"/>
          </p:cNvSpPr>
          <p:nvPr>
            <p:ph idx="1"/>
          </p:nvPr>
        </p:nvSpPr>
        <p:spPr>
          <a:xfrm>
            <a:off x="155448" y="1401763"/>
            <a:ext cx="9528047" cy="4781550"/>
          </a:xfrm>
        </p:spPr>
        <p:txBody>
          <a:bodyPr/>
          <a:lstStyle/>
          <a:p>
            <a:r>
              <a:rPr lang="en-GB" sz="1400" dirty="0" smtClean="0">
                <a:hlinkClick r:id="rId2"/>
              </a:rPr>
              <a:t>http://www.eumetsat.int/Home/Main/News/ProductServiceNews/803809?l=en</a:t>
            </a:r>
            <a:endParaRPr lang="en-GB" sz="1400" dirty="0" smtClean="0"/>
          </a:p>
          <a:p>
            <a:pPr>
              <a:buFont typeface="Arial" pitchFamily="34" charset="0"/>
              <a:buChar char="•"/>
            </a:pPr>
            <a:r>
              <a:rPr lang="en-GB" dirty="0" smtClean="0"/>
              <a:t>FIR CAP product replaced the FIR ASCII product in the operations on 24 Mar 2011</a:t>
            </a:r>
          </a:p>
          <a:p>
            <a:pPr>
              <a:buFont typeface="Arial" pitchFamily="34" charset="0"/>
              <a:buChar char="•"/>
            </a:pPr>
            <a:r>
              <a:rPr lang="en-GB" dirty="0" err="1" smtClean="0"/>
              <a:t>EUMETSAT’s</a:t>
            </a:r>
            <a:r>
              <a:rPr lang="en-GB" dirty="0" smtClean="0"/>
              <a:t> Volcanic Ash product also in CAP</a:t>
            </a:r>
          </a:p>
          <a:p>
            <a:pPr>
              <a:buFont typeface="Arial" pitchFamily="34" charset="0"/>
              <a:buChar char="•"/>
            </a:pPr>
            <a:r>
              <a:rPr lang="en-GB" dirty="0" smtClean="0"/>
              <a:t>Standard recommended/required by </a:t>
            </a:r>
            <a:r>
              <a:rPr lang="en-GB" dirty="0" err="1" smtClean="0"/>
              <a:t>WMO</a:t>
            </a:r>
            <a:endParaRPr lang="en-GB" dirty="0" smtClean="0"/>
          </a:p>
          <a:p>
            <a:pPr>
              <a:buFont typeface="Arial" pitchFamily="34" charset="0"/>
              <a:buChar char="•"/>
            </a:pPr>
            <a:r>
              <a:rPr lang="en-GB" dirty="0" smtClean="0"/>
              <a:t>Common Alerting Format (CAP):</a:t>
            </a:r>
          </a:p>
          <a:p>
            <a:pPr lvl="1">
              <a:buFont typeface="Wingdings" pitchFamily="2" charset="2"/>
              <a:buChar char="§"/>
            </a:pPr>
            <a:r>
              <a:rPr lang="en-GB" sz="2000" dirty="0" smtClean="0"/>
              <a:t>A</a:t>
            </a:r>
            <a:r>
              <a:rPr lang="en-GB" sz="2000" dirty="0" smtClean="0">
                <a:solidFill>
                  <a:schemeClr val="tx2"/>
                </a:solidFill>
                <a:latin typeface="+mn-lt"/>
              </a:rPr>
              <a:t>rose </a:t>
            </a:r>
            <a:r>
              <a:rPr lang="en-GB" sz="2000" dirty="0" smtClean="0">
                <a:solidFill>
                  <a:schemeClr val="tx2"/>
                </a:solidFill>
                <a:latin typeface="+mn-lt"/>
              </a:rPr>
              <a:t>from a need to define a standard method for the creation and distribution of all kinds of alerts and warnings with local, regional and international scope</a:t>
            </a:r>
            <a:endParaRPr lang="en-GB" sz="2000" dirty="0" smtClean="0"/>
          </a:p>
          <a:p>
            <a:pPr lvl="1">
              <a:buFont typeface="Wingdings" pitchFamily="2" charset="2"/>
              <a:buChar char="§"/>
            </a:pPr>
            <a:r>
              <a:rPr lang="en-GB" sz="2000" dirty="0" smtClean="0"/>
              <a:t>Based on Extensive Mark-up Language</a:t>
            </a:r>
            <a:endParaRPr lang="en-GB" sz="2000" dirty="0" smtClean="0">
              <a:solidFill>
                <a:schemeClr val="tx2"/>
              </a:solidFill>
              <a:latin typeface="+mn-lt"/>
            </a:endParaRPr>
          </a:p>
          <a:p>
            <a:pPr lvl="1">
              <a:buFont typeface="Wingdings" pitchFamily="2" charset="2"/>
              <a:buChar char="§"/>
            </a:pPr>
            <a:r>
              <a:rPr lang="en-GB" sz="2000" dirty="0" smtClean="0">
                <a:solidFill>
                  <a:schemeClr val="tx2"/>
                </a:solidFill>
                <a:latin typeface="+mn-lt"/>
              </a:rPr>
              <a:t>CAP ensures the maximum usability of alert </a:t>
            </a:r>
            <a:r>
              <a:rPr lang="en-GB" sz="2000" dirty="0" smtClean="0">
                <a:solidFill>
                  <a:schemeClr val="tx2"/>
                </a:solidFill>
                <a:latin typeface="+mn-lt"/>
              </a:rPr>
              <a:t>information — messages will be </a:t>
            </a:r>
            <a:r>
              <a:rPr lang="en-GB" sz="2000" dirty="0" smtClean="0">
                <a:solidFill>
                  <a:schemeClr val="tx2"/>
                </a:solidFill>
                <a:latin typeface="+mn-lt"/>
              </a:rPr>
              <a:t>interpreted by different </a:t>
            </a:r>
            <a:r>
              <a:rPr lang="en-GB" sz="2000" dirty="0" smtClean="0">
                <a:solidFill>
                  <a:schemeClr val="tx2"/>
                </a:solidFill>
                <a:latin typeface="+mn-lt"/>
              </a:rPr>
              <a:t>systems </a:t>
            </a:r>
            <a:r>
              <a:rPr lang="en-GB" sz="2000" dirty="0" smtClean="0">
                <a:solidFill>
                  <a:schemeClr val="tx2"/>
                </a:solidFill>
                <a:latin typeface="+mn-lt"/>
              </a:rPr>
              <a:t>in different situations in the same </a:t>
            </a:r>
            <a:r>
              <a:rPr lang="en-GB" sz="2000" dirty="0" smtClean="0">
                <a:solidFill>
                  <a:schemeClr val="tx2"/>
                </a:solidFill>
                <a:latin typeface="+mn-lt"/>
              </a:rPr>
              <a:t>way</a:t>
            </a:r>
          </a:p>
          <a:p>
            <a:pPr lvl="1">
              <a:buFont typeface="Wingdings" pitchFamily="2" charset="2"/>
              <a:buChar char="§"/>
            </a:pPr>
            <a:endParaRPr lang="en-GB" sz="2000" dirty="0" smtClean="0">
              <a:solidFill>
                <a:schemeClr val="tx2"/>
              </a:solidFill>
              <a:latin typeface="+mn-lt"/>
            </a:endParaRPr>
          </a:p>
          <a:p>
            <a:pPr lvl="1">
              <a:buFont typeface="Wingdings" pitchFamily="2" charset="2"/>
              <a:buChar char="§"/>
            </a:pPr>
            <a:endParaRPr lang="en-GB" sz="2000" dirty="0" smtClean="0"/>
          </a:p>
        </p:txBody>
      </p:sp>
      <p:sp>
        <p:nvSpPr>
          <p:cNvPr id="4" name="Slide Number Placeholder 3"/>
          <p:cNvSpPr>
            <a:spLocks noGrp="1"/>
          </p:cNvSpPr>
          <p:nvPr>
            <p:ph type="sldNum" sz="quarter" idx="10"/>
          </p:nvPr>
        </p:nvSpPr>
        <p:spPr/>
        <p:txBody>
          <a:bodyPr/>
          <a:lstStyle/>
          <a:p>
            <a:pPr>
              <a:defRPr/>
            </a:pPr>
            <a:r>
              <a:rPr lang="en-GB" smtClean="0"/>
              <a:t>Slide: </a:t>
            </a:r>
            <a:fld id="{2C78F70C-50B9-496A-BFF3-C6C4078F8A13}" type="slidenum">
              <a:rPr lang="en-GB" smtClean="0"/>
              <a:pPr>
                <a:defRPr/>
              </a:pPr>
              <a:t>7</a:t>
            </a:fld>
            <a:endParaRPr lang="en-GB"/>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262" y="238125"/>
            <a:ext cx="9150350" cy="839788"/>
          </a:xfrm>
        </p:spPr>
        <p:txBody>
          <a:bodyPr/>
          <a:lstStyle/>
          <a:p>
            <a:r>
              <a:rPr lang="en-GB" dirty="0" smtClean="0"/>
              <a:t>CAP breakdown</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2C78F70C-50B9-496A-BFF3-C6C4078F8A13}" type="slidenum">
              <a:rPr lang="en-GB" smtClean="0"/>
              <a:pPr>
                <a:defRPr/>
              </a:pPr>
              <a:t>8</a:t>
            </a:fld>
            <a:endParaRPr lang="en-GB"/>
          </a:p>
        </p:txBody>
      </p:sp>
      <p:sp>
        <p:nvSpPr>
          <p:cNvPr id="18" name="Rectangle 5"/>
          <p:cNvSpPr>
            <a:spLocks noChangeArrowheads="1"/>
          </p:cNvSpPr>
          <p:nvPr/>
        </p:nvSpPr>
        <p:spPr bwMode="auto">
          <a:xfrm>
            <a:off x="684213" y="1628775"/>
            <a:ext cx="2879725" cy="2016125"/>
          </a:xfrm>
          <a:prstGeom prst="rect">
            <a:avLst/>
          </a:prstGeom>
          <a:solidFill>
            <a:srgbClr val="00CC99"/>
          </a:solidFill>
          <a:ln w="9525">
            <a:solidFill>
              <a:srgbClr val="000000"/>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ysClr val="windowText" lastClr="000000"/>
              </a:solidFill>
              <a:effectLst/>
              <a:uLnTx/>
              <a:uFillTx/>
            </a:endParaRPr>
          </a:p>
        </p:txBody>
      </p:sp>
      <p:sp>
        <p:nvSpPr>
          <p:cNvPr id="19" name="Text Box 4"/>
          <p:cNvSpPr txBox="1">
            <a:spLocks noChangeArrowheads="1"/>
          </p:cNvSpPr>
          <p:nvPr/>
        </p:nvSpPr>
        <p:spPr bwMode="auto">
          <a:xfrm>
            <a:off x="1187450" y="2420938"/>
            <a:ext cx="1871663" cy="946150"/>
          </a:xfrm>
          <a:prstGeom prst="rect">
            <a:avLst/>
          </a:prstGeom>
          <a:noFill/>
          <a:ln w="9525">
            <a:noFill/>
            <a:miter lim="800000"/>
            <a:headEnd/>
            <a:tailEnd/>
          </a:ln>
        </p:spPr>
        <p:txBody>
          <a:bodyPr>
            <a:spAutoFit/>
          </a:bodyPr>
          <a:lstStyle/>
          <a:p>
            <a:r>
              <a:rPr lang="en-GB" sz="2800" dirty="0">
                <a:latin typeface="Arial" charset="0"/>
              </a:rPr>
              <a:t>CAP message</a:t>
            </a:r>
          </a:p>
        </p:txBody>
      </p:sp>
      <p:sp>
        <p:nvSpPr>
          <p:cNvPr id="20" name="Text Box 6"/>
          <p:cNvSpPr txBox="1">
            <a:spLocks noChangeArrowheads="1"/>
          </p:cNvSpPr>
          <p:nvPr/>
        </p:nvSpPr>
        <p:spPr bwMode="auto">
          <a:xfrm>
            <a:off x="1016440" y="1828156"/>
            <a:ext cx="2124299" cy="338554"/>
          </a:xfrm>
          <a:prstGeom prst="rect">
            <a:avLst/>
          </a:prstGeom>
          <a:solidFill>
            <a:srgbClr val="FFFFFF"/>
          </a:solid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smtClean="0">
                <a:ln>
                  <a:noFill/>
                </a:ln>
                <a:solidFill>
                  <a:sysClr val="windowText" lastClr="000000"/>
                </a:solidFill>
                <a:effectLst/>
                <a:uLnTx/>
                <a:uFillTx/>
                <a:latin typeface="Arial" charset="0"/>
              </a:rPr>
              <a:t>Style sheet reference</a:t>
            </a:r>
          </a:p>
        </p:txBody>
      </p:sp>
      <p:pic>
        <p:nvPicPr>
          <p:cNvPr id="21" name="Picture 7" descr="etna_pic"/>
          <p:cNvPicPr>
            <a:picLocks noChangeAspect="1" noChangeArrowheads="1"/>
          </p:cNvPicPr>
          <p:nvPr/>
        </p:nvPicPr>
        <p:blipFill>
          <a:blip r:embed="rId2" cstate="print"/>
          <a:srcRect/>
          <a:stretch>
            <a:fillRect/>
          </a:stretch>
        </p:blipFill>
        <p:spPr bwMode="auto">
          <a:xfrm>
            <a:off x="5867400" y="1700213"/>
            <a:ext cx="2076450" cy="1868487"/>
          </a:xfrm>
          <a:prstGeom prst="rect">
            <a:avLst/>
          </a:prstGeom>
          <a:noFill/>
          <a:ln w="9525">
            <a:noFill/>
            <a:miter lim="800000"/>
            <a:headEnd/>
            <a:tailEnd/>
          </a:ln>
        </p:spPr>
      </p:pic>
      <p:pic>
        <p:nvPicPr>
          <p:cNvPr id="22" name="Picture 8"/>
          <p:cNvPicPr>
            <a:picLocks noChangeAspect="1" noChangeArrowheads="1"/>
          </p:cNvPicPr>
          <p:nvPr/>
        </p:nvPicPr>
        <p:blipFill>
          <a:blip r:embed="rId3" cstate="print"/>
          <a:srcRect/>
          <a:stretch>
            <a:fillRect/>
          </a:stretch>
        </p:blipFill>
        <p:spPr bwMode="auto">
          <a:xfrm>
            <a:off x="5651500" y="4221163"/>
            <a:ext cx="2376488" cy="1608137"/>
          </a:xfrm>
          <a:prstGeom prst="rect">
            <a:avLst/>
          </a:prstGeom>
          <a:noFill/>
          <a:ln w="9525">
            <a:noFill/>
            <a:miter lim="800000"/>
            <a:headEnd/>
            <a:tailEnd/>
          </a:ln>
        </p:spPr>
      </p:pic>
      <p:sp>
        <p:nvSpPr>
          <p:cNvPr id="23" name="Line 9"/>
          <p:cNvSpPr>
            <a:spLocks noChangeShapeType="1"/>
          </p:cNvSpPr>
          <p:nvPr/>
        </p:nvSpPr>
        <p:spPr bwMode="auto">
          <a:xfrm>
            <a:off x="3348038" y="2492375"/>
            <a:ext cx="2376487"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4" name="Line 10"/>
          <p:cNvSpPr>
            <a:spLocks noChangeShapeType="1"/>
          </p:cNvSpPr>
          <p:nvPr/>
        </p:nvSpPr>
        <p:spPr bwMode="auto">
          <a:xfrm>
            <a:off x="3348038" y="3068638"/>
            <a:ext cx="1439862" cy="0"/>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5" name="Line 11"/>
          <p:cNvSpPr>
            <a:spLocks noChangeShapeType="1"/>
          </p:cNvSpPr>
          <p:nvPr/>
        </p:nvSpPr>
        <p:spPr bwMode="auto">
          <a:xfrm>
            <a:off x="4787900" y="3068638"/>
            <a:ext cx="0" cy="2016125"/>
          </a:xfrm>
          <a:prstGeom prst="line">
            <a:avLst/>
          </a:prstGeom>
          <a:noFill/>
          <a:ln w="9525">
            <a:solidFill>
              <a:srgbClr val="000000"/>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6" name="Line 12"/>
          <p:cNvSpPr>
            <a:spLocks noChangeShapeType="1"/>
          </p:cNvSpPr>
          <p:nvPr/>
        </p:nvSpPr>
        <p:spPr bwMode="auto">
          <a:xfrm>
            <a:off x="4787900" y="5084763"/>
            <a:ext cx="576263" cy="0"/>
          </a:xfrm>
          <a:prstGeom prst="line">
            <a:avLst/>
          </a:prstGeom>
          <a:noFill/>
          <a:ln w="9525">
            <a:solidFill>
              <a:srgbClr val="000000"/>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7" name="Line 13"/>
          <p:cNvSpPr>
            <a:spLocks noChangeShapeType="1"/>
          </p:cNvSpPr>
          <p:nvPr/>
        </p:nvSpPr>
        <p:spPr bwMode="auto">
          <a:xfrm flipH="1">
            <a:off x="197108" y="1989138"/>
            <a:ext cx="647700" cy="0"/>
          </a:xfrm>
          <a:prstGeom prst="line">
            <a:avLst/>
          </a:prstGeom>
          <a:noFill/>
          <a:ln w="9525">
            <a:solidFill>
              <a:srgbClr val="000000"/>
            </a:solidFill>
            <a:prstDash val="dash"/>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sysClr val="windowText" lastClr="000000"/>
              </a:solidFill>
              <a:effectLst/>
              <a:uLnTx/>
              <a:uFillTx/>
            </a:endParaRPr>
          </a:p>
        </p:txBody>
      </p:sp>
      <p:sp>
        <p:nvSpPr>
          <p:cNvPr id="28" name="Text Box 26"/>
          <p:cNvSpPr txBox="1">
            <a:spLocks noChangeArrowheads="1"/>
          </p:cNvSpPr>
          <p:nvPr/>
        </p:nvSpPr>
        <p:spPr bwMode="auto">
          <a:xfrm>
            <a:off x="3995738" y="1989138"/>
            <a:ext cx="1284287"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Graphics</a:t>
            </a:r>
          </a:p>
        </p:txBody>
      </p:sp>
      <p:sp>
        <p:nvSpPr>
          <p:cNvPr id="29" name="Text Box 27"/>
          <p:cNvSpPr txBox="1">
            <a:spLocks noChangeArrowheads="1"/>
          </p:cNvSpPr>
          <p:nvPr/>
        </p:nvSpPr>
        <p:spPr bwMode="auto">
          <a:xfrm>
            <a:off x="3995738" y="3789363"/>
            <a:ext cx="741362"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ysClr val="windowText" lastClr="000000"/>
                </a:solidFill>
                <a:effectLst/>
                <a:uLnTx/>
                <a:uFillTx/>
              </a:rPr>
              <a:t>Text</a:t>
            </a:r>
          </a:p>
        </p:txBody>
      </p:sp>
      <p:sp>
        <p:nvSpPr>
          <p:cNvPr id="30" name="Text Box 28"/>
          <p:cNvSpPr txBox="1">
            <a:spLocks noChangeArrowheads="1"/>
          </p:cNvSpPr>
          <p:nvPr/>
        </p:nvSpPr>
        <p:spPr bwMode="auto">
          <a:xfrm>
            <a:off x="402958" y="3992577"/>
            <a:ext cx="3616781" cy="1938992"/>
          </a:xfrm>
          <a:prstGeom prst="rect">
            <a:avLst/>
          </a:prstGeom>
          <a:solidFill>
            <a:srgbClr val="CCFFCC"/>
          </a:solidFill>
          <a:ln w="9525">
            <a:solidFill>
              <a:srgbClr val="000000"/>
            </a:solid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ysClr val="windowText" lastClr="000000"/>
                </a:solidFill>
                <a:effectLst/>
                <a:uLnTx/>
                <a:uFillTx/>
              </a:rPr>
              <a:t>CAP message contains:</a:t>
            </a:r>
          </a:p>
          <a:p>
            <a:pPr marL="0" marR="0" lvl="0" indent="0" defTabSz="914400" eaLnBrk="1" fontAlgn="auto" latinLnBrk="0" hangingPunct="1">
              <a:lnSpc>
                <a:spcPct val="100000"/>
              </a:lnSpc>
              <a:spcBef>
                <a:spcPts val="0"/>
              </a:spcBef>
              <a:spcAft>
                <a:spcPts val="0"/>
              </a:spcAft>
              <a:buClrTx/>
              <a:buSzTx/>
              <a:buFontTx/>
              <a:buChar char="-"/>
              <a:tabLst/>
              <a:defRPr/>
            </a:pPr>
            <a:r>
              <a:rPr lang="en-GB" sz="2000" b="0" kern="0" dirty="0" smtClean="0">
                <a:solidFill>
                  <a:sysClr val="windowText" lastClr="000000"/>
                </a:solidFill>
              </a:rPr>
              <a:t>standard information (text)</a:t>
            </a:r>
          </a:p>
          <a:p>
            <a:pPr marL="0" marR="0" lvl="0" indent="0" defTabSz="914400" eaLnBrk="1" fontAlgn="auto" latinLnBrk="0" hangingPunct="1">
              <a:lnSpc>
                <a:spcPct val="100000"/>
              </a:lnSpc>
              <a:spcBef>
                <a:spcPts val="0"/>
              </a:spcBef>
              <a:spcAft>
                <a:spcPts val="0"/>
              </a:spcAft>
              <a:buClrTx/>
              <a:buSzTx/>
              <a:tabLst/>
              <a:defRPr/>
            </a:pPr>
            <a:r>
              <a:rPr kumimoji="0" lang="en-GB" sz="2000" b="0" i="0" u="none" strike="noStrike" kern="0" cap="none" spc="0" normalizeH="0" baseline="0" noProof="0" dirty="0" smtClean="0">
                <a:ln>
                  <a:noFill/>
                </a:ln>
                <a:solidFill>
                  <a:sysClr val="windowText" lastClr="000000"/>
                </a:solidFill>
                <a:effectLst/>
                <a:uLnTx/>
                <a:uFillTx/>
              </a:rPr>
              <a:t>and may additionally</a:t>
            </a:r>
            <a:r>
              <a:rPr kumimoji="0" lang="en-GB" sz="2000" b="0" i="0" u="none" strike="noStrike" kern="0" cap="none" spc="0" normalizeH="0" noProof="0" dirty="0" smtClean="0">
                <a:ln>
                  <a:noFill/>
                </a:ln>
                <a:solidFill>
                  <a:sysClr val="windowText" lastClr="000000"/>
                </a:solidFill>
                <a:effectLst/>
                <a:uLnTx/>
                <a:uFillTx/>
              </a:rPr>
              <a:t> contain:</a:t>
            </a:r>
            <a:endParaRPr kumimoji="0" lang="en-GB"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lang="en-GB" sz="2000" b="0" kern="0" dirty="0" smtClean="0">
                <a:solidFill>
                  <a:sysClr val="windowText" lastClr="000000"/>
                </a:solidFill>
              </a:rPr>
              <a:t>- a style sheet reference</a:t>
            </a:r>
            <a:endParaRPr kumimoji="0" lang="en-GB" sz="2000" b="0" i="0" u="none" strike="noStrike" kern="0" cap="none" spc="0" normalizeH="0" baseline="0" noProof="0" dirty="0" smtClean="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smtClean="0">
                <a:ln>
                  <a:noFill/>
                </a:ln>
                <a:solidFill>
                  <a:sysClr val="windowText" lastClr="000000"/>
                </a:solidFill>
                <a:effectLst/>
                <a:uLnTx/>
                <a:uFillTx/>
              </a:rPr>
              <a:t>- hyperlinks to associated information (images, news)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of </a:t>
            </a:r>
            <a:r>
              <a:rPr lang="en-GB" dirty="0" err="1" smtClean="0"/>
              <a:t>USGS</a:t>
            </a:r>
            <a:r>
              <a:rPr lang="en-GB" dirty="0" smtClean="0"/>
              <a:t> Cap Alert</a:t>
            </a:r>
            <a:endParaRPr lang="en-GB" dirty="0"/>
          </a:p>
        </p:txBody>
      </p:sp>
      <p:sp>
        <p:nvSpPr>
          <p:cNvPr id="4" name="Slide Number Placeholder 3"/>
          <p:cNvSpPr>
            <a:spLocks noGrp="1"/>
          </p:cNvSpPr>
          <p:nvPr>
            <p:ph type="sldNum" sz="quarter" idx="10"/>
          </p:nvPr>
        </p:nvSpPr>
        <p:spPr/>
        <p:txBody>
          <a:bodyPr/>
          <a:lstStyle/>
          <a:p>
            <a:pPr>
              <a:defRPr/>
            </a:pPr>
            <a:r>
              <a:rPr lang="en-GB" smtClean="0"/>
              <a:t>Slide: </a:t>
            </a:r>
            <a:fld id="{2C78F70C-50B9-496A-BFF3-C6C4078F8A13}" type="slidenum">
              <a:rPr lang="en-GB" smtClean="0"/>
              <a:pPr>
                <a:defRPr/>
              </a:pPr>
              <a:t>9</a:t>
            </a:fld>
            <a:endParaRPr lang="en-GB"/>
          </a:p>
        </p:txBody>
      </p:sp>
      <p:sp>
        <p:nvSpPr>
          <p:cNvPr id="18434" name="Text Box 2"/>
          <p:cNvSpPr txBox="1">
            <a:spLocks noChangeArrowheads="1"/>
          </p:cNvSpPr>
          <p:nvPr/>
        </p:nvSpPr>
        <p:spPr bwMode="auto">
          <a:xfrm>
            <a:off x="370150" y="1305330"/>
            <a:ext cx="4265218" cy="538609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&lt;?xml version="1.0"?&gt;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&lt;?xml-</a:t>
            </a:r>
            <a:r>
              <a:rPr kumimoji="0" lang="en-GB" sz="800" b="0" i="0" u="none" strike="noStrike" cap="none" normalizeH="0" baseline="0" dirty="0" err="1" smtClean="0">
                <a:ln>
                  <a:noFill/>
                </a:ln>
                <a:solidFill>
                  <a:schemeClr val="tx1">
                    <a:lumMod val="50000"/>
                  </a:schemeClr>
                </a:solidFill>
                <a:effectLst/>
                <a:latin typeface="Courier New" pitchFamily="49" charset="0"/>
              </a:rPr>
              <a:t>stylesheet</a:t>
            </a:r>
            <a:r>
              <a:rPr kumimoji="0" lang="en-GB" sz="800" b="0" i="0" u="none" strike="noStrike" cap="none" normalizeH="0" baseline="0" dirty="0" smtClean="0">
                <a:ln>
                  <a:noFill/>
                </a:ln>
                <a:solidFill>
                  <a:schemeClr val="tx1">
                    <a:lumMod val="50000"/>
                  </a:schemeClr>
                </a:solidFill>
                <a:effectLst/>
                <a:latin typeface="Courier New" pitchFamily="49" charset="0"/>
              </a:rPr>
              <a:t> type="text/</a:t>
            </a:r>
            <a:r>
              <a:rPr kumimoji="0" lang="en-GB" sz="800" b="0" i="0" u="none" strike="noStrike" cap="none" normalizeH="0" baseline="0" dirty="0" err="1" smtClean="0">
                <a:ln>
                  <a:noFill/>
                </a:ln>
                <a:solidFill>
                  <a:schemeClr val="tx1">
                    <a:lumMod val="50000"/>
                  </a:schemeClr>
                </a:solidFill>
                <a:effectLst/>
                <a:latin typeface="Courier New" pitchFamily="49" charset="0"/>
              </a:rPr>
              <a:t>xsl</a:t>
            </a:r>
            <a:r>
              <a:rPr kumimoji="0" lang="en-GB" sz="800" b="0" i="0" u="none" strike="noStrike" cap="none" normalizeH="0" baseline="0" dirty="0" smtClean="0">
                <a:ln>
                  <a:noFill/>
                </a:ln>
                <a:solidFill>
                  <a:schemeClr val="tx1">
                    <a:lumMod val="50000"/>
                  </a:schemeClr>
                </a:solidFill>
                <a:effectLst/>
                <a:latin typeface="Courier New" pitchFamily="49" charset="0"/>
              </a:rPr>
              <a:t>"  </a:t>
            </a:r>
            <a:r>
              <a:rPr kumimoji="0" lang="en-GB" sz="800" b="0" i="0" u="none" strike="noStrike" cap="none" normalizeH="0" baseline="0" dirty="0" err="1" smtClean="0">
                <a:ln>
                  <a:noFill/>
                </a:ln>
                <a:solidFill>
                  <a:schemeClr val="tx1">
                    <a:lumMod val="50000"/>
                  </a:schemeClr>
                </a:solidFill>
                <a:effectLst/>
                <a:latin typeface="Courier New" pitchFamily="49" charset="0"/>
              </a:rPr>
              <a:t>href</a:t>
            </a:r>
            <a:r>
              <a:rPr kumimoji="0" lang="en-GB" sz="800" b="0" i="0" u="none" strike="noStrike" cap="none" normalizeH="0" baseline="0" dirty="0" smtClean="0">
                <a:ln>
                  <a:noFill/>
                </a:ln>
                <a:solidFill>
                  <a:schemeClr val="tx1">
                    <a:lumMod val="50000"/>
                  </a:schemeClr>
                </a:solidFill>
                <a:effectLst/>
                <a:latin typeface="Courier New" pitchFamily="49" charset="0"/>
              </a:rPr>
              <a:t>="</a:t>
            </a:r>
            <a:r>
              <a:rPr kumimoji="0" lang="en-GB" sz="800" b="0" i="0" u="none" strike="noStrike" cap="none" normalizeH="0" baseline="0" dirty="0" err="1" smtClean="0">
                <a:ln>
                  <a:noFill/>
                </a:ln>
                <a:solidFill>
                  <a:schemeClr val="tx1">
                    <a:lumMod val="50000"/>
                  </a:schemeClr>
                </a:solidFill>
                <a:effectLst/>
                <a:latin typeface="Courier New" pitchFamily="49" charset="0"/>
              </a:rPr>
              <a:t>http://www.usgs.gov/hazard_alert/alerts/cap_alert.xsl"?</a:t>
            </a:r>
            <a:r>
              <a:rPr kumimoji="0" lang="en-GB" sz="800" b="0" i="0" u="none" strike="noStrike" cap="none" normalizeH="0" baseline="0" dirty="0" smtClean="0">
                <a:ln>
                  <a:noFill/>
                </a:ln>
                <a:solidFill>
                  <a:schemeClr val="tx1">
                    <a:lumMod val="50000"/>
                  </a:schemeClr>
                </a:solidFill>
                <a:effectLst/>
                <a:latin typeface="Courier New"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lumMod val="50000"/>
                </a:schemeClr>
              </a:solidFill>
              <a:effectLst/>
              <a:latin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&lt;</a:t>
            </a:r>
            <a:r>
              <a:rPr kumimoji="0" lang="en-GB" sz="800" b="0" i="0" u="none" strike="noStrike" cap="none" normalizeH="0" baseline="0" dirty="0" err="1" smtClean="0">
                <a:ln>
                  <a:noFill/>
                </a:ln>
                <a:solidFill>
                  <a:schemeClr val="tx1">
                    <a:lumMod val="50000"/>
                  </a:schemeClr>
                </a:solidFill>
                <a:effectLst/>
                <a:latin typeface="Courier New" pitchFamily="49" charset="0"/>
              </a:rPr>
              <a:t>cap:alert</a:t>
            </a:r>
            <a:r>
              <a:rPr kumimoji="0" lang="en-GB" sz="800" b="0" i="0" u="none" strike="noStrike" cap="none" normalizeH="0" baseline="0" dirty="0" smtClean="0">
                <a:ln>
                  <a:noFill/>
                </a:ln>
                <a:solidFill>
                  <a:schemeClr val="tx1">
                    <a:lumMod val="50000"/>
                  </a:schemeClr>
                </a:solidFill>
                <a:effectLst/>
                <a:latin typeface="Courier New" pitchFamily="49" charset="0"/>
              </a:rPr>
              <a:t> </a:t>
            </a:r>
            <a:r>
              <a:rPr kumimoji="0" lang="en-GB" sz="800" b="0" i="0" u="none" strike="noStrike" cap="none" normalizeH="0" baseline="0" dirty="0" err="1" smtClean="0">
                <a:ln>
                  <a:noFill/>
                </a:ln>
                <a:solidFill>
                  <a:schemeClr val="tx1">
                    <a:lumMod val="50000"/>
                  </a:schemeClr>
                </a:solidFill>
                <a:effectLst/>
                <a:latin typeface="Courier New" pitchFamily="49" charset="0"/>
              </a:rPr>
              <a:t>xmlns:cap</a:t>
            </a:r>
            <a:r>
              <a:rPr kumimoji="0" lang="en-GB" sz="800" b="0" i="0" u="none" strike="noStrike" cap="none" normalizeH="0" baseline="0" dirty="0" smtClean="0">
                <a:ln>
                  <a:noFill/>
                </a:ln>
                <a:solidFill>
                  <a:schemeClr val="tx1">
                    <a:lumMod val="50000"/>
                  </a:schemeClr>
                </a:solidFill>
                <a:effectLst/>
                <a:latin typeface="Courier New" pitchFamily="49" charset="0"/>
              </a:rPr>
              <a:t>="</a:t>
            </a:r>
            <a:r>
              <a:rPr kumimoji="0" lang="en-GB" sz="800" b="0" i="0" u="none" strike="noStrike" cap="none" normalizeH="0" baseline="0" dirty="0" err="1" smtClean="0">
                <a:ln>
                  <a:noFill/>
                </a:ln>
                <a:solidFill>
                  <a:schemeClr val="tx1">
                    <a:lumMod val="50000"/>
                  </a:schemeClr>
                </a:solidFill>
                <a:effectLst/>
                <a:latin typeface="Courier New" pitchFamily="49" charset="0"/>
              </a:rPr>
              <a:t>http://www.incident.com/cap/1.0</a:t>
            </a:r>
            <a:r>
              <a:rPr kumimoji="0" lang="en-GB" sz="800" b="0" i="0" u="none" strike="noStrike" cap="none" normalizeH="0" baseline="0" dirty="0" smtClean="0">
                <a:ln>
                  <a:noFill/>
                </a:ln>
                <a:solidFill>
                  <a:schemeClr val="tx1">
                    <a:lumMod val="50000"/>
                  </a:schemeClr>
                </a:solidFill>
                <a:effectLst/>
                <a:latin typeface="Courier New"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&lt;identifier&gt;</a:t>
            </a:r>
            <a:r>
              <a:rPr kumimoji="0" lang="en-GB" sz="800" b="0" i="0" u="none" strike="noStrike" cap="none" normalizeH="0" baseline="0" dirty="0" err="1" smtClean="0">
                <a:ln>
                  <a:noFill/>
                </a:ln>
                <a:solidFill>
                  <a:schemeClr val="tx1">
                    <a:lumMod val="50000"/>
                  </a:schemeClr>
                </a:solidFill>
                <a:effectLst/>
                <a:latin typeface="Courier New" pitchFamily="49" charset="0"/>
              </a:rPr>
              <a:t>USGS-landslides.20101222T200552</a:t>
            </a:r>
            <a:r>
              <a:rPr kumimoji="0" lang="en-GB" sz="800" b="0" i="0" u="none" strike="noStrike" cap="none" normalizeH="0" baseline="0" dirty="0" smtClean="0">
                <a:ln>
                  <a:noFill/>
                </a:ln>
                <a:solidFill>
                  <a:schemeClr val="tx1">
                    <a:lumMod val="50000"/>
                  </a:schemeClr>
                </a:solidFill>
                <a:effectLst/>
                <a:latin typeface="Courier New" pitchFamily="49" charset="0"/>
              </a:rPr>
              <a:t>&lt;/identifier&gt;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&lt;sender&gt;</a:t>
            </a:r>
            <a:r>
              <a:rPr kumimoji="0" lang="en-GB" sz="800" b="0" i="0" u="none" strike="noStrike" cap="none" normalizeH="0" baseline="0" dirty="0" err="1" smtClean="0">
                <a:ln>
                  <a:noFill/>
                </a:ln>
                <a:solidFill>
                  <a:schemeClr val="tx1">
                    <a:lumMod val="50000"/>
                  </a:schemeClr>
                </a:solidFill>
                <a:effectLst/>
                <a:latin typeface="Courier New" pitchFamily="49" charset="0"/>
              </a:rPr>
              <a:t>jegartner@usgs.gov</a:t>
            </a:r>
            <a:r>
              <a:rPr kumimoji="0" lang="en-GB" sz="800" b="0" i="0" u="none" strike="noStrike" cap="none" normalizeH="0" baseline="0" dirty="0" smtClean="0">
                <a:ln>
                  <a:noFill/>
                </a:ln>
                <a:solidFill>
                  <a:schemeClr val="tx1">
                    <a:lumMod val="50000"/>
                  </a:schemeClr>
                </a:solidFill>
                <a:effectLst/>
                <a:latin typeface="Courier New" pitchFamily="49" charset="0"/>
              </a:rPr>
              <a:t>&lt;/sender&gt;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&lt;sent&gt;</a:t>
            </a:r>
            <a:r>
              <a:rPr kumimoji="0" lang="en-GB" sz="800" b="0" i="0" u="none" strike="noStrike" cap="none" normalizeH="0" baseline="0" dirty="0" err="1" smtClean="0">
                <a:ln>
                  <a:noFill/>
                </a:ln>
                <a:solidFill>
                  <a:schemeClr val="tx1">
                    <a:lumMod val="50000"/>
                  </a:schemeClr>
                </a:solidFill>
                <a:effectLst/>
                <a:latin typeface="Courier New" pitchFamily="49" charset="0"/>
              </a:rPr>
              <a:t>20101222T200552.000Z</a:t>
            </a:r>
            <a:r>
              <a:rPr kumimoji="0" lang="en-GB" sz="800" b="0" i="0" u="none" strike="noStrike" cap="none" normalizeH="0" baseline="0" dirty="0" smtClean="0">
                <a:ln>
                  <a:noFill/>
                </a:ln>
                <a:solidFill>
                  <a:schemeClr val="tx1">
                    <a:lumMod val="50000"/>
                  </a:schemeClr>
                </a:solidFill>
                <a:effectLst/>
                <a:latin typeface="Courier New" pitchFamily="49" charset="0"/>
              </a:rPr>
              <a:t>&lt;/sent&gt;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&lt;status&gt;Actual&lt;/status&gt;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a:t>
            </a:r>
            <a:r>
              <a:rPr kumimoji="0" lang="en-GB" sz="800" b="0" i="0" u="none" strike="noStrike" cap="none" normalizeH="0" baseline="0" dirty="0" err="1" smtClean="0">
                <a:ln>
                  <a:noFill/>
                </a:ln>
                <a:solidFill>
                  <a:schemeClr val="tx1">
                    <a:lumMod val="50000"/>
                  </a:schemeClr>
                </a:solidFill>
                <a:effectLst/>
                <a:latin typeface="Courier New" pitchFamily="49" charset="0"/>
              </a:rPr>
              <a:t>msgType</a:t>
            </a:r>
            <a:r>
              <a:rPr kumimoji="0" lang="en-GB" sz="800" b="0" i="0" u="none" strike="noStrike" cap="none" normalizeH="0" baseline="0" dirty="0" smtClean="0">
                <a:ln>
                  <a:noFill/>
                </a:ln>
                <a:solidFill>
                  <a:schemeClr val="tx1">
                    <a:lumMod val="50000"/>
                  </a:schemeClr>
                </a:solidFill>
                <a:effectLst/>
                <a:latin typeface="Courier New" pitchFamily="49" charset="0"/>
              </a:rPr>
              <a:t>&gt;Alert&lt;/</a:t>
            </a:r>
            <a:r>
              <a:rPr kumimoji="0" lang="en-GB" sz="800" b="0" i="0" u="none" strike="noStrike" cap="none" normalizeH="0" baseline="0" dirty="0" err="1" smtClean="0">
                <a:ln>
                  <a:noFill/>
                </a:ln>
                <a:solidFill>
                  <a:schemeClr val="tx1">
                    <a:lumMod val="50000"/>
                  </a:schemeClr>
                </a:solidFill>
                <a:effectLst/>
                <a:latin typeface="Courier New" pitchFamily="49" charset="0"/>
              </a:rPr>
              <a:t>msgType</a:t>
            </a:r>
            <a:r>
              <a:rPr kumimoji="0" lang="en-GB" sz="800" b="0" i="0" u="none" strike="noStrike" cap="none" normalizeH="0" baseline="0" dirty="0" smtClean="0">
                <a:ln>
                  <a:noFill/>
                </a:ln>
                <a:solidFill>
                  <a:schemeClr val="tx1">
                    <a:lumMod val="50000"/>
                  </a:schemeClr>
                </a:solidFill>
                <a:effectLst/>
                <a:latin typeface="Courier New"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&lt;scope&gt;Public&lt;/scope&gt;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&lt;info&gt;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&lt;language&gt;en-US&lt;/language&gt;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&lt;category&gt;Geo&lt;/category&gt;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&lt;event&gt;Flash Flood and Debris flow warning for Southern California Burned Areas&lt;/event&gt;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&lt;urgency&gt;Immediate&lt;/urgency&gt;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&lt;severity&gt;Severe&lt;/severity&gt;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&lt;certainty&gt;Very Likely&lt;/certainty&gt;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a:t>
            </a:r>
            <a:r>
              <a:rPr kumimoji="0" lang="en-GB" sz="800" b="0" i="0" u="none" strike="noStrike" cap="none" normalizeH="0" baseline="0" dirty="0" err="1" smtClean="0">
                <a:ln>
                  <a:noFill/>
                </a:ln>
                <a:solidFill>
                  <a:schemeClr val="tx1">
                    <a:lumMod val="50000"/>
                  </a:schemeClr>
                </a:solidFill>
                <a:effectLst/>
                <a:latin typeface="Courier New" pitchFamily="49" charset="0"/>
              </a:rPr>
              <a:t>senderName</a:t>
            </a:r>
            <a:r>
              <a:rPr kumimoji="0" lang="en-GB" sz="800" b="0" i="0" u="none" strike="noStrike" cap="none" normalizeH="0" baseline="0" dirty="0" smtClean="0">
                <a:ln>
                  <a:noFill/>
                </a:ln>
                <a:solidFill>
                  <a:schemeClr val="tx1">
                    <a:lumMod val="50000"/>
                  </a:schemeClr>
                </a:solidFill>
                <a:effectLst/>
                <a:latin typeface="Courier New" pitchFamily="49" charset="0"/>
              </a:rPr>
              <a:t>&gt;Joseph Gartner&lt;/</a:t>
            </a:r>
            <a:r>
              <a:rPr kumimoji="0" lang="en-GB" sz="800" b="0" i="0" u="none" strike="noStrike" cap="none" normalizeH="0" baseline="0" dirty="0" err="1" smtClean="0">
                <a:ln>
                  <a:noFill/>
                </a:ln>
                <a:solidFill>
                  <a:schemeClr val="tx1">
                    <a:lumMod val="50000"/>
                  </a:schemeClr>
                </a:solidFill>
                <a:effectLst/>
                <a:latin typeface="Courier New" pitchFamily="49" charset="0"/>
              </a:rPr>
              <a:t>senderName</a:t>
            </a:r>
            <a:r>
              <a:rPr kumimoji="0" lang="en-GB" sz="800" b="0" i="0" u="none" strike="noStrike" cap="none" normalizeH="0" baseline="0" dirty="0" smtClean="0">
                <a:ln>
                  <a:noFill/>
                </a:ln>
                <a:solidFill>
                  <a:schemeClr val="tx1">
                    <a:lumMod val="50000"/>
                  </a:schemeClr>
                </a:solidFill>
                <a:effectLst/>
                <a:latin typeface="Courier New"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&lt;headline&gt;Flash Flood and Debris flow warning for Southern California Burned Areas&lt;/headline&gt;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&lt;description&gt;At 12:23 on Dec. 21, 2010 the National Weather Service issued a flash flood and debris flow warning for the areas burned by the Station and Briggs burned area, including the residents of La Canada, Flintridge and La </a:t>
            </a:r>
            <a:r>
              <a:rPr kumimoji="0" lang="en-GB" sz="800" b="0" i="0" u="none" strike="noStrike" cap="none" normalizeH="0" baseline="0" dirty="0" err="1" smtClean="0">
                <a:ln>
                  <a:noFill/>
                </a:ln>
                <a:solidFill>
                  <a:schemeClr val="tx1">
                    <a:lumMod val="50000"/>
                  </a:schemeClr>
                </a:solidFill>
                <a:effectLst/>
                <a:latin typeface="Courier New" pitchFamily="49" charset="0"/>
              </a:rPr>
              <a:t>Crescenta</a:t>
            </a:r>
            <a:r>
              <a:rPr kumimoji="0" lang="en-GB" sz="800" b="0" i="0" u="none" strike="noStrike" cap="none" normalizeH="0" baseline="0" dirty="0" smtClean="0">
                <a:ln>
                  <a:noFill/>
                </a:ln>
                <a:solidFill>
                  <a:schemeClr val="tx1">
                    <a:lumMod val="50000"/>
                  </a:schemeClr>
                </a:solidFill>
                <a:effectLst/>
                <a:latin typeface="Courier New" pitchFamily="49" charset="0"/>
              </a:rPr>
              <a:t>.  &lt;/description&gt;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&lt;instruction&gt;Instruction:  A flash flood warning means that flooding is imminent or occurring.  If you are in the warning area, move to higher ground immediately.  Residents living along streams and creeks should take immediate precautions to protect life and property.  Do not attempt to cross swiftly flowing waters or waters of unknown depth by foot or by automobile.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800" b="0" i="0" u="none" strike="noStrike" cap="none" normalizeH="0" baseline="0" dirty="0" smtClean="0">
              <a:ln>
                <a:noFill/>
              </a:ln>
              <a:solidFill>
                <a:schemeClr val="tx1">
                  <a:lumMod val="50000"/>
                </a:schemeClr>
              </a:solidFill>
              <a:effectLst/>
              <a:latin typeface="Courier New" pitchFamily="49"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&lt;/instruction&gt;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&lt;web&gt;</a:t>
            </a:r>
            <a:r>
              <a:rPr kumimoji="0" lang="en-GB" sz="800" b="0" i="0" u="none" strike="noStrike" cap="none" normalizeH="0" baseline="0" dirty="0" err="1" smtClean="0">
                <a:ln>
                  <a:noFill/>
                </a:ln>
                <a:solidFill>
                  <a:schemeClr val="tx1">
                    <a:lumMod val="50000"/>
                  </a:schemeClr>
                </a:solidFill>
                <a:effectLst/>
                <a:latin typeface="Courier New" pitchFamily="49" charset="0"/>
              </a:rPr>
              <a:t>usgs.gov</a:t>
            </a:r>
            <a:r>
              <a:rPr kumimoji="0" lang="en-GB" sz="800" b="0" i="0" u="none" strike="noStrike" cap="none" normalizeH="0" baseline="0" dirty="0" smtClean="0">
                <a:ln>
                  <a:noFill/>
                </a:ln>
                <a:solidFill>
                  <a:schemeClr val="tx1">
                    <a:lumMod val="50000"/>
                  </a:schemeClr>
                </a:solidFill>
                <a:effectLst/>
                <a:latin typeface="Courier New" pitchFamily="49" charset="0"/>
              </a:rPr>
              <a:t>&lt;/web&gt;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&lt;contact&gt;</a:t>
            </a:r>
            <a:r>
              <a:rPr kumimoji="0" lang="en-GB" sz="800" b="0" i="0" u="none" strike="noStrike" cap="none" normalizeH="0" baseline="0" dirty="0" err="1" smtClean="0">
                <a:ln>
                  <a:noFill/>
                </a:ln>
                <a:solidFill>
                  <a:schemeClr val="tx1">
                    <a:lumMod val="50000"/>
                  </a:schemeClr>
                </a:solidFill>
                <a:effectLst/>
                <a:latin typeface="Courier New" pitchFamily="49" charset="0"/>
              </a:rPr>
              <a:t>jegartner@usgs.gov</a:t>
            </a:r>
            <a:r>
              <a:rPr kumimoji="0" lang="en-GB" sz="800" b="0" i="0" u="none" strike="noStrike" cap="none" normalizeH="0" baseline="0" dirty="0" smtClean="0">
                <a:ln>
                  <a:noFill/>
                </a:ln>
                <a:solidFill>
                  <a:schemeClr val="tx1">
                    <a:lumMod val="50000"/>
                  </a:schemeClr>
                </a:solidFill>
                <a:effectLst/>
                <a:latin typeface="Courier New" pitchFamily="49" charset="0"/>
              </a:rPr>
              <a:t>&lt;/contact&gt;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&lt;area&gt;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a:t>
            </a:r>
            <a:r>
              <a:rPr kumimoji="0" lang="en-GB" sz="800" b="0" i="0" u="none" strike="noStrike" cap="none" normalizeH="0" baseline="0" dirty="0" err="1" smtClean="0">
                <a:ln>
                  <a:noFill/>
                </a:ln>
                <a:solidFill>
                  <a:schemeClr val="tx1">
                    <a:lumMod val="50000"/>
                  </a:schemeClr>
                </a:solidFill>
                <a:effectLst/>
                <a:latin typeface="Courier New" pitchFamily="49" charset="0"/>
              </a:rPr>
              <a:t>areaDesc</a:t>
            </a:r>
            <a:r>
              <a:rPr kumimoji="0" lang="en-GB" sz="800" b="0" i="0" u="none" strike="noStrike" cap="none" normalizeH="0" baseline="0" dirty="0" smtClean="0">
                <a:ln>
                  <a:noFill/>
                </a:ln>
                <a:solidFill>
                  <a:schemeClr val="tx1">
                    <a:lumMod val="50000"/>
                  </a:schemeClr>
                </a:solidFill>
                <a:effectLst/>
                <a:latin typeface="Courier New" pitchFamily="49" charset="0"/>
              </a:rPr>
              <a:t>&gt;Recently burned areas in Southern California&lt;/</a:t>
            </a:r>
            <a:r>
              <a:rPr kumimoji="0" lang="en-GB" sz="800" b="0" i="0" u="none" strike="noStrike" cap="none" normalizeH="0" baseline="0" dirty="0" err="1" smtClean="0">
                <a:ln>
                  <a:noFill/>
                </a:ln>
                <a:solidFill>
                  <a:schemeClr val="tx1">
                    <a:lumMod val="50000"/>
                  </a:schemeClr>
                </a:solidFill>
                <a:effectLst/>
                <a:latin typeface="Courier New" pitchFamily="49" charset="0"/>
              </a:rPr>
              <a:t>areaDesc</a:t>
            </a:r>
            <a:r>
              <a:rPr kumimoji="0" lang="en-GB" sz="800" b="0" i="0" u="none" strike="noStrike" cap="none" normalizeH="0" baseline="0" dirty="0" smtClean="0">
                <a:ln>
                  <a:noFill/>
                </a:ln>
                <a:solidFill>
                  <a:schemeClr val="tx1">
                    <a:lumMod val="50000"/>
                  </a:schemeClr>
                </a:solidFill>
                <a:effectLst/>
                <a:latin typeface="Courier New" pitchFamily="49" charset="0"/>
              </a:rPr>
              <a:t>&gt;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&lt;/area&gt;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  &lt;/info&gt;</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800" b="0" i="0" u="none" strike="noStrike" cap="none" normalizeH="0" baseline="0" dirty="0" smtClean="0">
                <a:ln>
                  <a:noFill/>
                </a:ln>
                <a:solidFill>
                  <a:schemeClr val="tx1">
                    <a:lumMod val="50000"/>
                  </a:schemeClr>
                </a:solidFill>
                <a:effectLst/>
                <a:latin typeface="Courier New" pitchFamily="49" charset="0"/>
              </a:rPr>
              <a:t>&lt;/</a:t>
            </a:r>
            <a:r>
              <a:rPr kumimoji="0" lang="en-GB" sz="800" b="0" i="0" u="none" strike="noStrike" cap="none" normalizeH="0" baseline="0" dirty="0" err="1" smtClean="0">
                <a:ln>
                  <a:noFill/>
                </a:ln>
                <a:solidFill>
                  <a:schemeClr val="tx1">
                    <a:lumMod val="50000"/>
                  </a:schemeClr>
                </a:solidFill>
                <a:effectLst/>
                <a:latin typeface="Courier New" pitchFamily="49" charset="0"/>
              </a:rPr>
              <a:t>cap:alert</a:t>
            </a:r>
            <a:r>
              <a:rPr kumimoji="0" lang="en-GB" sz="800" b="0" i="0" u="none" strike="noStrike" cap="none" normalizeH="0" baseline="0" dirty="0" smtClean="0">
                <a:ln>
                  <a:noFill/>
                </a:ln>
                <a:solidFill>
                  <a:schemeClr val="tx1">
                    <a:lumMod val="50000"/>
                  </a:schemeClr>
                </a:solidFill>
                <a:effectLst/>
                <a:latin typeface="Courier New" pitchFamily="49" charset="0"/>
              </a:rPr>
              <a:t>&gt;</a:t>
            </a:r>
            <a:endParaRPr kumimoji="0" lang="en-US" sz="800" b="1" i="0" u="none" strike="noStrike" cap="none" normalizeH="0" baseline="0" dirty="0" smtClean="0">
              <a:ln>
                <a:noFill/>
              </a:ln>
              <a:solidFill>
                <a:schemeClr val="tx1">
                  <a:lumMod val="50000"/>
                </a:schemeClr>
              </a:solidFill>
              <a:effectLst/>
              <a:latin typeface="Tahoma" pitchFamily="34" charset="0"/>
            </a:endParaRPr>
          </a:p>
        </p:txBody>
      </p:sp>
      <p:pic>
        <p:nvPicPr>
          <p:cNvPr id="18435" name="Picture 3" descr="SamplePage"/>
          <p:cNvPicPr>
            <a:picLocks noChangeAspect="1" noChangeArrowheads="1"/>
          </p:cNvPicPr>
          <p:nvPr/>
        </p:nvPicPr>
        <p:blipFill>
          <a:blip r:embed="rId2" cstate="print"/>
          <a:srcRect/>
          <a:stretch>
            <a:fillRect/>
          </a:stretch>
        </p:blipFill>
        <p:spPr bwMode="auto">
          <a:xfrm>
            <a:off x="4780224" y="1312752"/>
            <a:ext cx="4768673" cy="536870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1_EUM_template_v03">
      <a:majorFont>
        <a:latin typeface="Century Gothic"/>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spDef>
    <a:lnDef>
      <a:spPr bwMode="auto">
        <a:xfrm>
          <a:off x="0" y="0"/>
          <a:ext cx="1" cy="1"/>
        </a:xfrm>
        <a:custGeom>
          <a:avLst/>
          <a:gdLst/>
          <a:ahLst/>
          <a:cxnLst/>
          <a:rect l="0" t="0" r="0" b="0"/>
          <a:pathLst/>
        </a:custGeom>
        <a:solidFill>
          <a:schemeClr val="bg2"/>
        </a:solidFill>
        <a:ln w="9525" cap="flat" cmpd="sng" algn="ctr">
          <a:noFill/>
          <a:prstDash val="solid"/>
          <a:round/>
          <a:headEnd type="none" w="med" len="med"/>
          <a:tailEnd type="none" w="med" len="med"/>
        </a:ln>
        <a:effectLst/>
      </a:spPr>
      <a:bodyPr vert="horz" wrap="square" lIns="36000" tIns="36000" rIns="36000" bIns="36000" numCol="1" anchor="t" anchorCtr="0" compatLnSpc="1">
        <a:prstTxWarp prst="textNoShape">
          <a:avLst/>
        </a:prstTxWarp>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GB" sz="900" b="1" i="0" u="none" strike="noStrike" cap="none" normalizeH="0" baseline="0" smtClean="0">
            <a:ln>
              <a:noFill/>
            </a:ln>
            <a:solidFill>
              <a:schemeClr val="bg1"/>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23461</TotalTime>
  <Words>761</Words>
  <Application>Microsoft Office PowerPoint</Application>
  <PresentationFormat>A4 Paper (210x297 mm)</PresentationFormat>
  <Paragraphs>130</Paragraphs>
  <Slides>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Tahoma</vt:lpstr>
      <vt:lpstr>Arial</vt:lpstr>
      <vt:lpstr>Century Gothic</vt:lpstr>
      <vt:lpstr>Times New Roman</vt:lpstr>
      <vt:lpstr>Helvetica</vt:lpstr>
      <vt:lpstr>1_EUM_template_v03</vt:lpstr>
      <vt:lpstr>EUMETSAT Active Fire Monitoring product (FIR)</vt:lpstr>
      <vt:lpstr>Operational Active Fire Monitoring product (FIR)</vt:lpstr>
      <vt:lpstr>Hardware change HP - SUN</vt:lpstr>
      <vt:lpstr>Increased false alarm frequency</vt:lpstr>
      <vt:lpstr>FIR product monitoring (VIS0.6 &lt; 20%)</vt:lpstr>
      <vt:lpstr>GSICS Bias monitoring: IR3.9 Met-8 vs. Met-9</vt:lpstr>
      <vt:lpstr>Active Fire Monitoring: CAP format</vt:lpstr>
      <vt:lpstr>CAP breakdown</vt:lpstr>
      <vt:lpstr>Example of USGS Cap Alert</vt:lpstr>
    </vt:vector>
  </TitlesOfParts>
  <Company>Eumetsat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Thomas Staudte</dc:creator>
  <cp:lastModifiedBy>Sauli Joro</cp:lastModifiedBy>
  <cp:revision>926</cp:revision>
  <cp:lastPrinted>2006-03-06T14:11:17Z</cp:lastPrinted>
  <dcterms:created xsi:type="dcterms:W3CDTF">1997-07-23T08:21:02Z</dcterms:created>
  <dcterms:modified xsi:type="dcterms:W3CDTF">2011-04-01T15:58:42Z</dcterms:modified>
</cp:coreProperties>
</file>