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3" r:id="rId2"/>
    <p:sldId id="296" r:id="rId3"/>
    <p:sldId id="295" r:id="rId4"/>
    <p:sldId id="298" r:id="rId5"/>
    <p:sldId id="287" r:id="rId6"/>
    <p:sldId id="286" r:id="rId7"/>
    <p:sldId id="261" r:id="rId8"/>
    <p:sldId id="266" r:id="rId9"/>
    <p:sldId id="300" r:id="rId10"/>
    <p:sldId id="299" r:id="rId11"/>
    <p:sldId id="293" r:id="rId12"/>
    <p:sldId id="302" r:id="rId13"/>
    <p:sldId id="265" r:id="rId14"/>
    <p:sldId id="264" r:id="rId15"/>
    <p:sldId id="301" r:id="rId16"/>
    <p:sldId id="304" r:id="rId17"/>
    <p:sldId id="30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1" autoAdjust="0"/>
    <p:restoredTop sz="94767" autoAdjust="0"/>
  </p:normalViewPr>
  <p:slideViewPr>
    <p:cSldViewPr>
      <p:cViewPr>
        <p:scale>
          <a:sx n="77" d="100"/>
          <a:sy n="77" d="100"/>
        </p:scale>
        <p:origin x="-30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4CF24-E2BF-4A31-BCA1-462F4ED2636F}" type="doc">
      <dgm:prSet loTypeId="urn:microsoft.com/office/officeart/2005/8/layout/orgChart1" loCatId="hierarchy" qsTypeId="urn:microsoft.com/office/officeart/2005/8/quickstyle/simple1" qsCatId="simple" csTypeId="urn:microsoft.com/office/officeart/2005/8/colors/accent1_2" csCatId="accent1" phldr="1"/>
      <dgm:spPr/>
    </dgm:pt>
    <dgm:pt modelId="{8865432C-2327-4981-8178-7BF21398C39E}" type="pres">
      <dgm:prSet presAssocID="{FB64CF24-E2BF-4A31-BCA1-462F4ED2636F}" presName="hierChild1" presStyleCnt="0">
        <dgm:presLayoutVars>
          <dgm:orgChart val="1"/>
          <dgm:chPref val="1"/>
          <dgm:dir/>
          <dgm:animOne val="branch"/>
          <dgm:animLvl val="lvl"/>
          <dgm:resizeHandles/>
        </dgm:presLayoutVars>
      </dgm:prSet>
      <dgm:spPr/>
    </dgm:pt>
  </dgm:ptLst>
  <dgm:cxnLst>
    <dgm:cxn modelId="{03585EA7-F176-4C27-BA93-E878E11F321C}" type="presOf" srcId="{FB64CF24-E2BF-4A31-BCA1-462F4ED2636F}" destId="{8865432C-2327-4981-8178-7BF21398C39E}" srcOrd="0"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0004CA-3548-4268-B52D-B8036E2F5A26}" type="datetimeFigureOut">
              <a:rPr lang="en-US"/>
              <a:pPr>
                <a:defRPr/>
              </a:pPr>
              <a:t>4/10/2011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650668-378F-447A-AC70-E1DEC96645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"Second $</a:t>
            </a:r>
            <a:r>
              <a:rPr lang="en-US" sz="1200" kern="1200" baseline="0" dirty="0" err="1" smtClean="0">
                <a:solidFill>
                  <a:schemeClr val="tx1"/>
                </a:solidFill>
                <a:latin typeface="+mn-lt"/>
                <a:ea typeface="+mn-ea"/>
                <a:cs typeface="+mn-cs"/>
              </a:rPr>
              <a:t>Al.,titiF</a:t>
            </a:r>
            <a:r>
              <a:rPr lang="en-US" sz="1200" kern="1200" baseline="0" dirty="0" smtClean="0">
                <a:solidFill>
                  <a:schemeClr val="tx1"/>
                </a:solidFill>
                <a:latin typeface="+mn-lt"/>
                <a:ea typeface="+mn-ea"/>
                <a:cs typeface="+mn-cs"/>
              </a:rPr>
              <a:t>":T raining Workshop: "MSG Land</a:t>
            </a:r>
          </a:p>
          <a:p>
            <a:r>
              <a:rPr lang="en-US" sz="1200" kern="1200" baseline="0" dirty="0" smtClean="0">
                <a:solidFill>
                  <a:schemeClr val="tx1"/>
                </a:solidFill>
                <a:latin typeface="+mn-lt"/>
                <a:ea typeface="+mn-ea"/>
                <a:cs typeface="+mn-cs"/>
              </a:rPr>
              <a:t>Surface Applications: Drought&amp; Fires“ n Antalya/Turkey, from 4</a:t>
            </a:r>
          </a:p>
          <a:p>
            <a:r>
              <a:rPr lang="en-GB" sz="1200" kern="1200" baseline="0" dirty="0" smtClean="0">
                <a:solidFill>
                  <a:schemeClr val="tx1"/>
                </a:solidFill>
                <a:latin typeface="+mn-lt"/>
                <a:ea typeface="+mn-ea"/>
                <a:cs typeface="+mn-cs"/>
              </a:rPr>
              <a:t>- 7 April 2011</a:t>
            </a:r>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mk-MK" b="1" u="sng" dirty="0" smtClean="0">
                <a:solidFill>
                  <a:srgbClr val="660066"/>
                </a:solidFill>
                <a:cs typeface="Times New Roman" pitchFamily="18" charset="0"/>
              </a:rPr>
              <a:t>www.meteo.gov.mk</a:t>
            </a:r>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k-MK"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4DBE3D-CC25-4146-BD53-A0DE8A40F1FF}"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mk-MK" dirty="0"/>
          </a:p>
        </p:txBody>
      </p:sp>
      <p:sp>
        <p:nvSpPr>
          <p:cNvPr id="4" name="Slide Number Placeholder 3"/>
          <p:cNvSpPr>
            <a:spLocks noGrp="1"/>
          </p:cNvSpPr>
          <p:nvPr>
            <p:ph type="sldNum" sz="quarter" idx="10"/>
          </p:nvPr>
        </p:nvSpPr>
        <p:spPr/>
        <p:txBody>
          <a:bodyPr/>
          <a:lstStyle/>
          <a:p>
            <a:pPr>
              <a:defRPr/>
            </a:pPr>
            <a:fld id="{5A650668-378F-447A-AC70-E1DEC96645D2}"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56E099-155B-466D-BE4F-5053EC03AFD1}" type="datetimeFigureOut">
              <a:rPr lang="en-US"/>
              <a:pPr>
                <a:defRPr/>
              </a:pPr>
              <a:t>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56BBE-30B2-4894-8122-50B6C70089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11AE7E-4749-4739-9E15-ED8978FBD007}" type="datetimeFigureOut">
              <a:rPr lang="en-US"/>
              <a:pPr>
                <a:defRPr/>
              </a:pPr>
              <a:t>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9F0186-2706-416D-A625-C9CF387F87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85A75-A4A7-4D5A-AE4C-8B245C52F549}" type="datetimeFigureOut">
              <a:rPr lang="en-US"/>
              <a:pPr>
                <a:defRPr/>
              </a:pPr>
              <a:t>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05A7A4-7715-4AB9-8DE3-8E22E89C3C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9A519A-A4F0-4D9B-AD3B-59EF517D27CF}" type="datetimeFigureOut">
              <a:rPr lang="en-US"/>
              <a:pPr>
                <a:defRPr/>
              </a:pPr>
              <a:t>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85C62-40C2-4475-9D55-7E4B26835A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D2D9EA-E07C-41AF-8565-A5A3FB7186CB}" type="datetimeFigureOut">
              <a:rPr lang="en-US"/>
              <a:pPr>
                <a:defRPr/>
              </a:pPr>
              <a:t>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853A5-9DBD-4BBB-899A-117D0C94B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79508D-EC1A-496B-92DC-5C2AC71B1CF3}" type="datetimeFigureOut">
              <a:rPr lang="en-US"/>
              <a:pPr>
                <a:defRPr/>
              </a:pPr>
              <a:t>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02A24-87E0-4B36-870B-1373B2B1F5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1733FA-7E16-4B1C-92D4-BF74ED1B0681}" type="datetimeFigureOut">
              <a:rPr lang="en-US"/>
              <a:pPr>
                <a:defRPr/>
              </a:pPr>
              <a:t>4/10/2011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36D09F-1A5B-4EB2-B3DE-FFB8BE89B2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30BEFB-9DFD-4F46-BFCC-4FCD1839C925}" type="datetimeFigureOut">
              <a:rPr lang="en-US"/>
              <a:pPr>
                <a:defRPr/>
              </a:pPr>
              <a:t>4/10/2011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7F7A98-0990-4E5C-9030-F9BECC1900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9D392F-5804-4B26-AC95-9E8E46AA3897}" type="datetimeFigureOut">
              <a:rPr lang="en-US"/>
              <a:pPr>
                <a:defRPr/>
              </a:pPr>
              <a:t>4/10/2011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6A5817-C0B0-48FD-B892-7DFEFF0109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97D103-6607-4662-8F88-5F46ED80E91D}" type="datetimeFigureOut">
              <a:rPr lang="en-US"/>
              <a:pPr>
                <a:defRPr/>
              </a:pPr>
              <a:t>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55E92E-3553-4B59-BEC8-62FB261BF5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551ED3-326C-4FDC-986E-7EB2CBF0A908}" type="datetimeFigureOut">
              <a:rPr lang="en-US"/>
              <a:pPr>
                <a:defRPr/>
              </a:pPr>
              <a:t>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7D9C7D-EA7F-484C-BCE6-ABB2AFFB04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C5B909-3086-4A0F-AE18-32CD4831FAA4}" type="datetimeFigureOut">
              <a:rPr lang="en-US"/>
              <a:pPr>
                <a:defRPr/>
              </a:pPr>
              <a:t>4/10/2011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56DCE0-13C8-42EC-B373-EB4870E92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usankat@yahoo.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295400"/>
          </a:xfrm>
        </p:spPr>
        <p:txBody>
          <a:bodyPr/>
          <a:lstStyle/>
          <a:p>
            <a:r>
              <a:rPr lang="en-GB" b="1" dirty="0" smtClean="0"/>
              <a:t/>
            </a:r>
            <a:br>
              <a:rPr lang="en-GB" b="1" dirty="0" smtClean="0"/>
            </a:br>
            <a:r>
              <a:rPr lang="en-US" b="1" dirty="0" smtClean="0">
                <a:solidFill>
                  <a:srgbClr val="660066"/>
                </a:solidFill>
                <a:cs typeface="Times New Roman" pitchFamily="18" charset="0"/>
              </a:rPr>
              <a:t/>
            </a:r>
            <a:br>
              <a:rPr lang="en-US" b="1" dirty="0" smtClean="0">
                <a:solidFill>
                  <a:srgbClr val="660066"/>
                </a:solidFill>
                <a:cs typeface="Times New Roman" pitchFamily="18" charset="0"/>
              </a:rPr>
            </a:br>
            <a:r>
              <a:rPr lang="en-US" b="1" dirty="0" smtClean="0">
                <a:solidFill>
                  <a:srgbClr val="660066"/>
                </a:solidFill>
                <a:cs typeface="Times New Roman" pitchFamily="18" charset="0"/>
              </a:rPr>
              <a:t> </a:t>
            </a:r>
            <a:r>
              <a:rPr lang="en-US" sz="3200" b="1" dirty="0" smtClean="0">
                <a:cs typeface="Times New Roman" pitchFamily="18" charset="0"/>
              </a:rPr>
              <a:t>Meteorological </a:t>
            </a:r>
            <a:r>
              <a:rPr lang="en-US" sz="3200" b="1" dirty="0" err="1" smtClean="0">
                <a:cs typeface="Times New Roman" pitchFamily="18" charset="0"/>
              </a:rPr>
              <a:t>parametars</a:t>
            </a:r>
            <a:r>
              <a:rPr lang="en-US" sz="3200" b="1" dirty="0" smtClean="0">
                <a:cs typeface="Times New Roman" pitchFamily="18" charset="0"/>
              </a:rPr>
              <a:t> for Drought and Fires of period 1999 - 2008 in Republic of Macedonia </a:t>
            </a:r>
            <a:r>
              <a:rPr lang="mk-MK" sz="3200" dirty="0" smtClean="0"/>
              <a:t/>
            </a:r>
            <a:br>
              <a:rPr lang="mk-MK" sz="3200" dirty="0" smtClean="0"/>
            </a:br>
            <a:r>
              <a:rPr lang="mk-MK" dirty="0" smtClean="0"/>
              <a:t/>
            </a:r>
            <a:br>
              <a:rPr lang="mk-MK" dirty="0" smtClean="0"/>
            </a:br>
            <a:endParaRPr lang="mk-MK" dirty="0"/>
          </a:p>
        </p:txBody>
      </p:sp>
      <p:sp>
        <p:nvSpPr>
          <p:cNvPr id="4" name="Rectangle 3"/>
          <p:cNvSpPr/>
          <p:nvPr/>
        </p:nvSpPr>
        <p:spPr>
          <a:xfrm>
            <a:off x="1447800" y="5105401"/>
            <a:ext cx="6629400" cy="1200329"/>
          </a:xfrm>
          <a:prstGeom prst="rect">
            <a:avLst/>
          </a:prstGeom>
        </p:spPr>
        <p:txBody>
          <a:bodyPr wrap="square">
            <a:spAutoFit/>
          </a:bodyPr>
          <a:lstStyle/>
          <a:p>
            <a:pPr algn="ctr"/>
            <a:r>
              <a:rPr lang="en-US" dirty="0" err="1" smtClean="0"/>
              <a:t>DushankaTanushevska</a:t>
            </a:r>
            <a:r>
              <a:rPr lang="en-US" dirty="0" smtClean="0"/>
              <a:t>, meteorological engineer, </a:t>
            </a:r>
          </a:p>
          <a:p>
            <a:pPr algn="ctr"/>
            <a:r>
              <a:rPr lang="en-US" dirty="0" smtClean="0"/>
              <a:t> </a:t>
            </a:r>
          </a:p>
          <a:p>
            <a:pPr algn="ctr"/>
            <a:r>
              <a:rPr lang="en-US" dirty="0" smtClean="0"/>
              <a:t>National </a:t>
            </a:r>
            <a:r>
              <a:rPr lang="en-US" dirty="0" err="1" smtClean="0"/>
              <a:t>Hydrometeorological</a:t>
            </a:r>
            <a:r>
              <a:rPr lang="en-US" dirty="0" smtClean="0"/>
              <a:t>  Service  of  Macedonia</a:t>
            </a:r>
          </a:p>
          <a:p>
            <a:pPr algn="ctr"/>
            <a:r>
              <a:rPr lang="en-US" dirty="0" smtClean="0"/>
              <a:t>    </a:t>
            </a:r>
            <a:r>
              <a:rPr lang="en-US" dirty="0" smtClean="0">
                <a:hlinkClick r:id="rId2"/>
              </a:rPr>
              <a:t>dusankat@yahoo.com</a:t>
            </a:r>
            <a:endParaRPr lang="mk-MK"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5334000"/>
            <a:ext cx="4267200" cy="838200"/>
          </a:xfrm>
        </p:spPr>
        <p:txBody>
          <a:bodyPr/>
          <a:lstStyle/>
          <a:p>
            <a:pPr algn="ctr">
              <a:buFont typeface="Arial" charset="0"/>
              <a:buNone/>
            </a:pPr>
            <a:r>
              <a:rPr lang="en-US" sz="1600" b="1" dirty="0" smtClean="0"/>
              <a:t>Chart 2: Deviation of average monthly  maximum temperatures from 1961 to 1990 average of m. s.  </a:t>
            </a:r>
            <a:r>
              <a:rPr lang="en-US" sz="1600" b="1" dirty="0" err="1" smtClean="0"/>
              <a:t>Stip</a:t>
            </a:r>
            <a:endParaRPr lang="en-US" sz="1600" b="1" dirty="0" smtClean="0"/>
          </a:p>
        </p:txBody>
      </p:sp>
      <p:pic>
        <p:nvPicPr>
          <p:cNvPr id="9219" name="Picture 6"/>
          <p:cNvPicPr>
            <a:picLocks noChangeAspect="1" noChangeArrowheads="1"/>
          </p:cNvPicPr>
          <p:nvPr/>
        </p:nvPicPr>
        <p:blipFill>
          <a:blip r:embed="rId3" cstate="print"/>
          <a:srcRect l="4276" t="15150" r="4605" b="4167"/>
          <a:stretch>
            <a:fillRect/>
          </a:stretch>
        </p:blipFill>
        <p:spPr bwMode="auto">
          <a:xfrm>
            <a:off x="381000" y="3276601"/>
            <a:ext cx="3429000" cy="2028825"/>
          </a:xfrm>
          <a:prstGeom prst="rect">
            <a:avLst/>
          </a:prstGeom>
          <a:noFill/>
          <a:ln w="9525">
            <a:noFill/>
            <a:miter lim="800000"/>
            <a:headEnd/>
            <a:tailEnd/>
          </a:ln>
        </p:spPr>
      </p:pic>
      <p:sp>
        <p:nvSpPr>
          <p:cNvPr id="9220" name="Rectangle 4"/>
          <p:cNvSpPr>
            <a:spLocks noChangeArrowheads="1"/>
          </p:cNvSpPr>
          <p:nvPr/>
        </p:nvSpPr>
        <p:spPr bwMode="auto">
          <a:xfrm>
            <a:off x="4267200" y="685800"/>
            <a:ext cx="4572000" cy="4801314"/>
          </a:xfrm>
          <a:prstGeom prst="rect">
            <a:avLst/>
          </a:prstGeom>
          <a:noFill/>
          <a:ln w="9525">
            <a:noFill/>
            <a:miter lim="800000"/>
            <a:headEnd/>
            <a:tailEnd/>
          </a:ln>
        </p:spPr>
        <p:txBody>
          <a:bodyPr>
            <a:spAutoFit/>
          </a:bodyPr>
          <a:lstStyle/>
          <a:p>
            <a:r>
              <a:rPr lang="en-US" b="1" dirty="0">
                <a:latin typeface="+mj-lt"/>
              </a:rPr>
              <a:t>In recent decades drought has had a major impact on the economy of all countries in the South- Eastern European (SEE) region, as on the environment and society in general. </a:t>
            </a:r>
            <a:r>
              <a:rPr lang="en-US" b="1" dirty="0" smtClean="0">
                <a:latin typeface="+mj-lt"/>
              </a:rPr>
              <a:t>According </a:t>
            </a:r>
            <a:r>
              <a:rPr lang="en-US" b="1" dirty="0">
                <a:latin typeface="+mj-lt"/>
              </a:rPr>
              <a:t>to the latest IPCC report for SEE the projection </a:t>
            </a:r>
            <a:r>
              <a:rPr lang="en-US" b="1" dirty="0" smtClean="0">
                <a:latin typeface="+mj-lt"/>
              </a:rPr>
              <a:t>shows </a:t>
            </a:r>
            <a:r>
              <a:rPr lang="en-US" b="1" dirty="0">
                <a:latin typeface="+mj-lt"/>
              </a:rPr>
              <a:t>decrease of summer </a:t>
            </a:r>
            <a:r>
              <a:rPr lang="en-US" b="1" dirty="0" smtClean="0">
                <a:latin typeface="+mj-lt"/>
              </a:rPr>
              <a:t>precipitation </a:t>
            </a:r>
            <a:r>
              <a:rPr lang="en-US" b="1" dirty="0">
                <a:latin typeface="+mj-lt"/>
              </a:rPr>
              <a:t>causing high water stress. </a:t>
            </a:r>
          </a:p>
          <a:p>
            <a:endParaRPr lang="en-US" b="1" dirty="0" smtClean="0">
              <a:latin typeface="+mj-lt"/>
            </a:endParaRPr>
          </a:p>
          <a:p>
            <a:r>
              <a:rPr lang="en-US" b="1" dirty="0" smtClean="0">
                <a:latin typeface="+mj-lt"/>
              </a:rPr>
              <a:t>The </a:t>
            </a:r>
            <a:r>
              <a:rPr lang="en-US" b="1" dirty="0">
                <a:latin typeface="+mj-lt"/>
              </a:rPr>
              <a:t>main aim of DMCSEE project is to </a:t>
            </a:r>
            <a:r>
              <a:rPr lang="en-US" b="1" dirty="0" err="1">
                <a:latin typeface="+mj-lt"/>
              </a:rPr>
              <a:t>im</a:t>
            </a:r>
            <a:r>
              <a:rPr lang="en-US" b="1" dirty="0">
                <a:latin typeface="+mj-lt"/>
              </a:rPr>
              <a:t>-prove drought </a:t>
            </a:r>
            <a:r>
              <a:rPr lang="en-US" b="1" dirty="0" smtClean="0">
                <a:latin typeface="+mj-lt"/>
              </a:rPr>
              <a:t>preparedness</a:t>
            </a:r>
            <a:r>
              <a:rPr lang="en-US" b="1" dirty="0">
                <a:latin typeface="+mj-lt"/>
              </a:rPr>
              <a:t>. The project will achieve this aim through several specific </a:t>
            </a:r>
            <a:r>
              <a:rPr lang="en-US" b="1" dirty="0" smtClean="0">
                <a:latin typeface="+mj-lt"/>
              </a:rPr>
              <a:t>objectives</a:t>
            </a:r>
            <a:r>
              <a:rPr lang="en-US" b="1" dirty="0">
                <a:latin typeface="+mj-lt"/>
              </a:rPr>
              <a:t>: preparation of </a:t>
            </a:r>
            <a:r>
              <a:rPr lang="en-US" b="1" dirty="0" smtClean="0">
                <a:latin typeface="+mj-lt"/>
              </a:rPr>
              <a:t>regional </a:t>
            </a:r>
            <a:r>
              <a:rPr lang="en-US" b="1" dirty="0">
                <a:latin typeface="+mj-lt"/>
              </a:rPr>
              <a:t>drought </a:t>
            </a:r>
            <a:r>
              <a:rPr lang="en-US" b="1" dirty="0" smtClean="0">
                <a:latin typeface="+mj-lt"/>
              </a:rPr>
              <a:t>monitoring</a:t>
            </a:r>
            <a:r>
              <a:rPr lang="en-US" b="1" dirty="0">
                <a:latin typeface="+mj-lt"/>
              </a:rPr>
              <a:t>, assessment of </a:t>
            </a:r>
            <a:r>
              <a:rPr lang="en-US" b="1" dirty="0" smtClean="0">
                <a:latin typeface="+mj-lt"/>
              </a:rPr>
              <a:t>regional </a:t>
            </a:r>
            <a:r>
              <a:rPr lang="en-US" b="1" dirty="0">
                <a:latin typeface="+mj-lt"/>
              </a:rPr>
              <a:t>vulnerability (mainly in agriculture), and analysis of the </a:t>
            </a:r>
            <a:r>
              <a:rPr lang="en-US" b="1" dirty="0" smtClean="0">
                <a:latin typeface="+mj-lt"/>
              </a:rPr>
              <a:t>information </a:t>
            </a:r>
            <a:r>
              <a:rPr lang="en-US" b="1" dirty="0">
                <a:latin typeface="+mj-lt"/>
              </a:rPr>
              <a:t>for establishing early warning system. </a:t>
            </a:r>
          </a:p>
          <a:p>
            <a:endParaRPr lang="en-US" dirty="0"/>
          </a:p>
        </p:txBody>
      </p:sp>
      <p:pic>
        <p:nvPicPr>
          <p:cNvPr id="9222" name="Picture 4"/>
          <p:cNvPicPr>
            <a:picLocks noChangeAspect="1" noChangeArrowheads="1"/>
          </p:cNvPicPr>
          <p:nvPr/>
        </p:nvPicPr>
        <p:blipFill>
          <a:blip r:embed="rId4" cstate="print"/>
          <a:srcRect/>
          <a:stretch>
            <a:fillRect/>
          </a:stretch>
        </p:blipFill>
        <p:spPr bwMode="auto">
          <a:xfrm>
            <a:off x="7543800" y="6057900"/>
            <a:ext cx="1371600" cy="687388"/>
          </a:xfrm>
          <a:prstGeom prst="rect">
            <a:avLst/>
          </a:prstGeom>
          <a:noFill/>
          <a:ln w="9525">
            <a:noFill/>
            <a:miter lim="800000"/>
            <a:headEnd/>
            <a:tailEnd/>
          </a:ln>
        </p:spPr>
      </p:pic>
      <p:pic>
        <p:nvPicPr>
          <p:cNvPr id="9223" name="Picture 5"/>
          <p:cNvPicPr>
            <a:picLocks noChangeAspect="1" noChangeArrowheads="1"/>
          </p:cNvPicPr>
          <p:nvPr/>
        </p:nvPicPr>
        <p:blipFill>
          <a:blip r:embed="rId5" cstate="print"/>
          <a:srcRect/>
          <a:stretch>
            <a:fillRect/>
          </a:stretch>
        </p:blipFill>
        <p:spPr bwMode="auto">
          <a:xfrm>
            <a:off x="5791201" y="5943601"/>
            <a:ext cx="1657351" cy="695325"/>
          </a:xfrm>
          <a:prstGeom prst="rect">
            <a:avLst/>
          </a:prstGeom>
          <a:noFill/>
          <a:ln w="9525">
            <a:noFill/>
            <a:miter lim="800000"/>
            <a:headEnd/>
            <a:tailEnd/>
          </a:ln>
        </p:spPr>
      </p:pic>
      <p:pic>
        <p:nvPicPr>
          <p:cNvPr id="9224" name="Picture 6"/>
          <p:cNvPicPr>
            <a:picLocks noChangeAspect="1" noChangeArrowheads="1"/>
          </p:cNvPicPr>
          <p:nvPr/>
        </p:nvPicPr>
        <p:blipFill>
          <a:blip r:embed="rId6" cstate="print"/>
          <a:srcRect/>
          <a:stretch>
            <a:fillRect/>
          </a:stretch>
        </p:blipFill>
        <p:spPr bwMode="auto">
          <a:xfrm>
            <a:off x="4724400" y="5991226"/>
            <a:ext cx="1143000" cy="866775"/>
          </a:xfrm>
          <a:prstGeom prst="rect">
            <a:avLst/>
          </a:prstGeom>
          <a:noFill/>
          <a:ln w="9525">
            <a:noFill/>
            <a:miter lim="800000"/>
            <a:headEnd/>
            <a:tailEnd/>
          </a:ln>
        </p:spPr>
      </p:pic>
      <p:sp>
        <p:nvSpPr>
          <p:cNvPr id="9" name="Rectangle 8"/>
          <p:cNvSpPr/>
          <p:nvPr/>
        </p:nvSpPr>
        <p:spPr>
          <a:xfrm>
            <a:off x="5562600" y="228601"/>
            <a:ext cx="1219200" cy="36933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114300">
              <a:schemeClr val="accent6">
                <a:lumMod val="60000"/>
                <a:lumOff val="40000"/>
              </a:schemeClr>
            </a:innerShdw>
          </a:effectLst>
          <a:scene3d>
            <a:camera prst="orthographicFront"/>
            <a:lightRig rig="threePt" dir="t"/>
          </a:scene3d>
          <a:sp3d extrusionH="76200" contourW="12700">
            <a:bevelT prst="angle"/>
            <a:extrusionClr>
              <a:schemeClr val="accent6">
                <a:lumMod val="60000"/>
                <a:lumOff val="40000"/>
              </a:schemeClr>
            </a:extrusionClr>
            <a:contourClr>
              <a:schemeClr val="accent6">
                <a:lumMod val="75000"/>
              </a:schemeClr>
            </a:contourClr>
          </a:sp3d>
        </p:spPr>
        <p:txBody>
          <a:bodyPr wrap="square">
            <a:spAutoFit/>
          </a:bodyPr>
          <a:lstStyle/>
          <a:p>
            <a:r>
              <a:rPr lang="en-US" dirty="0"/>
              <a:t>D</a:t>
            </a:r>
            <a:r>
              <a:rPr lang="en-US" dirty="0" smtClean="0"/>
              <a:t>rought</a:t>
            </a:r>
            <a:endParaRPr lang="mk-MK" dirty="0"/>
          </a:p>
        </p:txBody>
      </p:sp>
      <p:pic>
        <p:nvPicPr>
          <p:cNvPr id="9221" name="Picture 3"/>
          <p:cNvPicPr>
            <a:picLocks noChangeAspect="1" noChangeArrowheads="1"/>
          </p:cNvPicPr>
          <p:nvPr/>
        </p:nvPicPr>
        <p:blipFill>
          <a:blip r:embed="rId7" cstate="print"/>
          <a:srcRect/>
          <a:stretch>
            <a:fillRect/>
          </a:stretch>
        </p:blipFill>
        <p:spPr bwMode="auto">
          <a:xfrm>
            <a:off x="304800" y="304800"/>
            <a:ext cx="3886200" cy="2914650"/>
          </a:xfrm>
          <a:prstGeom prst="rect">
            <a:avLst/>
          </a:prstGeom>
          <a:noFill/>
          <a:ln w="9525">
            <a:noFill/>
            <a:miter lim="800000"/>
            <a:headEnd/>
            <a:tailEnd/>
          </a:ln>
          <a:effectLst>
            <a:innerShdw blurRad="114300">
              <a:schemeClr val="accent2">
                <a:lumMod val="75000"/>
              </a:schemeClr>
            </a:innerShdw>
          </a:effectLst>
          <a:scene3d>
            <a:camera prst="orthographicFront"/>
            <a:lightRig rig="threePt" dir="t"/>
          </a:scene3d>
          <a:sp3d extrusionH="76200" contourW="12700">
            <a:extrusionClr>
              <a:schemeClr val="accent2">
                <a:lumMod val="50000"/>
              </a:schemeClr>
            </a:extrusionClr>
            <a:contourClr>
              <a:schemeClr val="accent2">
                <a:lumMod val="60000"/>
                <a:lumOff val="40000"/>
              </a:schemeClr>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315200" y="3346450"/>
          <a:ext cx="304800" cy="197168"/>
        </p:xfrm>
        <a:graphic>
          <a:graphicData uri="http://schemas.openxmlformats.org/drawingml/2006/table">
            <a:tbl>
              <a:tblPr/>
              <a:tblGrid>
                <a:gridCol w="304800"/>
              </a:tblGrid>
              <a:tr h="197168">
                <a:tc>
                  <a:txBody>
                    <a:bodyPr/>
                    <a:lstStyle/>
                    <a:p>
                      <a:pPr algn="just">
                        <a:lnSpc>
                          <a:spcPct val="115000"/>
                        </a:lnSpc>
                        <a:spcAft>
                          <a:spcPts val="0"/>
                        </a:spcAft>
                      </a:pPr>
                      <a:endParaRPr lang="mk-MK" sz="1100" dirty="0">
                        <a:latin typeface="Calibri"/>
                        <a:ea typeface="Times New Roman"/>
                        <a:cs typeface="Times New Roman"/>
                      </a:endParaRPr>
                    </a:p>
                  </a:txBody>
                  <a:tcPr marL="0" marR="0" marT="0" marB="0">
                    <a:lnL>
                      <a:noFill/>
                    </a:lnL>
                    <a:lnR>
                      <a:noFill/>
                    </a:lnR>
                    <a:lnT>
                      <a:noFill/>
                    </a:lnT>
                    <a:lnB>
                      <a:noFill/>
                    </a:lnB>
                  </a:tcPr>
                </a:tc>
              </a:tr>
            </a:tbl>
          </a:graphicData>
        </a:graphic>
      </p:graphicFrame>
      <p:sp>
        <p:nvSpPr>
          <p:cNvPr id="11270" name="Rectangle 12"/>
          <p:cNvSpPr>
            <a:spLocks noChangeArrowheads="1"/>
          </p:cNvSpPr>
          <p:nvPr/>
        </p:nvSpPr>
        <p:spPr bwMode="auto">
          <a:xfrm>
            <a:off x="0" y="4648201"/>
            <a:ext cx="9144000" cy="2062103"/>
          </a:xfrm>
          <a:prstGeom prst="rect">
            <a:avLst/>
          </a:prstGeom>
          <a:noFill/>
          <a:ln w="9525">
            <a:solidFill>
              <a:schemeClr val="accent4">
                <a:lumMod val="75000"/>
              </a:schemeClr>
            </a:solidFill>
            <a:miter lim="800000"/>
            <a:headEnd/>
            <a:tailEnd/>
          </a:ln>
          <a:scene3d>
            <a:camera prst="orthographicFront"/>
            <a:lightRig rig="threePt" dir="t"/>
          </a:scene3d>
          <a:sp3d extrusionH="76200">
            <a:bevelT prst="angle"/>
            <a:extrusionClr>
              <a:schemeClr val="accent4">
                <a:lumMod val="60000"/>
                <a:lumOff val="40000"/>
              </a:schemeClr>
            </a:extrusionClr>
          </a:sp3d>
        </p:spPr>
        <p:txBody>
          <a:bodyPr wrap="square">
            <a:spAutoFit/>
          </a:bodyPr>
          <a:lstStyle/>
          <a:p>
            <a:endParaRPr lang="en-US" sz="1600" dirty="0" smtClean="0"/>
          </a:p>
          <a:p>
            <a:r>
              <a:rPr lang="en-US" sz="1600" b="1" dirty="0" smtClean="0">
                <a:latin typeface="+mj-lt"/>
              </a:rPr>
              <a:t>On  24 July 2007 the jet stream was flowing further south ,,allowing low pressure systems to sweep over Western / Atlantic Europe. </a:t>
            </a:r>
          </a:p>
          <a:p>
            <a:r>
              <a:rPr lang="en-US" sz="1600" b="1" dirty="0" smtClean="0">
                <a:latin typeface="+mj-lt"/>
              </a:rPr>
              <a:t>Warmer air was pulled from Africa, which was sweeping over South -Eastern Europe   from  which Macedonia was affected,  and lasted  for several days.</a:t>
            </a:r>
          </a:p>
          <a:p>
            <a:endParaRPr lang="en-US" sz="1600" b="1" dirty="0" smtClean="0">
              <a:latin typeface="+mj-lt"/>
            </a:endParaRPr>
          </a:p>
          <a:p>
            <a:r>
              <a:rPr lang="mk-MK" sz="1600" b="1" dirty="0" smtClean="0">
                <a:latin typeface="+mj-lt"/>
              </a:rPr>
              <a:t>From Bulgaria in the North down to Greece in  the South of the Balkans all countries have suffered</a:t>
            </a:r>
            <a:r>
              <a:rPr lang="en-US" sz="1600" b="1" dirty="0" smtClean="0">
                <a:latin typeface="+mj-lt"/>
              </a:rPr>
              <a:t>  </a:t>
            </a:r>
            <a:r>
              <a:rPr lang="mk-MK" sz="1600" b="1" dirty="0" smtClean="0">
                <a:latin typeface="+mj-lt"/>
              </a:rPr>
              <a:t>an unprecedented severe fire season.  </a:t>
            </a:r>
            <a:endParaRPr lang="en-US" sz="1600" b="1" dirty="0">
              <a:latin typeface="+mj-lt"/>
            </a:endParaRPr>
          </a:p>
        </p:txBody>
      </p:sp>
      <p:sp>
        <p:nvSpPr>
          <p:cNvPr id="11273" name="Rectangle 15"/>
          <p:cNvSpPr>
            <a:spLocks noChangeArrowheads="1"/>
          </p:cNvSpPr>
          <p:nvPr/>
        </p:nvSpPr>
        <p:spPr bwMode="auto">
          <a:xfrm>
            <a:off x="7620000" y="3429001"/>
            <a:ext cx="1963936" cy="307777"/>
          </a:xfrm>
          <a:prstGeom prst="rect">
            <a:avLst/>
          </a:prstGeom>
          <a:noFill/>
          <a:ln w="9525">
            <a:noFill/>
            <a:miter lim="800000"/>
            <a:headEnd/>
            <a:tailEnd/>
          </a:ln>
        </p:spPr>
        <p:txBody>
          <a:bodyPr wrap="none">
            <a:spAutoFit/>
          </a:bodyPr>
          <a:lstStyle/>
          <a:p>
            <a:r>
              <a:rPr lang="en-US" sz="1400" dirty="0"/>
              <a:t>Source: UK Met Office</a:t>
            </a:r>
          </a:p>
        </p:txBody>
      </p:sp>
      <p:sp>
        <p:nvSpPr>
          <p:cNvPr id="1030" name="Rectangle 6"/>
          <p:cNvSpPr>
            <a:spLocks noChangeArrowheads="1"/>
          </p:cNvSpPr>
          <p:nvPr/>
        </p:nvSpPr>
        <p:spPr bwMode="auto">
          <a:xfrm>
            <a:off x="0" y="-140732"/>
            <a:ext cx="223138"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mk-MK" sz="1200"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k-MK" sz="1200" b="0" i="0" u="none" strike="noStrike" cap="none" normalizeH="0" baseline="0" smtClean="0">
                <a:ln>
                  <a:noFill/>
                </a:ln>
                <a:solidFill>
                  <a:schemeClr val="tx1"/>
                </a:solidFill>
                <a:effectLst/>
                <a:latin typeface="Arial" pitchFamily="34" charset="0"/>
                <a:ea typeface="Times New Roman" pitchFamily="18" charset="0"/>
              </a:rPr>
              <a:t/>
            </a:r>
            <a:br>
              <a:rPr kumimoji="0" lang="mk-MK" sz="1200" b="0" i="0" u="none" strike="noStrike" cap="none" normalizeH="0" baseline="0" smtClean="0">
                <a:ln>
                  <a:noFill/>
                </a:ln>
                <a:solidFill>
                  <a:schemeClr val="tx1"/>
                </a:solidFill>
                <a:effectLst/>
                <a:latin typeface="Arial" pitchFamily="34" charset="0"/>
                <a:ea typeface="Times New Roman" pitchFamily="18" charset="0"/>
              </a:rPr>
            </a:br>
            <a:endParaRPr kumimoji="0" lang="mk-MK" sz="1800" b="0" i="0" u="none" strike="noStrike" cap="none" normalizeH="0" baseline="0" smtClean="0">
              <a:ln>
                <a:noFill/>
              </a:ln>
              <a:solidFill>
                <a:schemeClr val="tx1"/>
              </a:solidFill>
              <a:effectLst/>
              <a:latin typeface="Arial" pitchFamily="34" charset="0"/>
            </a:endParaRPr>
          </a:p>
        </p:txBody>
      </p:sp>
      <p:sp>
        <p:nvSpPr>
          <p:cNvPr id="16" name="Up Arrow 15"/>
          <p:cNvSpPr/>
          <p:nvPr/>
        </p:nvSpPr>
        <p:spPr>
          <a:xfrm rot="20127795">
            <a:off x="7221517" y="3373970"/>
            <a:ext cx="422857" cy="147568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dirty="0">
              <a:solidFill>
                <a:srgbClr val="C00000"/>
              </a:solidFill>
            </a:endParaRPr>
          </a:p>
        </p:txBody>
      </p:sp>
      <p:sp>
        <p:nvSpPr>
          <p:cNvPr id="8" name="TextBox 7"/>
          <p:cNvSpPr txBox="1"/>
          <p:nvPr/>
        </p:nvSpPr>
        <p:spPr>
          <a:xfrm>
            <a:off x="457200" y="1"/>
            <a:ext cx="8153400" cy="410882"/>
          </a:xfrm>
          <a:prstGeom prst="rect">
            <a:avLst/>
          </a:prstGeom>
          <a:solidFill>
            <a:schemeClr val="bg1"/>
          </a:solidFill>
        </p:spPr>
        <p:txBody>
          <a:bodyPr wrap="square" rtlCol="0">
            <a:spAutoFit/>
          </a:bodyPr>
          <a:lstStyle/>
          <a:p>
            <a:pPr algn="ctr">
              <a:lnSpc>
                <a:spcPct val="115000"/>
              </a:lnSpc>
              <a:spcAft>
                <a:spcPts val="0"/>
              </a:spcAft>
            </a:pPr>
            <a:r>
              <a:rPr lang="en-GB" b="1" dirty="0" smtClean="0">
                <a:solidFill>
                  <a:sysClr val="windowText" lastClr="000000"/>
                </a:solidFill>
                <a:latin typeface="+mn-lt"/>
                <a:ea typeface="Times New Roman"/>
                <a:cs typeface="Times New Roman"/>
              </a:rPr>
              <a:t>THE   SYNOPTC  ANALISES ABOVE   EVROPA</a:t>
            </a:r>
            <a:endParaRPr lang="mk-MK" b="1" dirty="0">
              <a:solidFill>
                <a:sysClr val="windowText" lastClr="000000"/>
              </a:solidFill>
              <a:latin typeface="+mn-lt"/>
              <a:ea typeface="Times New Roman"/>
              <a:cs typeface="Times New Roman"/>
            </a:endParaRPr>
          </a:p>
        </p:txBody>
      </p:sp>
      <p:pic>
        <p:nvPicPr>
          <p:cNvPr id="11267" name="Picture 3"/>
          <p:cNvPicPr>
            <a:picLocks noChangeAspect="1" noChangeArrowheads="1"/>
          </p:cNvPicPr>
          <p:nvPr/>
        </p:nvPicPr>
        <p:blipFill>
          <a:blip r:embed="rId3" cstate="print"/>
          <a:srcRect/>
          <a:stretch>
            <a:fillRect/>
          </a:stretch>
        </p:blipFill>
        <p:spPr bwMode="auto">
          <a:xfrm>
            <a:off x="0" y="304800"/>
            <a:ext cx="9144000" cy="4648200"/>
          </a:xfrm>
          <a:prstGeom prst="rect">
            <a:avLst/>
          </a:prstGeom>
          <a:noFill/>
          <a:ln w="9525">
            <a:noFill/>
            <a:miter lim="800000"/>
            <a:headEnd/>
            <a:tailEnd/>
          </a:ln>
        </p:spPr>
      </p:pic>
      <p:sp>
        <p:nvSpPr>
          <p:cNvPr id="10" name="Up Arrow 9"/>
          <p:cNvSpPr/>
          <p:nvPr/>
        </p:nvSpPr>
        <p:spPr>
          <a:xfrm rot="-1440000">
            <a:off x="7174557" y="3420104"/>
            <a:ext cx="504000" cy="1400360"/>
          </a:xfrm>
          <a:prstGeom prst="upArrow">
            <a:avLst>
              <a:gd name="adj1" fmla="val 50000"/>
              <a:gd name="adj2" fmla="val 4768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1" name="TextBox 10"/>
          <p:cNvSpPr txBox="1"/>
          <p:nvPr/>
        </p:nvSpPr>
        <p:spPr>
          <a:xfrm>
            <a:off x="0" y="4495800"/>
            <a:ext cx="2438400" cy="369332"/>
          </a:xfrm>
          <a:prstGeom prst="rect">
            <a:avLst/>
          </a:prstGeom>
          <a:noFill/>
        </p:spPr>
        <p:txBody>
          <a:bodyPr wrap="square" rtlCol="0">
            <a:spAutoFit/>
          </a:bodyPr>
          <a:lstStyle/>
          <a:p>
            <a:r>
              <a:rPr lang="en-US" b="1" dirty="0" smtClean="0"/>
              <a:t>  Source: Met office</a:t>
            </a:r>
            <a:endParaRPr lang="mk-MK"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007_07_26_0500_m9_rgb_01-12-09 (1)"/>
          <p:cNvPicPr>
            <a:picLocks noChangeAspect="1" noChangeArrowheads="1"/>
          </p:cNvPicPr>
          <p:nvPr/>
        </p:nvPicPr>
        <p:blipFill>
          <a:blip r:embed="rId2" cstate="print"/>
          <a:srcRect/>
          <a:stretch>
            <a:fillRect/>
          </a:stretch>
        </p:blipFill>
        <p:spPr bwMode="auto">
          <a:xfrm>
            <a:off x="685800" y="533400"/>
            <a:ext cx="7924800" cy="5791200"/>
          </a:xfrm>
          <a:prstGeom prst="rect">
            <a:avLst/>
          </a:prstGeom>
          <a:noFill/>
          <a:ln w="9525">
            <a:noFill/>
            <a:miter lim="800000"/>
            <a:headEnd/>
            <a:tailEnd/>
          </a:ln>
        </p:spPr>
      </p:pic>
      <p:sp>
        <p:nvSpPr>
          <p:cNvPr id="6" name="Rectangle 14"/>
          <p:cNvSpPr>
            <a:spLocks noChangeArrowheads="1"/>
          </p:cNvSpPr>
          <p:nvPr/>
        </p:nvSpPr>
        <p:spPr bwMode="auto">
          <a:xfrm>
            <a:off x="990602" y="5943601"/>
            <a:ext cx="1912127" cy="307777"/>
          </a:xfrm>
          <a:prstGeom prst="rect">
            <a:avLst/>
          </a:prstGeom>
          <a:solidFill>
            <a:schemeClr val="bg1"/>
          </a:solidFill>
          <a:ln w="9525">
            <a:noFill/>
            <a:miter lim="800000"/>
            <a:headEnd/>
            <a:tailEnd/>
          </a:ln>
        </p:spPr>
        <p:txBody>
          <a:bodyPr wrap="none">
            <a:spAutoFit/>
          </a:bodyPr>
          <a:lstStyle/>
          <a:p>
            <a:r>
              <a:rPr lang="en-US" sz="1400" dirty="0"/>
              <a:t>Source: </a:t>
            </a:r>
            <a:r>
              <a:rPr lang="en-US" sz="1400" dirty="0" smtClean="0"/>
              <a:t>EUMET  SAT</a:t>
            </a:r>
            <a:endParaRPr lang="en-US" sz="1400" dirty="0"/>
          </a:p>
        </p:txBody>
      </p:sp>
      <p:sp>
        <p:nvSpPr>
          <p:cNvPr id="7" name="Rectangle 14"/>
          <p:cNvSpPr>
            <a:spLocks noChangeArrowheads="1"/>
          </p:cNvSpPr>
          <p:nvPr/>
        </p:nvSpPr>
        <p:spPr bwMode="auto">
          <a:xfrm>
            <a:off x="1219200" y="5486401"/>
            <a:ext cx="1079142" cy="307777"/>
          </a:xfrm>
          <a:prstGeom prst="rect">
            <a:avLst/>
          </a:prstGeom>
          <a:solidFill>
            <a:schemeClr val="bg1"/>
          </a:solidFill>
          <a:ln w="9525">
            <a:noFill/>
            <a:miter lim="800000"/>
            <a:headEnd/>
            <a:tailEnd/>
          </a:ln>
        </p:spPr>
        <p:txBody>
          <a:bodyPr wrap="none">
            <a:spAutoFit/>
          </a:bodyPr>
          <a:lstStyle/>
          <a:p>
            <a:r>
              <a:rPr lang="en-US" sz="1400" dirty="0" smtClean="0"/>
              <a:t>26.07.2007</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1" y="1152884"/>
          <a:ext cx="8382002" cy="5200345"/>
        </p:xfrm>
        <a:graphic>
          <a:graphicData uri="http://schemas.openxmlformats.org/drawingml/2006/table">
            <a:tbl>
              <a:tblPr firstRow="1" bandRow="1">
                <a:effectLst>
                  <a:innerShdw blurRad="114300">
                    <a:prstClr val="black"/>
                  </a:innerShdw>
                </a:effectLst>
                <a:tableStyleId>{073A0DAA-6AF3-43AB-8588-CEC1D06C72B9}</a:tableStyleId>
              </a:tblPr>
              <a:tblGrid>
                <a:gridCol w="1619251"/>
                <a:gridCol w="857251"/>
                <a:gridCol w="1428749"/>
                <a:gridCol w="1143000"/>
                <a:gridCol w="1523999"/>
                <a:gridCol w="1809752"/>
              </a:tblGrid>
              <a:tr h="447316">
                <a:tc>
                  <a:txBody>
                    <a:bodyPr/>
                    <a:lstStyle/>
                    <a:p>
                      <a:pPr algn="ctr"/>
                      <a:r>
                        <a:rPr lang="en-US" sz="1800" b="0" kern="1200" baseline="0" dirty="0" smtClean="0">
                          <a:solidFill>
                            <a:schemeClr val="tx1"/>
                          </a:solidFill>
                          <a:latin typeface="+mn-lt"/>
                          <a:ea typeface="+mn-ea"/>
                          <a:cs typeface="+mn-cs"/>
                        </a:rPr>
                        <a:t>Year</a:t>
                      </a:r>
                      <a:endParaRPr lang="en-US" sz="18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kern="1200" baseline="0" dirty="0" smtClean="0">
                          <a:solidFill>
                            <a:schemeClr val="tx1"/>
                          </a:solidFill>
                        </a:rPr>
                        <a:t>Number</a:t>
                      </a:r>
                    </a:p>
                    <a:p>
                      <a:pPr algn="ctr"/>
                      <a:r>
                        <a:rPr lang="en-US" sz="1400" kern="1200" baseline="0" dirty="0" smtClean="0">
                          <a:solidFill>
                            <a:schemeClr val="tx1"/>
                          </a:solidFill>
                        </a:rPr>
                        <a:t>of Fires</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kern="1200" baseline="0" dirty="0" smtClean="0">
                          <a:solidFill>
                            <a:schemeClr val="tx1"/>
                          </a:solidFill>
                        </a:rPr>
                        <a:t>Burnt Area</a:t>
                      </a:r>
                    </a:p>
                    <a:p>
                      <a:pPr algn="ctr"/>
                      <a:r>
                        <a:rPr lang="en-US" sz="1400" kern="1200" baseline="0" dirty="0" smtClean="0">
                          <a:solidFill>
                            <a:schemeClr val="tx1"/>
                          </a:solidFill>
                        </a:rPr>
                        <a:t>(ha)</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kern="1200" baseline="0" dirty="0" smtClean="0">
                          <a:solidFill>
                            <a:schemeClr val="tx1"/>
                          </a:solidFill>
                        </a:rPr>
                        <a:t>Burnt Timber/(m3)</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kern="1200" baseline="0" dirty="0" smtClean="0">
                          <a:solidFill>
                            <a:schemeClr val="tx1"/>
                          </a:solidFill>
                        </a:rPr>
                        <a:t>Extinguishing</a:t>
                      </a:r>
                    </a:p>
                    <a:p>
                      <a:pPr algn="ctr"/>
                      <a:r>
                        <a:rPr lang="en-US" sz="1400" kern="1200" baseline="0" dirty="0" smtClean="0">
                          <a:solidFill>
                            <a:schemeClr val="tx1"/>
                          </a:solidFill>
                        </a:rPr>
                        <a:t>Costs/(Euro)</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kern="1200" baseline="0" dirty="0" smtClean="0">
                          <a:solidFill>
                            <a:schemeClr val="tx1"/>
                          </a:solidFill>
                        </a:rPr>
                        <a:t>Total Damages / Costs</a:t>
                      </a:r>
                    </a:p>
                    <a:p>
                      <a:pPr algn="ctr"/>
                      <a:r>
                        <a:rPr lang="en-US" sz="1400" kern="1200" baseline="0" dirty="0" smtClean="0">
                          <a:solidFill>
                            <a:schemeClr val="tx1"/>
                          </a:solidFill>
                        </a:rPr>
                        <a:t>(Euro)</a:t>
                      </a:r>
                      <a:endParaRPr lang="en-US" sz="14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370703">
                <a:tc>
                  <a:txBody>
                    <a:bodyPr/>
                    <a:lstStyle/>
                    <a:p>
                      <a:pPr algn="ctr"/>
                      <a:r>
                        <a:rPr lang="en-US" sz="1400" b="0" i="1" dirty="0" smtClean="0"/>
                        <a:t>1999</a:t>
                      </a:r>
                      <a:endParaRPr lang="en-US" sz="1400" b="0" i="1"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69</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2 415</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1 950</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32 512</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372 921</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35693">
                <a:tc>
                  <a:txBody>
                    <a:bodyPr/>
                    <a:lstStyle/>
                    <a:p>
                      <a:pPr algn="ctr"/>
                      <a:r>
                        <a:rPr lang="en-US" sz="1400" b="0" i="1" dirty="0" smtClean="0"/>
                        <a:t>2000</a:t>
                      </a:r>
                      <a:endParaRPr lang="en-US" sz="1400" b="0" i="1" dirty="0">
                        <a:solidFill>
                          <a:srgbClr val="C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476</a:t>
                      </a:r>
                      <a:endParaRPr lang="en-US" sz="1600" b="0" dirty="0">
                        <a:solidFill>
                          <a:srgbClr val="C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46 236</a:t>
                      </a:r>
                      <a:endParaRPr lang="en-US" sz="1600" b="0" dirty="0">
                        <a:solidFill>
                          <a:srgbClr val="C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711 782</a:t>
                      </a:r>
                      <a:endParaRPr lang="en-US" sz="1600" b="0" dirty="0">
                        <a:solidFill>
                          <a:srgbClr val="C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976 142</a:t>
                      </a:r>
                      <a:endParaRPr lang="en-US" sz="1600" b="0" dirty="0">
                        <a:solidFill>
                          <a:srgbClr val="C0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15 642 775</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05213">
                <a:tc>
                  <a:txBody>
                    <a:bodyPr/>
                    <a:lstStyle/>
                    <a:p>
                      <a:pPr algn="ctr"/>
                      <a:r>
                        <a:rPr lang="en-US" sz="1400" b="0" i="1" dirty="0" smtClean="0"/>
                        <a:t>2001</a:t>
                      </a:r>
                      <a:endParaRPr lang="en-US" sz="1400" b="0" i="1" dirty="0">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161</a:t>
                      </a:r>
                      <a:endParaRPr lang="en-US" sz="1600" b="0" dirty="0">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6 263</a:t>
                      </a:r>
                      <a:endParaRPr lang="en-US" sz="1600" b="0" dirty="0">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88 260</a:t>
                      </a:r>
                      <a:endParaRPr lang="en-US" sz="1600" b="0" dirty="0">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66 811</a:t>
                      </a:r>
                      <a:endParaRPr lang="en-US" sz="1600" b="0" dirty="0">
                        <a:solidFill>
                          <a:srgbClr val="FF0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9 851 849</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43313">
                <a:tc>
                  <a:txBody>
                    <a:bodyPr/>
                    <a:lstStyle/>
                    <a:p>
                      <a:pPr algn="ctr"/>
                      <a:r>
                        <a:rPr lang="en-US" sz="1400" b="0" i="1" dirty="0" smtClean="0"/>
                        <a:t>2002</a:t>
                      </a:r>
                      <a:endParaRPr lang="en-US" sz="1400" b="0" i="1"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65</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1 186</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24 661</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15 193</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298 902</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81413">
                <a:tc>
                  <a:txBody>
                    <a:bodyPr/>
                    <a:lstStyle/>
                    <a:p>
                      <a:pPr algn="ctr"/>
                      <a:r>
                        <a:rPr lang="en-US" sz="1400" b="0" i="1" dirty="0" smtClean="0"/>
                        <a:t>2003</a:t>
                      </a:r>
                      <a:endParaRPr lang="en-US" sz="1400" b="0" i="1"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144</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1 069</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10 987</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44 608</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251 527</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70703">
                <a:tc>
                  <a:txBody>
                    <a:bodyPr/>
                    <a:lstStyle/>
                    <a:p>
                      <a:pPr algn="ctr"/>
                      <a:r>
                        <a:rPr lang="en-US" sz="1400" b="0" i="1" dirty="0" smtClean="0"/>
                        <a:t>2004</a:t>
                      </a:r>
                      <a:endParaRPr lang="en-US" sz="1400" b="0" i="1"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94</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892</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4 322.</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23 215</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1 469 090</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70703">
                <a:tc>
                  <a:txBody>
                    <a:bodyPr/>
                    <a:lstStyle/>
                    <a:p>
                      <a:pPr algn="ctr"/>
                      <a:r>
                        <a:rPr lang="en-US" sz="1400" b="0" i="1" dirty="0" smtClean="0"/>
                        <a:t>2005</a:t>
                      </a:r>
                      <a:endParaRPr lang="en-US" sz="1400" b="0" i="1"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182</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1 368</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1 063</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42 018</a:t>
                      </a:r>
                      <a:endParaRPr lang="en-US" sz="1600" b="0" dirty="0">
                        <a:solidFill>
                          <a:schemeClr val="tx1">
                            <a:lumMod val="95000"/>
                            <a:lumOff val="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411 181</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87707">
                <a:tc>
                  <a:txBody>
                    <a:bodyPr/>
                    <a:lstStyle/>
                    <a:p>
                      <a:pPr algn="ctr"/>
                      <a:r>
                        <a:rPr lang="en-US" sz="1400" b="0" i="1" dirty="0" smtClean="0"/>
                        <a:t>2006</a:t>
                      </a:r>
                      <a:endParaRPr lang="en-US" sz="1400" b="0" i="1"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138</a:t>
                      </a:r>
                      <a:endParaRPr lang="en-US" sz="1600" b="0"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2 086</a:t>
                      </a:r>
                      <a:endParaRPr lang="en-US" sz="1600" b="0"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12 978</a:t>
                      </a:r>
                      <a:endParaRPr lang="en-US" sz="1600" b="0"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0" kern="1200" baseline="0" dirty="0" smtClean="0"/>
                        <a:t>45 311</a:t>
                      </a:r>
                      <a:endParaRPr lang="en-US" sz="1600" b="0"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kern="1200" baseline="0" dirty="0" smtClean="0">
                          <a:solidFill>
                            <a:schemeClr val="tx1"/>
                          </a:solidFill>
                          <a:latin typeface="+mn-lt"/>
                        </a:rPr>
                        <a:t>2 437 915</a:t>
                      </a:r>
                      <a:endParaRPr lang="en-US" sz="1600" b="1"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69234">
                <a:tc>
                  <a:txBody>
                    <a:bodyPr/>
                    <a:lstStyle/>
                    <a:p>
                      <a:pPr algn="ctr"/>
                      <a:r>
                        <a:rPr lang="en-US" sz="1400" b="1" i="1" u="sng" kern="1200" baseline="0" dirty="0" smtClean="0"/>
                        <a:t>Total</a:t>
                      </a:r>
                    </a:p>
                    <a:p>
                      <a:pPr algn="ctr"/>
                      <a:r>
                        <a:rPr lang="en-US" sz="1400" b="1" i="1" u="sng" kern="1200" baseline="0" dirty="0" smtClean="0"/>
                        <a:t>(1999-2006)</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1 329</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61 515</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856 004</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1 245 810</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600" b="1" i="1" u="sng" kern="1200" baseline="0" dirty="0" smtClean="0">
                          <a:solidFill>
                            <a:schemeClr val="tx1"/>
                          </a:solidFill>
                          <a:latin typeface="+mn-lt"/>
                        </a:rPr>
                        <a:t>30 736 160</a:t>
                      </a:r>
                      <a:endParaRPr lang="en-US" sz="1600" b="1" i="1" u="sng"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r>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sng" kern="1200" baseline="0" dirty="0" smtClean="0"/>
                        <a:t>Average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u="sng" kern="1200" baseline="0" dirty="0" smtClean="0"/>
                        <a:t>(1999-2006)</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166</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7 689</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107 000</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400" b="1" i="1" u="sng" kern="1200" baseline="0" dirty="0" smtClean="0"/>
                        <a:t>155 726</a:t>
                      </a:r>
                      <a:endParaRPr lang="en-US" sz="1400" b="1" i="1" u="sng"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c>
                  <a:txBody>
                    <a:bodyPr/>
                    <a:lstStyle/>
                    <a:p>
                      <a:pPr algn="r"/>
                      <a:r>
                        <a:rPr lang="en-US" sz="1600" b="1" i="1" u="sng" kern="1200" baseline="0" dirty="0" smtClean="0">
                          <a:solidFill>
                            <a:schemeClr val="tx1"/>
                          </a:solidFill>
                          <a:latin typeface="+mn-lt"/>
                        </a:rPr>
                        <a:t>3 842 020</a:t>
                      </a:r>
                      <a:endParaRPr lang="en-US" sz="1600" b="1" i="1" u="sng" baseline="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gradFill flip="none" rotWithShape="1">
                      <a:gsLst>
                        <a:gs pos="0">
                          <a:schemeClr val="bg1">
                            <a:lumMod val="95000"/>
                            <a:alpha val="99000"/>
                          </a:schemeClr>
                        </a:gs>
                        <a:gs pos="64999">
                          <a:srgbClr val="F0EBD5"/>
                        </a:gs>
                        <a:gs pos="100000">
                          <a:srgbClr val="D1C39F"/>
                        </a:gs>
                      </a:gsLst>
                      <a:lin ang="13500000" scaled="1"/>
                      <a:tileRect/>
                    </a:gradFill>
                  </a:tcPr>
                </a:tc>
              </a:tr>
              <a:tr h="259080">
                <a:tc>
                  <a:txBody>
                    <a:bodyPr/>
                    <a:lstStyle/>
                    <a:p>
                      <a:pPr algn="ctr"/>
                      <a:r>
                        <a:rPr lang="en-US" sz="1400" b="1" i="1" dirty="0" smtClean="0">
                          <a:solidFill>
                            <a:schemeClr val="accent2">
                              <a:lumMod val="75000"/>
                            </a:schemeClr>
                          </a:solidFill>
                        </a:rPr>
                        <a:t>2007 </a:t>
                      </a:r>
                      <a:endParaRPr lang="en-US" sz="1400" b="1" i="1" dirty="0">
                        <a:solidFill>
                          <a:schemeClr val="accent2">
                            <a:lumMod val="7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lumMod val="75000"/>
                            </a:schemeClr>
                          </a:solidFill>
                        </a:rPr>
                        <a:t>569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accent2">
                              <a:lumMod val="75000"/>
                            </a:schemeClr>
                          </a:solidFill>
                          <a:latin typeface="+mn-lt"/>
                          <a:ea typeface="+mn-ea"/>
                          <a:cs typeface="+mn-cs"/>
                        </a:rPr>
                        <a:t>33000</a:t>
                      </a:r>
                      <a:endParaRPr lang="en-US" sz="1400" b="1" dirty="0" smtClean="0">
                        <a:solidFill>
                          <a:schemeClr val="accent2">
                            <a:lumMod val="7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mk-MK" sz="1800" b="1" kern="1200" baseline="0" dirty="0" smtClean="0">
                          <a:solidFill>
                            <a:schemeClr val="dk1"/>
                          </a:solidFill>
                          <a:latin typeface="+mn-lt"/>
                          <a:ea typeface="+mn-ea"/>
                          <a:cs typeface="+mn-cs"/>
                        </a:rPr>
                        <a:t>592</a:t>
                      </a:r>
                      <a:r>
                        <a:rPr lang="en-US" sz="1800" b="1" kern="1200" baseline="0" dirty="0" smtClean="0">
                          <a:solidFill>
                            <a:schemeClr val="dk1"/>
                          </a:solidFill>
                          <a:latin typeface="+mn-lt"/>
                          <a:ea typeface="+mn-ea"/>
                          <a:cs typeface="+mn-cs"/>
                        </a:rPr>
                        <a:t> </a:t>
                      </a:r>
                      <a:r>
                        <a:rPr lang="mk-MK" sz="1800" b="1" kern="1200" baseline="0" dirty="0" smtClean="0">
                          <a:solidFill>
                            <a:schemeClr val="dk1"/>
                          </a:solidFill>
                          <a:latin typeface="+mn-lt"/>
                          <a:ea typeface="+mn-ea"/>
                          <a:cs typeface="+mn-cs"/>
                        </a:rPr>
                        <a:t>005</a:t>
                      </a:r>
                      <a:endParaRPr lang="en-US" sz="1600" b="1" dirty="0">
                        <a:solidFill>
                          <a:schemeClr val="tx2">
                            <a:lumMod val="7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endParaRPr lang="en-US" sz="1600" b="1"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US" sz="1600" b="1" baseline="0" dirty="0" smtClean="0">
                          <a:solidFill>
                            <a:srgbClr val="C00000"/>
                          </a:solidFill>
                          <a:latin typeface="+mn-lt"/>
                        </a:rPr>
                        <a:t>21 000 000</a:t>
                      </a:r>
                      <a:endParaRPr lang="en-US" sz="1600" b="1" baseline="0" dirty="0">
                        <a:solidFill>
                          <a:srgbClr val="C00000"/>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70703">
                <a:tc>
                  <a:txBody>
                    <a:bodyPr/>
                    <a:lstStyle/>
                    <a:p>
                      <a:pPr algn="ctr"/>
                      <a:r>
                        <a:rPr lang="en-US" sz="1400" b="1" i="1" dirty="0" smtClean="0">
                          <a:solidFill>
                            <a:srgbClr val="00B050"/>
                          </a:solidFill>
                        </a:rPr>
                        <a:t>2008</a:t>
                      </a:r>
                      <a:endParaRPr lang="en-US" sz="1400" b="1" i="1" dirty="0">
                        <a:solidFill>
                          <a:srgbClr val="00B05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B050"/>
                          </a:solidFill>
                        </a:rPr>
                        <a:t>140</a:t>
                      </a:r>
                      <a:endParaRPr lang="en-US" sz="1400" b="1" dirty="0">
                        <a:solidFill>
                          <a:srgbClr val="00B05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rPr>
                        <a:t>2600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endParaRPr lang="en-US" sz="1600" b="1" dirty="0">
                        <a:solidFill>
                          <a:schemeClr val="tx2">
                            <a:lumMod val="75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endParaRPr lang="en-US" sz="1600" b="1" dirty="0">
                        <a:solidFill>
                          <a:srgbClr val="FFC00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endParaRPr lang="en-US" sz="1600" b="1" baseline="0" dirty="0">
                        <a:solidFill>
                          <a:srgbClr val="C00000"/>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0343" name="Rectangle 4"/>
          <p:cNvSpPr>
            <a:spLocks noChangeArrowheads="1"/>
          </p:cNvSpPr>
          <p:nvPr/>
        </p:nvSpPr>
        <p:spPr bwMode="auto">
          <a:xfrm>
            <a:off x="609600" y="1"/>
            <a:ext cx="8382000" cy="646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50800" dir="5400000" algn="ctr" rotWithShape="0">
              <a:schemeClr val="accent3">
                <a:lumMod val="75000"/>
              </a:schemeClr>
            </a:outerShdw>
          </a:effectLst>
          <a:scene3d>
            <a:camera prst="orthographicFront"/>
            <a:lightRig rig="threePt" dir="t"/>
          </a:scene3d>
          <a:sp3d extrusionH="76200" contourW="12700">
            <a:extrusionClr>
              <a:schemeClr val="accent3">
                <a:lumMod val="75000"/>
              </a:schemeClr>
            </a:extrusionClr>
            <a:contourClr>
              <a:schemeClr val="accent3">
                <a:lumMod val="75000"/>
              </a:schemeClr>
            </a:contourClr>
          </a:sp3d>
        </p:spPr>
        <p:txBody>
          <a:bodyPr wrap="square">
            <a:spAutoFit/>
          </a:bodyPr>
          <a:lstStyle/>
          <a:p>
            <a:pPr algn="ctr"/>
            <a:r>
              <a:rPr lang="en-US" b="1" dirty="0">
                <a:latin typeface="+mn-lt"/>
                <a:cs typeface="Arial" pitchFamily="34" charset="0"/>
              </a:rPr>
              <a:t>Number of forest fires, burnt area (ha), burnt timber mass (m </a:t>
            </a:r>
            <a:r>
              <a:rPr lang="en-US" b="1" baseline="30000" dirty="0">
                <a:latin typeface="+mn-lt"/>
                <a:cs typeface="Arial" pitchFamily="34" charset="0"/>
              </a:rPr>
              <a:t>3</a:t>
            </a:r>
            <a:r>
              <a:rPr lang="en-US" b="1" dirty="0">
                <a:latin typeface="+mn-lt"/>
                <a:cs typeface="Arial" pitchFamily="34" charset="0"/>
              </a:rPr>
              <a:t>) and economic losses (</a:t>
            </a:r>
            <a:r>
              <a:rPr lang="en-US" b="1" dirty="0" err="1">
                <a:latin typeface="+mn-lt"/>
                <a:cs typeface="Arial" pitchFamily="34" charset="0"/>
              </a:rPr>
              <a:t>euros</a:t>
            </a:r>
            <a:r>
              <a:rPr lang="en-US" b="1" dirty="0">
                <a:latin typeface="+mn-lt"/>
                <a:cs typeface="Arial" pitchFamily="34" charset="0"/>
              </a:rPr>
              <a:t>) in Macedonia in the period 1999 -2006</a:t>
            </a:r>
            <a:r>
              <a:rPr lang="en-US" dirty="0" smtClean="0">
                <a:latin typeface="+mn-lt"/>
                <a:cs typeface="Arial" pitchFamily="34" charset="0"/>
              </a:rPr>
              <a:t>.</a:t>
            </a:r>
            <a:endParaRPr lang="en-US" dirty="0">
              <a:latin typeface="+mn-lt"/>
              <a:cs typeface="Arial" pitchFamily="34" charset="0"/>
            </a:endParaRPr>
          </a:p>
        </p:txBody>
      </p:sp>
      <p:sp>
        <p:nvSpPr>
          <p:cNvPr id="5" name="Rectangle 4"/>
          <p:cNvSpPr/>
          <p:nvPr/>
        </p:nvSpPr>
        <p:spPr>
          <a:xfrm>
            <a:off x="5884567" y="6488668"/>
            <a:ext cx="2409314" cy="276999"/>
          </a:xfrm>
          <a:prstGeom prst="rect">
            <a:avLst/>
          </a:prstGeom>
        </p:spPr>
        <p:txBody>
          <a:bodyPr wrap="none">
            <a:spAutoFit/>
          </a:bodyPr>
          <a:lstStyle/>
          <a:p>
            <a:pPr algn="ctr"/>
            <a:r>
              <a:rPr lang="en-US" sz="1200" b="1" dirty="0" smtClean="0">
                <a:latin typeface="Calibri" pitchFamily="34" charset="0"/>
              </a:rPr>
              <a:t> Source: P.E. “Macedonian Forests“</a:t>
            </a:r>
            <a:endParaRPr lang="en-US" sz="1200" b="1"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Untitled-2"/>
          <p:cNvPicPr>
            <a:picLocks noChangeAspect="1" noChangeArrowheads="1"/>
          </p:cNvPicPr>
          <p:nvPr/>
        </p:nvPicPr>
        <p:blipFill>
          <a:blip r:embed="rId2" cstate="print">
            <a:lum bright="20000"/>
          </a:blip>
          <a:srcRect/>
          <a:stretch>
            <a:fillRect/>
          </a:stretch>
        </p:blipFill>
        <p:spPr bwMode="auto">
          <a:xfrm>
            <a:off x="-228600" y="0"/>
            <a:ext cx="9812339" cy="6858000"/>
          </a:xfrm>
          <a:prstGeom prst="rect">
            <a:avLst/>
          </a:prstGeom>
          <a:noFill/>
          <a:ln w="9525">
            <a:noFill/>
            <a:miter lim="800000"/>
            <a:headEnd/>
            <a:tailEnd/>
          </a:ln>
          <a:scene3d>
            <a:camera prst="orthographicFront"/>
            <a:lightRig rig="soft" dir="t"/>
          </a:scene3d>
          <a:sp3d>
            <a:bevelB prst="relaxedInset"/>
          </a:sp3d>
        </p:spPr>
      </p:pic>
      <p:sp>
        <p:nvSpPr>
          <p:cNvPr id="15" name="Oval 14"/>
          <p:cNvSpPr/>
          <p:nvPr/>
        </p:nvSpPr>
        <p:spPr>
          <a:xfrm>
            <a:off x="-228600" y="2971800"/>
            <a:ext cx="9829800" cy="1752600"/>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 name="Oval 4"/>
          <p:cNvSpPr/>
          <p:nvPr/>
        </p:nvSpPr>
        <p:spPr>
          <a:xfrm>
            <a:off x="-228600" y="1143000"/>
            <a:ext cx="9829800" cy="1828800"/>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Rounded Rectangle 6"/>
          <p:cNvSpPr/>
          <p:nvPr/>
        </p:nvSpPr>
        <p:spPr>
          <a:xfrm>
            <a:off x="6324600" y="1752600"/>
            <a:ext cx="1676400" cy="609600"/>
          </a:xfrm>
          <a:prstGeom prst="round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Directorate</a:t>
            </a:r>
          </a:p>
          <a:p>
            <a:pPr fontAlgn="auto">
              <a:spcBef>
                <a:spcPts val="0"/>
              </a:spcBef>
              <a:spcAft>
                <a:spcPts val="0"/>
              </a:spcAft>
              <a:defRPr/>
            </a:pPr>
            <a:r>
              <a:rPr lang="en-US" dirty="0">
                <a:solidFill>
                  <a:schemeClr val="tx1"/>
                </a:solidFill>
              </a:rPr>
              <a:t>Prot/Rescue</a:t>
            </a:r>
          </a:p>
        </p:txBody>
      </p:sp>
      <p:sp>
        <p:nvSpPr>
          <p:cNvPr id="8" name="Rounded Rectangle 7"/>
          <p:cNvSpPr/>
          <p:nvPr/>
        </p:nvSpPr>
        <p:spPr>
          <a:xfrm>
            <a:off x="5334000" y="3276600"/>
            <a:ext cx="7620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rgbClr val="C00000"/>
                </a:solidFill>
              </a:rPr>
              <a:t>Crisis</a:t>
            </a:r>
          </a:p>
          <a:p>
            <a:pPr fontAlgn="auto">
              <a:spcBef>
                <a:spcPts val="0"/>
              </a:spcBef>
              <a:spcAft>
                <a:spcPts val="0"/>
              </a:spcAft>
              <a:defRPr/>
            </a:pPr>
            <a:r>
              <a:rPr lang="en-US" sz="1400" b="1" dirty="0">
                <a:solidFill>
                  <a:srgbClr val="C00000"/>
                </a:solidFill>
              </a:rPr>
              <a:t>Only</a:t>
            </a:r>
          </a:p>
        </p:txBody>
      </p:sp>
      <p:sp>
        <p:nvSpPr>
          <p:cNvPr id="9" name="Rounded Rectangle 8"/>
          <p:cNvSpPr/>
          <p:nvPr/>
        </p:nvSpPr>
        <p:spPr>
          <a:xfrm>
            <a:off x="533400" y="1600200"/>
            <a:ext cx="13716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Steering</a:t>
            </a:r>
          </a:p>
          <a:p>
            <a:pPr fontAlgn="auto">
              <a:spcBef>
                <a:spcPts val="0"/>
              </a:spcBef>
              <a:spcAft>
                <a:spcPts val="0"/>
              </a:spcAft>
              <a:defRPr/>
            </a:pPr>
            <a:r>
              <a:rPr lang="en-US" dirty="0">
                <a:solidFill>
                  <a:schemeClr val="tx1"/>
                </a:solidFill>
              </a:rPr>
              <a:t>Committee</a:t>
            </a:r>
          </a:p>
        </p:txBody>
      </p:sp>
      <p:sp>
        <p:nvSpPr>
          <p:cNvPr id="10" name="Rounded Rectangle 9"/>
          <p:cNvSpPr/>
          <p:nvPr/>
        </p:nvSpPr>
        <p:spPr>
          <a:xfrm>
            <a:off x="3200400" y="1143000"/>
            <a:ext cx="2133600" cy="609600"/>
          </a:xfrm>
          <a:prstGeom prst="round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Government</a:t>
            </a:r>
          </a:p>
        </p:txBody>
      </p:sp>
      <p:sp>
        <p:nvSpPr>
          <p:cNvPr id="12" name="Rectangle 11"/>
          <p:cNvSpPr/>
          <p:nvPr/>
        </p:nvSpPr>
        <p:spPr>
          <a:xfrm>
            <a:off x="6553200" y="1295400"/>
            <a:ext cx="2180148" cy="307777"/>
          </a:xfrm>
          <a:prstGeom prst="rect">
            <a:avLst/>
          </a:prstGeom>
        </p:spPr>
        <p:txBody>
          <a:bodyPr wrap="none">
            <a:spAutoFit/>
          </a:bodyPr>
          <a:lstStyle/>
          <a:p>
            <a:pPr algn="ctr" fontAlgn="auto">
              <a:spcBef>
                <a:spcPts val="0"/>
              </a:spcBef>
              <a:spcAft>
                <a:spcPts val="0"/>
              </a:spcAft>
              <a:defRPr/>
            </a:pPr>
            <a:r>
              <a:rPr lang="en-US" sz="1400" b="1" i="1" dirty="0">
                <a:solidFill>
                  <a:schemeClr val="accent2">
                    <a:lumMod val="50000"/>
                  </a:schemeClr>
                </a:solidFill>
                <a:latin typeface="+mn-lt"/>
                <a:cs typeface="+mn-cs"/>
              </a:rPr>
              <a:t>NATIONAL COORDINATION</a:t>
            </a:r>
          </a:p>
        </p:txBody>
      </p:sp>
      <p:sp>
        <p:nvSpPr>
          <p:cNvPr id="14" name="Oval 13"/>
          <p:cNvSpPr/>
          <p:nvPr/>
        </p:nvSpPr>
        <p:spPr>
          <a:xfrm>
            <a:off x="0" y="4724400"/>
            <a:ext cx="9525000" cy="1981200"/>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 name="Rounded Rectangle 16"/>
          <p:cNvSpPr/>
          <p:nvPr/>
        </p:nvSpPr>
        <p:spPr>
          <a:xfrm>
            <a:off x="1143000" y="3429000"/>
            <a:ext cx="12192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Municipality</a:t>
            </a:r>
          </a:p>
        </p:txBody>
      </p:sp>
      <p:sp>
        <p:nvSpPr>
          <p:cNvPr id="18" name="Rounded Rectangle 17"/>
          <p:cNvSpPr/>
          <p:nvPr/>
        </p:nvSpPr>
        <p:spPr>
          <a:xfrm>
            <a:off x="3886200" y="2895600"/>
            <a:ext cx="609600" cy="609600"/>
          </a:xfrm>
          <a:prstGeom prst="round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CMC</a:t>
            </a:r>
          </a:p>
        </p:txBody>
      </p:sp>
      <p:sp>
        <p:nvSpPr>
          <p:cNvPr id="19" name="Rounded Rectangle 18"/>
          <p:cNvSpPr/>
          <p:nvPr/>
        </p:nvSpPr>
        <p:spPr>
          <a:xfrm>
            <a:off x="6629400" y="3505200"/>
            <a:ext cx="1219200" cy="609600"/>
          </a:xfrm>
          <a:prstGeom prst="roundRect">
            <a:avLst/>
          </a:prstGeom>
          <a:solidFill>
            <a:schemeClr val="accent2">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Directorate</a:t>
            </a:r>
          </a:p>
          <a:p>
            <a:pPr fontAlgn="auto">
              <a:spcBef>
                <a:spcPts val="0"/>
              </a:spcBef>
              <a:spcAft>
                <a:spcPts val="0"/>
              </a:spcAft>
              <a:defRPr/>
            </a:pPr>
            <a:r>
              <a:rPr lang="en-US" sz="1400" b="1" dirty="0">
                <a:solidFill>
                  <a:schemeClr val="tx1"/>
                </a:solidFill>
              </a:rPr>
              <a:t>Prot/Rescue</a:t>
            </a:r>
          </a:p>
        </p:txBody>
      </p:sp>
      <p:sp>
        <p:nvSpPr>
          <p:cNvPr id="20" name="Rounded Rectangle 19"/>
          <p:cNvSpPr/>
          <p:nvPr/>
        </p:nvSpPr>
        <p:spPr>
          <a:xfrm>
            <a:off x="1447800" y="5562600"/>
            <a:ext cx="9144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Civilians</a:t>
            </a:r>
          </a:p>
        </p:txBody>
      </p:sp>
      <p:sp>
        <p:nvSpPr>
          <p:cNvPr id="21" name="Rounded Rectangle 20"/>
          <p:cNvSpPr/>
          <p:nvPr/>
        </p:nvSpPr>
        <p:spPr>
          <a:xfrm>
            <a:off x="7772400" y="5410200"/>
            <a:ext cx="914400" cy="7620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Civil Protection (DPR)</a:t>
            </a:r>
          </a:p>
        </p:txBody>
      </p:sp>
      <p:sp>
        <p:nvSpPr>
          <p:cNvPr id="22" name="Rounded Rectangle 21"/>
          <p:cNvSpPr/>
          <p:nvPr/>
        </p:nvSpPr>
        <p:spPr>
          <a:xfrm>
            <a:off x="2514600" y="5562600"/>
            <a:ext cx="7620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err="1">
                <a:solidFill>
                  <a:schemeClr val="tx1"/>
                </a:solidFill>
              </a:rPr>
              <a:t>Munici</a:t>
            </a:r>
            <a:r>
              <a:rPr lang="en-US" sz="1400" b="1" dirty="0">
                <a:solidFill>
                  <a:schemeClr val="tx1"/>
                </a:solidFill>
              </a:rPr>
              <a:t> </a:t>
            </a:r>
            <a:r>
              <a:rPr lang="en-US" sz="1400" b="1" dirty="0" err="1">
                <a:solidFill>
                  <a:schemeClr val="tx1"/>
                </a:solidFill>
              </a:rPr>
              <a:t>pality</a:t>
            </a:r>
            <a:endParaRPr lang="en-US" sz="1400" b="1" dirty="0">
              <a:solidFill>
                <a:schemeClr val="tx1"/>
              </a:solidFill>
            </a:endParaRPr>
          </a:p>
          <a:p>
            <a:pPr fontAlgn="auto">
              <a:spcBef>
                <a:spcPts val="0"/>
              </a:spcBef>
              <a:spcAft>
                <a:spcPts val="0"/>
              </a:spcAft>
              <a:defRPr/>
            </a:pPr>
            <a:r>
              <a:rPr lang="en-US" sz="1400" b="1" dirty="0">
                <a:solidFill>
                  <a:schemeClr val="tx1"/>
                </a:solidFill>
              </a:rPr>
              <a:t>FF</a:t>
            </a:r>
          </a:p>
        </p:txBody>
      </p:sp>
      <p:sp>
        <p:nvSpPr>
          <p:cNvPr id="23" name="Rounded Rectangle 22"/>
          <p:cNvSpPr/>
          <p:nvPr/>
        </p:nvSpPr>
        <p:spPr>
          <a:xfrm>
            <a:off x="3429000" y="5486400"/>
            <a:ext cx="838200" cy="7620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Macedonian</a:t>
            </a:r>
          </a:p>
          <a:p>
            <a:pPr fontAlgn="auto">
              <a:spcBef>
                <a:spcPts val="0"/>
              </a:spcBef>
              <a:spcAft>
                <a:spcPts val="0"/>
              </a:spcAft>
              <a:defRPr/>
            </a:pPr>
            <a:r>
              <a:rPr lang="en-US" sz="1400" b="1" dirty="0">
                <a:solidFill>
                  <a:schemeClr val="tx1"/>
                </a:solidFill>
              </a:rPr>
              <a:t>Forests FF</a:t>
            </a:r>
          </a:p>
        </p:txBody>
      </p:sp>
      <p:sp>
        <p:nvSpPr>
          <p:cNvPr id="24" name="Rounded Rectangle 23"/>
          <p:cNvSpPr/>
          <p:nvPr/>
        </p:nvSpPr>
        <p:spPr>
          <a:xfrm>
            <a:off x="6629400" y="5562600"/>
            <a:ext cx="6858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TTFU (DPR)</a:t>
            </a:r>
          </a:p>
        </p:txBody>
      </p:sp>
      <p:sp>
        <p:nvSpPr>
          <p:cNvPr id="25" name="Rounded Rectangle 24"/>
          <p:cNvSpPr/>
          <p:nvPr/>
        </p:nvSpPr>
        <p:spPr>
          <a:xfrm>
            <a:off x="5562600" y="5562600"/>
            <a:ext cx="8382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Armed</a:t>
            </a:r>
          </a:p>
          <a:p>
            <a:pPr fontAlgn="auto">
              <a:spcBef>
                <a:spcPts val="0"/>
              </a:spcBef>
              <a:spcAft>
                <a:spcPts val="0"/>
              </a:spcAft>
              <a:defRPr/>
            </a:pPr>
            <a:r>
              <a:rPr lang="en-US" sz="1400" b="1" dirty="0">
                <a:solidFill>
                  <a:schemeClr val="tx1"/>
                </a:solidFill>
              </a:rPr>
              <a:t>Forces</a:t>
            </a:r>
          </a:p>
        </p:txBody>
      </p:sp>
      <p:sp>
        <p:nvSpPr>
          <p:cNvPr id="26" name="Rounded Rectangle 25"/>
          <p:cNvSpPr/>
          <p:nvPr/>
        </p:nvSpPr>
        <p:spPr>
          <a:xfrm>
            <a:off x="4419600" y="5562600"/>
            <a:ext cx="9144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Forestry</a:t>
            </a:r>
          </a:p>
          <a:p>
            <a:pPr fontAlgn="auto">
              <a:spcBef>
                <a:spcPts val="0"/>
              </a:spcBef>
              <a:spcAft>
                <a:spcPts val="0"/>
              </a:spcAft>
              <a:defRPr/>
            </a:pPr>
            <a:r>
              <a:rPr lang="en-US" sz="1400" b="1" dirty="0">
                <a:solidFill>
                  <a:schemeClr val="tx1"/>
                </a:solidFill>
              </a:rPr>
              <a:t>Police</a:t>
            </a:r>
          </a:p>
        </p:txBody>
      </p:sp>
      <p:sp>
        <p:nvSpPr>
          <p:cNvPr id="27" name="Rounded Rectangle 26"/>
          <p:cNvSpPr/>
          <p:nvPr/>
        </p:nvSpPr>
        <p:spPr>
          <a:xfrm>
            <a:off x="4267200" y="3657600"/>
            <a:ext cx="9906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Forestry</a:t>
            </a:r>
          </a:p>
          <a:p>
            <a:pPr fontAlgn="auto">
              <a:spcBef>
                <a:spcPts val="0"/>
              </a:spcBef>
              <a:spcAft>
                <a:spcPts val="0"/>
              </a:spcAft>
              <a:defRPr/>
            </a:pPr>
            <a:r>
              <a:rPr lang="en-US" sz="1400" b="1" dirty="0">
                <a:solidFill>
                  <a:schemeClr val="tx1"/>
                </a:solidFill>
              </a:rPr>
              <a:t>Police</a:t>
            </a:r>
          </a:p>
        </p:txBody>
      </p:sp>
      <p:sp>
        <p:nvSpPr>
          <p:cNvPr id="28" name="Rounded Rectangle 27"/>
          <p:cNvSpPr/>
          <p:nvPr/>
        </p:nvSpPr>
        <p:spPr>
          <a:xfrm>
            <a:off x="2743200" y="3657600"/>
            <a:ext cx="12192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chemeClr val="tx1"/>
                </a:solidFill>
              </a:rPr>
              <a:t>Macedonian</a:t>
            </a:r>
          </a:p>
          <a:p>
            <a:pPr fontAlgn="auto">
              <a:spcBef>
                <a:spcPts val="0"/>
              </a:spcBef>
              <a:spcAft>
                <a:spcPts val="0"/>
              </a:spcAft>
              <a:defRPr/>
            </a:pPr>
            <a:r>
              <a:rPr lang="en-US" sz="1400" b="1" dirty="0">
                <a:solidFill>
                  <a:schemeClr val="tx1"/>
                </a:solidFill>
              </a:rPr>
              <a:t>Forests</a:t>
            </a:r>
          </a:p>
        </p:txBody>
      </p:sp>
      <p:sp>
        <p:nvSpPr>
          <p:cNvPr id="30" name="Rectangle 29"/>
          <p:cNvSpPr/>
          <p:nvPr/>
        </p:nvSpPr>
        <p:spPr>
          <a:xfrm>
            <a:off x="4648200" y="4876800"/>
            <a:ext cx="2834687" cy="307777"/>
          </a:xfrm>
          <a:prstGeom prst="rect">
            <a:avLst/>
          </a:prstGeom>
        </p:spPr>
        <p:txBody>
          <a:bodyPr wrap="none">
            <a:spAutoFit/>
          </a:bodyPr>
          <a:lstStyle/>
          <a:p>
            <a:pPr fontAlgn="auto">
              <a:spcBef>
                <a:spcPts val="0"/>
              </a:spcBef>
              <a:spcAft>
                <a:spcPts val="0"/>
              </a:spcAft>
              <a:defRPr/>
            </a:pPr>
            <a:r>
              <a:rPr lang="en-US" sz="1400" b="1" i="1" dirty="0">
                <a:solidFill>
                  <a:srgbClr val="00B050"/>
                </a:solidFill>
                <a:latin typeface="+mn-lt"/>
                <a:cs typeface="+mn-cs"/>
              </a:rPr>
              <a:t>LOCAL OPERATIONS MANAGEMENT</a:t>
            </a:r>
          </a:p>
        </p:txBody>
      </p:sp>
      <p:cxnSp>
        <p:nvCxnSpPr>
          <p:cNvPr id="32" name="Straight Connector 31"/>
          <p:cNvCxnSpPr>
            <a:stCxn id="18" idx="1"/>
          </p:cNvCxnSpPr>
          <p:nvPr/>
        </p:nvCxnSpPr>
        <p:spPr>
          <a:xfrm rot="10800000" flipV="1">
            <a:off x="2362200" y="3200400"/>
            <a:ext cx="1524000" cy="3048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0"/>
          </p:cNvCxnSpPr>
          <p:nvPr/>
        </p:nvCxnSpPr>
        <p:spPr>
          <a:xfrm rot="10800000" flipV="1">
            <a:off x="3352800" y="3352800"/>
            <a:ext cx="533400" cy="3048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43400" y="3505200"/>
            <a:ext cx="304800" cy="1524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2209800" y="1828800"/>
            <a:ext cx="1219200" cy="609600"/>
          </a:xfrm>
          <a:prstGeom prst="round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Crisis M.</a:t>
            </a:r>
          </a:p>
          <a:p>
            <a:pPr fontAlgn="auto">
              <a:spcBef>
                <a:spcPts val="0"/>
              </a:spcBef>
              <a:spcAft>
                <a:spcPts val="0"/>
              </a:spcAft>
              <a:defRPr/>
            </a:pPr>
            <a:r>
              <a:rPr lang="en-US" dirty="0">
                <a:solidFill>
                  <a:schemeClr val="tx1"/>
                </a:solidFill>
              </a:rPr>
              <a:t>Centre</a:t>
            </a:r>
          </a:p>
        </p:txBody>
      </p:sp>
      <p:sp>
        <p:nvSpPr>
          <p:cNvPr id="47" name="Rounded Rectangle 46"/>
          <p:cNvSpPr/>
          <p:nvPr/>
        </p:nvSpPr>
        <p:spPr>
          <a:xfrm>
            <a:off x="4191000" y="1828800"/>
            <a:ext cx="7620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rgbClr val="C00000"/>
                </a:solidFill>
              </a:rPr>
              <a:t>Crisis</a:t>
            </a:r>
          </a:p>
          <a:p>
            <a:pPr fontAlgn="auto">
              <a:spcBef>
                <a:spcPts val="0"/>
              </a:spcBef>
              <a:spcAft>
                <a:spcPts val="0"/>
              </a:spcAft>
              <a:defRPr/>
            </a:pPr>
            <a:r>
              <a:rPr lang="en-US" sz="1400" b="1" dirty="0">
                <a:solidFill>
                  <a:srgbClr val="C00000"/>
                </a:solidFill>
              </a:rPr>
              <a:t>Only</a:t>
            </a:r>
          </a:p>
        </p:txBody>
      </p:sp>
      <p:sp>
        <p:nvSpPr>
          <p:cNvPr id="48" name="Rounded Rectangle 47"/>
          <p:cNvSpPr/>
          <p:nvPr/>
        </p:nvSpPr>
        <p:spPr>
          <a:xfrm>
            <a:off x="5486400" y="1295400"/>
            <a:ext cx="762000" cy="6096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solidFill>
                  <a:srgbClr val="0070C0"/>
                </a:solidFill>
              </a:rPr>
              <a:t>Non</a:t>
            </a:r>
          </a:p>
          <a:p>
            <a:pPr fontAlgn="auto">
              <a:spcBef>
                <a:spcPts val="0"/>
              </a:spcBef>
              <a:spcAft>
                <a:spcPts val="0"/>
              </a:spcAft>
              <a:defRPr/>
            </a:pPr>
            <a:r>
              <a:rPr lang="en-US" sz="1400" b="1" dirty="0">
                <a:solidFill>
                  <a:srgbClr val="0070C0"/>
                </a:solidFill>
              </a:rPr>
              <a:t>Crisis</a:t>
            </a:r>
          </a:p>
        </p:txBody>
      </p:sp>
      <p:cxnSp>
        <p:nvCxnSpPr>
          <p:cNvPr id="51" name="Straight Connector 50"/>
          <p:cNvCxnSpPr/>
          <p:nvPr/>
        </p:nvCxnSpPr>
        <p:spPr>
          <a:xfrm>
            <a:off x="2057400" y="5257800"/>
            <a:ext cx="6019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2819400" y="5410200"/>
            <a:ext cx="3048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3656014" y="5410201"/>
            <a:ext cx="306389"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4723606" y="5410994"/>
            <a:ext cx="306388"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6857207" y="5410993"/>
            <a:ext cx="306388" cy="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8001794" y="5333206"/>
            <a:ext cx="1524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18" idx="0"/>
          </p:cNvCxnSpPr>
          <p:nvPr/>
        </p:nvCxnSpPr>
        <p:spPr>
          <a:xfrm>
            <a:off x="3429000" y="2286000"/>
            <a:ext cx="762000" cy="609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 idx="3"/>
            <a:endCxn id="10" idx="1"/>
          </p:cNvCxnSpPr>
          <p:nvPr/>
        </p:nvCxnSpPr>
        <p:spPr>
          <a:xfrm flipV="1">
            <a:off x="1905000" y="1447800"/>
            <a:ext cx="1295400" cy="457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096000" y="3124200"/>
            <a:ext cx="1875193" cy="307777"/>
          </a:xfrm>
          <a:prstGeom prst="rect">
            <a:avLst/>
          </a:prstGeom>
        </p:spPr>
        <p:txBody>
          <a:bodyPr wrap="none">
            <a:spAutoFit/>
          </a:bodyPr>
          <a:lstStyle/>
          <a:p>
            <a:pPr fontAlgn="auto">
              <a:spcBef>
                <a:spcPts val="0"/>
              </a:spcBef>
              <a:spcAft>
                <a:spcPts val="0"/>
              </a:spcAft>
              <a:defRPr/>
            </a:pPr>
            <a:r>
              <a:rPr lang="en-US" sz="1400" b="1" i="1" dirty="0">
                <a:solidFill>
                  <a:schemeClr val="tx1">
                    <a:lumMod val="85000"/>
                    <a:lumOff val="15000"/>
                  </a:schemeClr>
                </a:solidFill>
                <a:latin typeface="+mn-lt"/>
                <a:cs typeface="+mn-cs"/>
              </a:rPr>
              <a:t>LOCAL COORDINATION</a:t>
            </a:r>
          </a:p>
        </p:txBody>
      </p:sp>
      <p:cxnSp>
        <p:nvCxnSpPr>
          <p:cNvPr id="114" name="Straight Arrow Connector 113"/>
          <p:cNvCxnSpPr/>
          <p:nvPr/>
        </p:nvCxnSpPr>
        <p:spPr>
          <a:xfrm rot="10800000" flipV="1">
            <a:off x="3657600" y="4114800"/>
            <a:ext cx="3048000" cy="1143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8" idx="3"/>
            <a:endCxn id="19" idx="1"/>
          </p:cNvCxnSpPr>
          <p:nvPr/>
        </p:nvCxnSpPr>
        <p:spPr>
          <a:xfrm>
            <a:off x="4495800" y="3200400"/>
            <a:ext cx="21336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46" idx="3"/>
          </p:cNvCxnSpPr>
          <p:nvPr/>
        </p:nvCxnSpPr>
        <p:spPr>
          <a:xfrm flipV="1">
            <a:off x="3429000" y="2058988"/>
            <a:ext cx="2895600" cy="746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 idx="3"/>
          </p:cNvCxnSpPr>
          <p:nvPr/>
        </p:nvCxnSpPr>
        <p:spPr>
          <a:xfrm>
            <a:off x="5334000" y="1447800"/>
            <a:ext cx="1219200" cy="609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8"/>
          <p:cNvSpPr>
            <a:spLocks noChangeArrowheads="1"/>
          </p:cNvSpPr>
          <p:nvPr/>
        </p:nvSpPr>
        <p:spPr bwMode="auto">
          <a:xfrm>
            <a:off x="1600200" y="0"/>
            <a:ext cx="6096000" cy="646331"/>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18900000" scaled="0"/>
          </a:gradFill>
          <a:ln w="9525" cmpd="sng">
            <a:solidFill>
              <a:srgbClr val="000000"/>
            </a:solidFill>
            <a:miter lim="800000"/>
            <a:headEnd/>
            <a:tailEnd/>
          </a:ln>
          <a:effectLst>
            <a:innerShdw blurRad="114300">
              <a:srgbClr val="92D050"/>
            </a:innerShdw>
          </a:effectLst>
          <a:scene3d>
            <a:camera prst="orthographicFront"/>
            <a:lightRig rig="threePt" dir="t"/>
          </a:scene3d>
          <a:sp3d>
            <a:bevelT w="165100" prst="coolSlant"/>
          </a:sp3d>
        </p:spPr>
        <p:txBody>
          <a:bodyPr wrap="square">
            <a:spAutoFit/>
          </a:bodyPr>
          <a:lstStyle/>
          <a:p>
            <a:pPr algn="ctr"/>
            <a:r>
              <a:rPr lang="en-US" b="1" dirty="0" smtClean="0">
                <a:latin typeface="Calibri" pitchFamily="34" charset="0"/>
              </a:rPr>
              <a:t>Crisis Management Structure at Local and National level in  case of  Fires   </a:t>
            </a:r>
            <a:endParaRPr lang="en-US" dirty="0">
              <a:latin typeface="Calibri" pitchFamily="34" charset="0"/>
            </a:endParaRPr>
          </a:p>
        </p:txBody>
      </p:sp>
      <p:cxnSp>
        <p:nvCxnSpPr>
          <p:cNvPr id="58" name="Straight Connector 57"/>
          <p:cNvCxnSpPr/>
          <p:nvPr/>
        </p:nvCxnSpPr>
        <p:spPr>
          <a:xfrm rot="5400000" flipH="1" flipV="1">
            <a:off x="5866607" y="5410993"/>
            <a:ext cx="306388" cy="2"/>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1905000" y="5410200"/>
            <a:ext cx="306389"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6" idx="1"/>
          </p:cNvCxnSpPr>
          <p:nvPr/>
        </p:nvCxnSpPr>
        <p:spPr>
          <a:xfrm rot="10800000">
            <a:off x="1905002" y="2057400"/>
            <a:ext cx="304799" cy="7620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52400" y="6488668"/>
            <a:ext cx="2069797" cy="369332"/>
          </a:xfrm>
          <a:prstGeom prst="rect">
            <a:avLst/>
          </a:prstGeom>
        </p:spPr>
        <p:txBody>
          <a:bodyPr wrap="none">
            <a:spAutoFit/>
          </a:bodyPr>
          <a:lstStyle/>
          <a:p>
            <a:pPr algn="ctr"/>
            <a:r>
              <a:rPr lang="en-US" sz="1000" b="1" dirty="0" smtClean="0">
                <a:latin typeface="Calibri" pitchFamily="34" charset="0"/>
              </a:rPr>
              <a:t>Source: P.E. “Macedonian Forests</a:t>
            </a:r>
            <a:r>
              <a:rPr lang="en-US" b="1" dirty="0" smtClean="0">
                <a:latin typeface="Calibri" pitchFamily="34" charset="0"/>
              </a:rPr>
              <a:t>“</a:t>
            </a:r>
            <a:endParaRPr lang="en-US" b="1" dirty="0">
              <a:latin typeface="Calibri" pitchFamily="34" charset="0"/>
            </a:endParaRPr>
          </a:p>
        </p:txBody>
      </p:sp>
      <p:sp>
        <p:nvSpPr>
          <p:cNvPr id="105" name="Rectangle 104"/>
          <p:cNvSpPr/>
          <p:nvPr/>
        </p:nvSpPr>
        <p:spPr>
          <a:xfrm>
            <a:off x="1295400" y="685800"/>
            <a:ext cx="6858000" cy="369332"/>
          </a:xfrm>
          <a:prstGeom prst="rect">
            <a:avLst/>
          </a:prstGeom>
          <a:solidFill>
            <a:srgbClr val="FF0000"/>
          </a:solidFill>
        </p:spPr>
        <p:txBody>
          <a:bodyPr wrap="square">
            <a:spAutoFit/>
          </a:bodyPr>
          <a:lstStyle/>
          <a:p>
            <a:pPr algn="ctr"/>
            <a:r>
              <a:rPr lang="mk-MK" b="1" dirty="0" smtClean="0">
                <a:solidFill>
                  <a:srgbClr val="660066"/>
                </a:solidFill>
                <a:cs typeface="Times New Roman" pitchFamily="18" charset="0"/>
              </a:rPr>
              <a:t>NATIONAL </a:t>
            </a:r>
            <a:r>
              <a:rPr lang="en-US" b="1" dirty="0" smtClean="0">
                <a:solidFill>
                  <a:srgbClr val="660066"/>
                </a:solidFill>
                <a:cs typeface="Times New Roman" pitchFamily="18" charset="0"/>
              </a:rPr>
              <a:t>  </a:t>
            </a:r>
            <a:r>
              <a:rPr lang="mk-MK" b="1" dirty="0" smtClean="0">
                <a:solidFill>
                  <a:srgbClr val="660066"/>
                </a:solidFill>
                <a:cs typeface="Times New Roman" pitchFamily="18" charset="0"/>
              </a:rPr>
              <a:t>HYDROMETEOROLOGICAL</a:t>
            </a:r>
            <a:r>
              <a:rPr lang="en-US" b="1" dirty="0" smtClean="0">
                <a:solidFill>
                  <a:srgbClr val="660066"/>
                </a:solidFill>
                <a:cs typeface="Times New Roman" pitchFamily="18" charset="0"/>
              </a:rPr>
              <a:t>  </a:t>
            </a:r>
            <a:r>
              <a:rPr lang="mk-MK" b="1" dirty="0" smtClean="0">
                <a:solidFill>
                  <a:srgbClr val="660066"/>
                </a:solidFill>
                <a:cs typeface="Times New Roman" pitchFamily="18" charset="0"/>
              </a:rPr>
              <a:t> SERVICE</a:t>
            </a:r>
            <a:r>
              <a:rPr lang="en-US" b="1" dirty="0" smtClean="0">
                <a:solidFill>
                  <a:srgbClr val="660066"/>
                </a:solidFill>
                <a:cs typeface="Times New Roman" pitchFamily="18" charset="0"/>
              </a:rPr>
              <a:t>  </a:t>
            </a:r>
            <a:r>
              <a:rPr lang="mk-MK" b="1" dirty="0" smtClean="0">
                <a:solidFill>
                  <a:srgbClr val="660066"/>
                </a:solidFill>
                <a:cs typeface="Times New Roman" pitchFamily="18" charset="0"/>
              </a:rPr>
              <a:t> </a:t>
            </a:r>
            <a:endParaRPr lang="mk-MK" dirty="0"/>
          </a:p>
        </p:txBody>
      </p:sp>
      <p:sp>
        <p:nvSpPr>
          <p:cNvPr id="106" name="Down Arrow 105"/>
          <p:cNvSpPr/>
          <p:nvPr/>
        </p:nvSpPr>
        <p:spPr>
          <a:xfrm>
            <a:off x="4191000" y="1066800"/>
            <a:ext cx="3048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print"/>
          <a:srcRect/>
          <a:stretch>
            <a:fillRect/>
          </a:stretch>
        </p:blipFill>
        <p:spPr bwMode="auto">
          <a:xfrm>
            <a:off x="1" y="0"/>
            <a:ext cx="5257800" cy="2590800"/>
          </a:xfrm>
          <a:prstGeom prst="rect">
            <a:avLst/>
          </a:prstGeom>
          <a:noFill/>
          <a:ln w="9525">
            <a:noFill/>
            <a:miter lim="800000"/>
            <a:headEnd/>
            <a:tailEnd/>
          </a:ln>
        </p:spPr>
      </p:pic>
      <p:graphicFrame>
        <p:nvGraphicFramePr>
          <p:cNvPr id="6" name="Table 5"/>
          <p:cNvGraphicFramePr>
            <a:graphicFrameLocks noGrp="1"/>
          </p:cNvGraphicFramePr>
          <p:nvPr/>
        </p:nvGraphicFramePr>
        <p:xfrm>
          <a:off x="6553200" y="1905000"/>
          <a:ext cx="2286000" cy="1183005"/>
        </p:xfrm>
        <a:graphic>
          <a:graphicData uri="http://schemas.openxmlformats.org/drawingml/2006/table">
            <a:tbl>
              <a:tblPr/>
              <a:tblGrid>
                <a:gridCol w="2286000"/>
              </a:tblGrid>
              <a:tr h="1183005">
                <a:tc>
                  <a:txBody>
                    <a:bodyPr/>
                    <a:lstStyle/>
                    <a:p>
                      <a:pPr algn="just">
                        <a:lnSpc>
                          <a:spcPct val="115000"/>
                        </a:lnSpc>
                        <a:spcAft>
                          <a:spcPts val="0"/>
                        </a:spcAft>
                      </a:pPr>
                      <a:r>
                        <a:rPr lang="en-US" sz="1100" b="0" spc="-5" dirty="0" err="1" smtClean="0">
                          <a:solidFill>
                            <a:srgbClr val="000000"/>
                          </a:solidFill>
                          <a:latin typeface="Arial" pitchFamily="34" charset="0"/>
                          <a:ea typeface="Times New Roman"/>
                          <a:cs typeface="Arial" pitchFamily="34" charset="0"/>
                        </a:rPr>
                        <a:t>Source:The</a:t>
                      </a:r>
                      <a:r>
                        <a:rPr lang="en-US" sz="1100" b="0" spc="-5" dirty="0" smtClean="0">
                          <a:solidFill>
                            <a:srgbClr val="000000"/>
                          </a:solidFill>
                          <a:latin typeface="Arial" pitchFamily="34" charset="0"/>
                          <a:ea typeface="Times New Roman"/>
                          <a:cs typeface="Arial" pitchFamily="34" charset="0"/>
                        </a:rPr>
                        <a:t> </a:t>
                      </a:r>
                      <a:r>
                        <a:rPr lang="mk-MK" sz="1100" b="0" spc="-5" dirty="0" smtClean="0">
                          <a:solidFill>
                            <a:srgbClr val="000000"/>
                          </a:solidFill>
                          <a:latin typeface="Arial" pitchFamily="34" charset="0"/>
                          <a:ea typeface="Times New Roman"/>
                          <a:cs typeface="Arial" pitchFamily="34" charset="0"/>
                        </a:rPr>
                        <a:t>photographs </a:t>
                      </a:r>
                      <a:r>
                        <a:rPr lang="mk-MK" sz="1100" b="0" spc="-5" dirty="0">
                          <a:solidFill>
                            <a:srgbClr val="000000"/>
                          </a:solidFill>
                          <a:latin typeface="Arial" pitchFamily="34" charset="0"/>
                          <a:ea typeface="Times New Roman"/>
                          <a:cs typeface="Arial" pitchFamily="34" charset="0"/>
                        </a:rPr>
                        <a:t>taken by Jelena Beronja (</a:t>
                      </a:r>
                      <a:r>
                        <a:rPr lang="mk-MK" sz="1100" b="0" spc="-5" dirty="0" smtClean="0">
                          <a:solidFill>
                            <a:srgbClr val="000000"/>
                          </a:solidFill>
                          <a:latin typeface="Arial" pitchFamily="34" charset="0"/>
                          <a:ea typeface="Times New Roman"/>
                          <a:cs typeface="Arial" pitchFamily="34" charset="0"/>
                        </a:rPr>
                        <a:t>UN</a:t>
                      </a:r>
                      <a:r>
                        <a:rPr lang="en-US" sz="1100" b="0" spc="-5" dirty="0" smtClean="0">
                          <a:solidFill>
                            <a:srgbClr val="000000"/>
                          </a:solidFill>
                          <a:latin typeface="Arial" pitchFamily="34" charset="0"/>
                          <a:ea typeface="Times New Roman"/>
                          <a:cs typeface="Arial" pitchFamily="34" charset="0"/>
                        </a:rPr>
                        <a:t>D</a:t>
                      </a:r>
                      <a:r>
                        <a:rPr lang="mk-MK" sz="1100" b="0" spc="-5" dirty="0" smtClean="0">
                          <a:solidFill>
                            <a:srgbClr val="000000"/>
                          </a:solidFill>
                          <a:latin typeface="Arial" pitchFamily="34" charset="0"/>
                          <a:ea typeface="Times New Roman"/>
                          <a:cs typeface="Arial" pitchFamily="34" charset="0"/>
                        </a:rPr>
                        <a:t>P</a:t>
                      </a:r>
                      <a:r>
                        <a:rPr lang="mk-MK" sz="1100" b="0" spc="-5" dirty="0">
                          <a:solidFill>
                            <a:srgbClr val="000000"/>
                          </a:solidFill>
                          <a:latin typeface="Arial" pitchFamily="34" charset="0"/>
                          <a:ea typeface="Times New Roman"/>
                          <a:cs typeface="Arial" pitchFamily="34" charset="0"/>
                        </a:rPr>
                        <a:t>) are provided to illustrate main </a:t>
                      </a:r>
                      <a:r>
                        <a:rPr lang="mk-MK" sz="1100" b="0" spc="-5" dirty="0" smtClean="0">
                          <a:solidFill>
                            <a:srgbClr val="000000"/>
                          </a:solidFill>
                          <a:latin typeface="Arial" pitchFamily="34" charset="0"/>
                          <a:ea typeface="Times New Roman"/>
                          <a:cs typeface="Arial" pitchFamily="34" charset="0"/>
                        </a:rPr>
                        <a:t>fire</a:t>
                      </a:r>
                      <a:r>
                        <a:rPr lang="en-US" sz="1100" b="0" spc="-5" dirty="0" smtClean="0">
                          <a:solidFill>
                            <a:srgbClr val="000000"/>
                          </a:solidFill>
                          <a:latin typeface="Arial" pitchFamily="34" charset="0"/>
                          <a:ea typeface="Times New Roman"/>
                          <a:cs typeface="Arial" pitchFamily="34" charset="0"/>
                        </a:rPr>
                        <a:t>. </a:t>
                      </a:r>
                      <a:endParaRPr lang="mk-MK" sz="1100" b="0" dirty="0">
                        <a:latin typeface="Arial" pitchFamily="34" charset="0"/>
                        <a:ea typeface="Times New Roman"/>
                        <a:cs typeface="Arial" pitchFamily="34" charset="0"/>
                      </a:endParaRPr>
                    </a:p>
                  </a:txBody>
                  <a:tcPr marL="0" marR="0" marT="0" marB="0">
                    <a:lnL>
                      <a:noFill/>
                    </a:lnL>
                    <a:lnR>
                      <a:noFill/>
                    </a:lnR>
                    <a:lnT>
                      <a:noFill/>
                    </a:lnT>
                    <a:lnB>
                      <a:noFill/>
                    </a:lnB>
                  </a:tcPr>
                </a:tc>
              </a:tr>
            </a:tbl>
          </a:graphicData>
        </a:graphic>
      </p:graphicFrame>
      <p:pic>
        <p:nvPicPr>
          <p:cNvPr id="27652" name="Picture 4"/>
          <p:cNvPicPr>
            <a:picLocks noChangeAspect="1" noChangeArrowheads="1"/>
          </p:cNvPicPr>
          <p:nvPr/>
        </p:nvPicPr>
        <p:blipFill>
          <a:blip r:embed="rId4" cstate="print"/>
          <a:srcRect/>
          <a:stretch>
            <a:fillRect/>
          </a:stretch>
        </p:blipFill>
        <p:spPr bwMode="auto">
          <a:xfrm>
            <a:off x="4800600" y="2514600"/>
            <a:ext cx="4343400" cy="4343400"/>
          </a:xfrm>
          <a:prstGeom prst="rect">
            <a:avLst/>
          </a:prstGeom>
          <a:noFill/>
          <a:ln w="9525">
            <a:noFill/>
            <a:miter lim="800000"/>
            <a:headEnd/>
            <a:tailEnd/>
          </a:ln>
        </p:spPr>
      </p:pic>
      <p:sp>
        <p:nvSpPr>
          <p:cNvPr id="11" name="Rectangle 10"/>
          <p:cNvSpPr/>
          <p:nvPr/>
        </p:nvSpPr>
        <p:spPr>
          <a:xfrm>
            <a:off x="4800600" y="6324601"/>
            <a:ext cx="4191000" cy="523220"/>
          </a:xfrm>
          <a:prstGeom prst="rect">
            <a:avLst/>
          </a:prstGeom>
          <a:solidFill>
            <a:schemeClr val="bg1"/>
          </a:solidFill>
        </p:spPr>
        <p:txBody>
          <a:bodyPr wrap="square">
            <a:spAutoFit/>
          </a:bodyPr>
          <a:lstStyle/>
          <a:p>
            <a:pPr algn="ctr"/>
            <a:r>
              <a:rPr lang="mk-MK" sz="1400" dirty="0">
                <a:latin typeface="+mn-lt"/>
              </a:rPr>
              <a:t>Fire -affected informal settlement of Roma at the outskirts of Bitola</a:t>
            </a:r>
          </a:p>
        </p:txBody>
      </p:sp>
      <p:pic>
        <p:nvPicPr>
          <p:cNvPr id="27654" name="Picture 6"/>
          <p:cNvPicPr>
            <a:picLocks noChangeAspect="1" noChangeArrowheads="1"/>
          </p:cNvPicPr>
          <p:nvPr/>
        </p:nvPicPr>
        <p:blipFill>
          <a:blip r:embed="rId5" cstate="print"/>
          <a:srcRect/>
          <a:stretch>
            <a:fillRect/>
          </a:stretch>
        </p:blipFill>
        <p:spPr bwMode="auto">
          <a:xfrm>
            <a:off x="0" y="2514600"/>
            <a:ext cx="4800600" cy="4343400"/>
          </a:xfrm>
          <a:prstGeom prst="rect">
            <a:avLst/>
          </a:prstGeom>
          <a:noFill/>
          <a:ln w="9525">
            <a:noFill/>
            <a:miter lim="800000"/>
            <a:headEnd/>
            <a:tailEnd/>
          </a:ln>
        </p:spPr>
      </p:pic>
      <p:sp>
        <p:nvSpPr>
          <p:cNvPr id="10" name="TextBox 9"/>
          <p:cNvSpPr txBox="1"/>
          <p:nvPr/>
        </p:nvSpPr>
        <p:spPr>
          <a:xfrm>
            <a:off x="3429000" y="0"/>
            <a:ext cx="3886200" cy="410882"/>
          </a:xfrm>
          <a:prstGeom prst="rect">
            <a:avLst/>
          </a:prstGeom>
          <a:solidFill>
            <a:schemeClr val="bg1"/>
          </a:solidFill>
        </p:spPr>
        <p:txBody>
          <a:bodyPr wrap="square" rtlCol="0">
            <a:spAutoFit/>
          </a:bodyPr>
          <a:lstStyle/>
          <a:p>
            <a:pPr algn="just">
              <a:lnSpc>
                <a:spcPct val="115000"/>
              </a:lnSpc>
              <a:spcAft>
                <a:spcPts val="0"/>
              </a:spcAft>
            </a:pPr>
            <a:r>
              <a:rPr lang="en-GB" b="1" dirty="0" smtClean="0">
                <a:solidFill>
                  <a:sysClr val="windowText" lastClr="000000"/>
                </a:solidFill>
                <a:ea typeface="Times New Roman"/>
                <a:cs typeface="Times New Roman"/>
              </a:rPr>
              <a:t>THE CONSEQENCES OF FIRES</a:t>
            </a:r>
            <a:endParaRPr lang="mk-MK" b="1" dirty="0">
              <a:solidFill>
                <a:sysClr val="windowText" lastClr="000000"/>
              </a:solidFill>
              <a:latin typeface="Calibri"/>
              <a:ea typeface="Times New Roman"/>
              <a:cs typeface="Times New Roman"/>
            </a:endParaRPr>
          </a:p>
        </p:txBody>
      </p:sp>
      <p:sp>
        <p:nvSpPr>
          <p:cNvPr id="13" name="TextBox 12"/>
          <p:cNvSpPr txBox="1"/>
          <p:nvPr/>
        </p:nvSpPr>
        <p:spPr>
          <a:xfrm>
            <a:off x="0" y="2362201"/>
            <a:ext cx="5257800" cy="1083374"/>
          </a:xfrm>
          <a:prstGeom prst="rect">
            <a:avLst/>
          </a:prstGeom>
          <a:solidFill>
            <a:schemeClr val="bg1"/>
          </a:solidFill>
        </p:spPr>
        <p:txBody>
          <a:bodyPr wrap="square" rtlCol="0">
            <a:spAutoFit/>
          </a:bodyPr>
          <a:lstStyle/>
          <a:p>
            <a:pPr algn="just">
              <a:lnSpc>
                <a:spcPct val="115000"/>
              </a:lnSpc>
              <a:spcAft>
                <a:spcPts val="0"/>
              </a:spcAft>
            </a:pPr>
            <a:r>
              <a:rPr lang="mk-MK" sz="1400" spc="-5" dirty="0" smtClean="0">
                <a:solidFill>
                  <a:srgbClr val="000000"/>
                </a:solidFill>
                <a:latin typeface="+mn-lt"/>
                <a:ea typeface="Times New Roman"/>
                <a:cs typeface="Arial" pitchFamily="34" charset="0"/>
              </a:rPr>
              <a:t>The electric power plant Oslomej near Kicevo was at threat to be affected by wildfires burning at the</a:t>
            </a:r>
            <a:r>
              <a:rPr lang="en-US" sz="1400" spc="-5" dirty="0" smtClean="0">
                <a:solidFill>
                  <a:srgbClr val="000000"/>
                </a:solidFill>
                <a:latin typeface="+mn-lt"/>
                <a:ea typeface="Times New Roman"/>
                <a:cs typeface="Arial" pitchFamily="34" charset="0"/>
              </a:rPr>
              <a:t> e</a:t>
            </a:r>
            <a:r>
              <a:rPr lang="mk-MK" sz="1400" spc="-5" dirty="0" smtClean="0">
                <a:solidFill>
                  <a:srgbClr val="000000"/>
                </a:solidFill>
                <a:latin typeface="+mn-lt"/>
                <a:ea typeface="Times New Roman"/>
                <a:cs typeface="Arial" pitchFamily="34" charset="0"/>
              </a:rPr>
              <a:t>dge of the facility (left in the photograph) by burning embers (spot fires) falling out </a:t>
            </a:r>
            <a:r>
              <a:rPr lang="en-US" sz="1400" spc="-5" dirty="0" smtClean="0">
                <a:solidFill>
                  <a:srgbClr val="000000"/>
                </a:solidFill>
                <a:latin typeface="+mn-lt"/>
                <a:ea typeface="Times New Roman"/>
                <a:cs typeface="Arial" pitchFamily="34" charset="0"/>
              </a:rPr>
              <a:t> </a:t>
            </a:r>
            <a:r>
              <a:rPr lang="mk-MK" sz="1400" spc="-5" dirty="0" smtClean="0">
                <a:solidFill>
                  <a:srgbClr val="000000"/>
                </a:solidFill>
                <a:latin typeface="+mn-lt"/>
                <a:ea typeface="Times New Roman"/>
                <a:cs typeface="Arial" pitchFamily="34" charset="0"/>
              </a:rPr>
              <a:t>on</a:t>
            </a:r>
            <a:r>
              <a:rPr lang="en-US" sz="1400" spc="-5" dirty="0" smtClean="0">
                <a:solidFill>
                  <a:srgbClr val="000000"/>
                </a:solidFill>
                <a:latin typeface="+mn-lt"/>
                <a:ea typeface="Times New Roman"/>
                <a:cs typeface="Arial" pitchFamily="34" charset="0"/>
              </a:rPr>
              <a:t> </a:t>
            </a:r>
            <a:r>
              <a:rPr lang="mk-MK" sz="1400" spc="-5" dirty="0" smtClean="0">
                <a:solidFill>
                  <a:srgbClr val="000000"/>
                </a:solidFill>
                <a:latin typeface="+mn-lt"/>
                <a:ea typeface="Times New Roman"/>
                <a:cs typeface="Arial" pitchFamily="34" charset="0"/>
              </a:rPr>
              <a:t>very  the</a:t>
            </a:r>
            <a:r>
              <a:rPr lang="en-US" sz="1400" spc="-5" dirty="0" smtClean="0">
                <a:solidFill>
                  <a:srgbClr val="000000"/>
                </a:solidFill>
                <a:latin typeface="+mn-lt"/>
                <a:ea typeface="Times New Roman"/>
                <a:cs typeface="Arial" pitchFamily="34" charset="0"/>
              </a:rPr>
              <a:t> </a:t>
            </a:r>
            <a:r>
              <a:rPr lang="mk-MK" sz="1400" dirty="0" smtClean="0">
                <a:latin typeface="+mn-lt"/>
                <a:cs typeface="Arial" pitchFamily="34" charset="0"/>
              </a:rPr>
              <a:t>structures of the power</a:t>
            </a:r>
            <a:r>
              <a:rPr lang="en-US" sz="1400" dirty="0" smtClean="0">
                <a:latin typeface="+mn-lt"/>
                <a:cs typeface="Arial" pitchFamily="34" charset="0"/>
              </a:rPr>
              <a:t> </a:t>
            </a:r>
            <a:r>
              <a:rPr lang="mk-MK" sz="1400" dirty="0" smtClean="0">
                <a:latin typeface="+mn-lt"/>
                <a:cs typeface="Arial" pitchFamily="34" charset="0"/>
              </a:rPr>
              <a:t> plant</a:t>
            </a:r>
            <a:r>
              <a:rPr lang="en-US" sz="1400" dirty="0" smtClean="0">
                <a:latin typeface="+mn-lt"/>
                <a:cs typeface="Arial" pitchFamily="34" charset="0"/>
              </a:rPr>
              <a:t>.</a:t>
            </a:r>
            <a:endParaRPr lang="mk-MK" b="1" dirty="0">
              <a:solidFill>
                <a:sysClr val="windowText" lastClr="000000"/>
              </a:solidFill>
              <a:latin typeface="Calibri"/>
              <a:ea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1" y="152399"/>
            <a:ext cx="8839200" cy="15748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1701718"/>
            <a:ext cx="8839200" cy="157488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04800" y="3279658"/>
            <a:ext cx="8839200" cy="157488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21659" y="4800600"/>
            <a:ext cx="8822341" cy="1600200"/>
          </a:xfrm>
          <a:prstGeom prst="rect">
            <a:avLst/>
          </a:prstGeom>
          <a:noFill/>
          <a:ln w="9525">
            <a:noFill/>
            <a:miter lim="800000"/>
            <a:headEnd/>
            <a:tailEnd/>
          </a:ln>
        </p:spPr>
      </p:pic>
      <p:graphicFrame>
        <p:nvGraphicFramePr>
          <p:cNvPr id="7" name="Table 6"/>
          <p:cNvGraphicFramePr>
            <a:graphicFrameLocks noGrp="1"/>
          </p:cNvGraphicFramePr>
          <p:nvPr/>
        </p:nvGraphicFramePr>
        <p:xfrm>
          <a:off x="1371600" y="6096000"/>
          <a:ext cx="6019800" cy="749237"/>
        </p:xfrm>
        <a:graphic>
          <a:graphicData uri="http://schemas.openxmlformats.org/drawingml/2006/table">
            <a:tbl>
              <a:tblPr/>
              <a:tblGrid>
                <a:gridCol w="6019800"/>
              </a:tblGrid>
              <a:tr h="749237">
                <a:tc>
                  <a:txBody>
                    <a:bodyPr/>
                    <a:lstStyle/>
                    <a:p>
                      <a:pPr algn="ctr">
                        <a:lnSpc>
                          <a:spcPct val="115000"/>
                        </a:lnSpc>
                        <a:spcAft>
                          <a:spcPts val="0"/>
                        </a:spcAft>
                      </a:pPr>
                      <a:endParaRPr lang="en-US" sz="1400" b="1" spc="-5" dirty="0" smtClean="0">
                        <a:solidFill>
                          <a:schemeClr val="tx1"/>
                        </a:solidFill>
                        <a:latin typeface="Times New Roman"/>
                        <a:ea typeface="Times New Roman"/>
                        <a:cs typeface="Times New Roman"/>
                      </a:endParaRPr>
                    </a:p>
                    <a:p>
                      <a:pPr algn="ctr">
                        <a:lnSpc>
                          <a:spcPct val="115000"/>
                        </a:lnSpc>
                        <a:spcAft>
                          <a:spcPts val="0"/>
                        </a:spcAft>
                      </a:pPr>
                      <a:r>
                        <a:rPr lang="mk-MK" sz="1600" b="1" spc="-5" dirty="0" smtClean="0">
                          <a:solidFill>
                            <a:schemeClr val="tx1"/>
                          </a:solidFill>
                          <a:latin typeface="Calibri" pitchFamily="34" charset="0"/>
                          <a:ea typeface="Times New Roman"/>
                          <a:cs typeface="Times New Roman"/>
                        </a:rPr>
                        <a:t>Fire </a:t>
                      </a:r>
                      <a:r>
                        <a:rPr lang="mk-MK" sz="1600" b="1" spc="-5" dirty="0">
                          <a:solidFill>
                            <a:schemeClr val="tx1"/>
                          </a:solidFill>
                          <a:latin typeface="Calibri" pitchFamily="34" charset="0"/>
                          <a:ea typeface="Times New Roman"/>
                          <a:cs typeface="Times New Roman"/>
                        </a:rPr>
                        <a:t>location map provided by UNOSAT for the period 1 -31 July 2 007</a:t>
                      </a:r>
                      <a:endParaRPr lang="mk-MK" sz="1600" b="1" dirty="0">
                        <a:solidFill>
                          <a:schemeClr val="tx1"/>
                        </a:solidFill>
                        <a:latin typeface="Calibri" pitchFamily="34" charset="0"/>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4400"/>
          </a:xfrm>
        </p:spPr>
        <p:txBody>
          <a:bodyPr/>
          <a:lstStyle/>
          <a:p>
            <a:r>
              <a:rPr lang="en-US" sz="3200" dirty="0" smtClean="0">
                <a:latin typeface="+mn-lt"/>
              </a:rPr>
              <a:t>Conclusion</a:t>
            </a:r>
            <a:endParaRPr lang="mk-MK" sz="3200" dirty="0">
              <a:latin typeface="+mn-lt"/>
            </a:endParaRPr>
          </a:p>
        </p:txBody>
      </p:sp>
      <p:sp>
        <p:nvSpPr>
          <p:cNvPr id="3" name="Subtitle 2"/>
          <p:cNvSpPr>
            <a:spLocks noGrp="1"/>
          </p:cNvSpPr>
          <p:nvPr>
            <p:ph type="subTitle" idx="1"/>
          </p:nvPr>
        </p:nvSpPr>
        <p:spPr>
          <a:xfrm>
            <a:off x="533400" y="1981200"/>
            <a:ext cx="8001000" cy="4876800"/>
          </a:xfrm>
        </p:spPr>
        <p:txBody>
          <a:bodyPr/>
          <a:lstStyle/>
          <a:p>
            <a:pPr algn="just"/>
            <a:r>
              <a:rPr lang="en-GB" sz="1600" dirty="0" smtClean="0">
                <a:solidFill>
                  <a:schemeClr val="tx1"/>
                </a:solidFill>
              </a:rPr>
              <a:t>Experience</a:t>
            </a:r>
            <a:r>
              <a:rPr lang="en-US" sz="1600" dirty="0" smtClean="0">
                <a:solidFill>
                  <a:schemeClr val="tx1"/>
                </a:solidFill>
              </a:rPr>
              <a:t> shows that most forest fires or fires that are not caused by humans occur in the summer months of the year. However in the last ten years the most devastating fires have happened in 2007</a:t>
            </a:r>
            <a:r>
              <a:rPr lang="en-US" sz="1600" baseline="30000" dirty="0" smtClean="0">
                <a:solidFill>
                  <a:schemeClr val="tx1"/>
                </a:solidFill>
              </a:rPr>
              <a:t>th</a:t>
            </a:r>
            <a:r>
              <a:rPr lang="en-US" sz="1600" dirty="0" smtClean="0">
                <a:solidFill>
                  <a:schemeClr val="tx1"/>
                </a:solidFill>
              </a:rPr>
              <a:t>. The analysis ​​shows that most fires occurred in 2007 </a:t>
            </a:r>
            <a:r>
              <a:rPr lang="mk-MK" sz="1600" dirty="0" smtClean="0">
                <a:solidFill>
                  <a:schemeClr val="tx1"/>
                </a:solidFill>
              </a:rPr>
              <a:t>all Balkan countries have suffered</a:t>
            </a:r>
            <a:r>
              <a:rPr lang="en-US" sz="1600" dirty="0" smtClean="0">
                <a:solidFill>
                  <a:schemeClr val="tx1"/>
                </a:solidFill>
              </a:rPr>
              <a:t>  </a:t>
            </a:r>
            <a:r>
              <a:rPr lang="mk-MK" sz="1600" dirty="0" smtClean="0">
                <a:solidFill>
                  <a:schemeClr val="tx1"/>
                </a:solidFill>
              </a:rPr>
              <a:t>an unprecedented severe fire season. </a:t>
            </a:r>
            <a:endParaRPr lang="en-US" sz="1600" dirty="0" smtClean="0">
              <a:solidFill>
                <a:schemeClr val="tx1"/>
              </a:solidFill>
            </a:endParaRPr>
          </a:p>
          <a:p>
            <a:pPr algn="l"/>
            <a:r>
              <a:rPr lang="en-US" sz="1600" dirty="0" smtClean="0">
                <a:solidFill>
                  <a:schemeClr val="tx1"/>
                </a:solidFill>
              </a:rPr>
              <a:t>In  R. Macedonia the same year, damage from forest fires was estimated around 21 million </a:t>
            </a:r>
            <a:r>
              <a:rPr lang="en-US" sz="1600" dirty="0" err="1" smtClean="0">
                <a:solidFill>
                  <a:schemeClr val="tx1"/>
                </a:solidFill>
              </a:rPr>
              <a:t>euros</a:t>
            </a:r>
            <a:r>
              <a:rPr lang="en-US" sz="1600" dirty="0" smtClean="0">
                <a:solidFill>
                  <a:schemeClr val="tx1"/>
                </a:solidFill>
              </a:rPr>
              <a:t>. </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r>
              <a:rPr lang="en-US" sz="1600" dirty="0" smtClean="0">
                <a:solidFill>
                  <a:schemeClr val="tx1"/>
                </a:solidFill>
              </a:rPr>
              <a:t>Nature can create nice things, but it is often also the creator of dangerous phenomena that harm us greatly. </a:t>
            </a:r>
          </a:p>
          <a:p>
            <a:pPr algn="l"/>
            <a:r>
              <a:rPr lang="en-US" sz="1600" dirty="0" smtClean="0">
                <a:solidFill>
                  <a:schemeClr val="tx1"/>
                </a:solidFill>
              </a:rPr>
              <a:t/>
            </a:r>
            <a:br>
              <a:rPr lang="en-US" sz="1600" dirty="0" smtClean="0">
                <a:solidFill>
                  <a:schemeClr val="tx1"/>
                </a:solidFill>
              </a:rPr>
            </a:br>
            <a:r>
              <a:rPr lang="en-GB" sz="1600" dirty="0" smtClean="0">
                <a:solidFill>
                  <a:schemeClr val="tx1"/>
                </a:solidFill>
              </a:rPr>
              <a:t>To be able to obstruct</a:t>
            </a:r>
            <a:r>
              <a:rPr lang="en-US" sz="1600" dirty="0" smtClean="0">
                <a:solidFill>
                  <a:schemeClr val="tx1"/>
                </a:solidFill>
              </a:rPr>
              <a:t>  or reduce them and prevent their spread, they need to studied. For this purpose, in every country it is necessary to invest in science and technology, which are our essential tools to protect ourselves against natural disasters. </a:t>
            </a:r>
            <a:br>
              <a:rPr lang="en-US" sz="1600" dirty="0" smtClean="0">
                <a:solidFill>
                  <a:schemeClr val="tx1"/>
                </a:solidFill>
              </a:rPr>
            </a:br>
            <a:r>
              <a:rPr lang="en-US" sz="1600" dirty="0" smtClean="0">
                <a:solidFill>
                  <a:schemeClr val="tx1"/>
                </a:solidFill>
              </a:rPr>
              <a:t>The question is whether there is more cost expenditure for procurement of equipment and investment in technical staff on the one side, or damages natural disasters do. </a:t>
            </a:r>
            <a:endParaRPr lang="mk-MK" sz="1600" dirty="0" smtClean="0">
              <a:solidFill>
                <a:schemeClr val="tx1"/>
              </a:solidFill>
              <a:ea typeface="Times New Roman"/>
              <a:cs typeface="Times New Roman"/>
            </a:endParaRPr>
          </a:p>
          <a:p>
            <a:pPr algn="just"/>
            <a:endParaRPr lang="mk-MK"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Untitled-2"/>
          <p:cNvPicPr>
            <a:picLocks noChangeAspect="1" noChangeArrowheads="1"/>
          </p:cNvPicPr>
          <p:nvPr/>
        </p:nvPicPr>
        <p:blipFill>
          <a:blip r:embed="rId3" cstate="print">
            <a:lum bright="20000"/>
          </a:blip>
          <a:srcRect/>
          <a:stretch>
            <a:fillRect/>
          </a:stretch>
        </p:blipFill>
        <p:spPr bwMode="auto">
          <a:xfrm>
            <a:off x="-228600" y="0"/>
            <a:ext cx="9812339" cy="6858000"/>
          </a:xfrm>
          <a:prstGeom prst="rect">
            <a:avLst/>
          </a:prstGeom>
          <a:noFill/>
          <a:ln w="9525">
            <a:noFill/>
            <a:miter lim="800000"/>
            <a:headEnd/>
            <a:tailEnd/>
          </a:ln>
        </p:spPr>
      </p:pic>
      <p:pic>
        <p:nvPicPr>
          <p:cNvPr id="3075" name="Picture 4" descr="grbnaRMakedonija"/>
          <p:cNvPicPr>
            <a:picLocks noChangeAspect="1" noChangeArrowheads="1"/>
          </p:cNvPicPr>
          <p:nvPr/>
        </p:nvPicPr>
        <p:blipFill>
          <a:blip r:embed="rId4" cstate="print"/>
          <a:srcRect/>
          <a:stretch>
            <a:fillRect/>
          </a:stretch>
        </p:blipFill>
        <p:spPr bwMode="auto">
          <a:xfrm>
            <a:off x="3962401" y="457201"/>
            <a:ext cx="571500" cy="576263"/>
          </a:xfrm>
          <a:prstGeom prst="rect">
            <a:avLst/>
          </a:prstGeom>
          <a:noFill/>
          <a:ln w="9525">
            <a:noFill/>
            <a:miter lim="800000"/>
            <a:headEnd/>
            <a:tailEnd/>
          </a:ln>
        </p:spPr>
      </p:pic>
      <p:sp>
        <p:nvSpPr>
          <p:cNvPr id="3076" name="Rectangle 3"/>
          <p:cNvSpPr>
            <a:spLocks noChangeArrowheads="1"/>
          </p:cNvSpPr>
          <p:nvPr/>
        </p:nvSpPr>
        <p:spPr bwMode="auto">
          <a:xfrm>
            <a:off x="-304798" y="1037055"/>
            <a:ext cx="9143999" cy="1785104"/>
          </a:xfrm>
          <a:prstGeom prst="rect">
            <a:avLst/>
          </a:prstGeom>
          <a:noFill/>
          <a:ln w="9525">
            <a:noFill/>
            <a:miter lim="800000"/>
            <a:headEnd/>
            <a:tailEnd/>
          </a:ln>
        </p:spPr>
        <p:txBody>
          <a:bodyPr wrap="square" anchor="ctr">
            <a:spAutoFit/>
          </a:bodyPr>
          <a:lstStyle/>
          <a:p>
            <a:pPr algn="ctr"/>
            <a:r>
              <a:rPr lang="mk-MK" sz="2800" b="1" dirty="0">
                <a:solidFill>
                  <a:srgbClr val="660066"/>
                </a:solidFill>
                <a:cs typeface="Times New Roman" pitchFamily="18" charset="0"/>
              </a:rPr>
              <a:t>REPUBLIC OF </a:t>
            </a:r>
            <a:r>
              <a:rPr lang="mk-MK" sz="2800" b="1" dirty="0" smtClean="0">
                <a:solidFill>
                  <a:srgbClr val="660066"/>
                </a:solidFill>
                <a:cs typeface="Times New Roman" pitchFamily="18" charset="0"/>
              </a:rPr>
              <a:t>MACEDONIA</a:t>
            </a:r>
            <a:endParaRPr lang="en-US" sz="2800" b="1" dirty="0" smtClean="0">
              <a:solidFill>
                <a:srgbClr val="660066"/>
              </a:solidFill>
              <a:cs typeface="Times New Roman" pitchFamily="18" charset="0"/>
            </a:endParaRPr>
          </a:p>
          <a:p>
            <a:pPr algn="ctr"/>
            <a:r>
              <a:rPr lang="mk-MK" sz="2400" b="1" dirty="0">
                <a:solidFill>
                  <a:srgbClr val="660066"/>
                </a:solidFill>
                <a:cs typeface="Times New Roman" pitchFamily="18" charset="0"/>
              </a:rPr>
              <a:t/>
            </a:r>
            <a:br>
              <a:rPr lang="mk-MK" sz="2400" b="1" dirty="0">
                <a:solidFill>
                  <a:srgbClr val="660066"/>
                </a:solidFill>
                <a:cs typeface="Times New Roman" pitchFamily="18" charset="0"/>
              </a:rPr>
            </a:br>
            <a:r>
              <a:rPr lang="mk-MK" sz="2000" b="1" dirty="0">
                <a:solidFill>
                  <a:srgbClr val="660066"/>
                </a:solidFill>
                <a:cs typeface="Times New Roman" pitchFamily="18" charset="0"/>
              </a:rPr>
              <a:t>MINISTRY OF AGRICULTURE, </a:t>
            </a:r>
            <a:endParaRPr lang="en-US" sz="2000" b="1" dirty="0" smtClean="0">
              <a:solidFill>
                <a:srgbClr val="660066"/>
              </a:solidFill>
              <a:cs typeface="Times New Roman" pitchFamily="18" charset="0"/>
            </a:endParaRPr>
          </a:p>
          <a:p>
            <a:pPr algn="ctr"/>
            <a:r>
              <a:rPr lang="mk-MK" sz="2000" b="1" dirty="0" smtClean="0">
                <a:solidFill>
                  <a:srgbClr val="660066"/>
                </a:solidFill>
                <a:cs typeface="Times New Roman" pitchFamily="18" charset="0"/>
              </a:rPr>
              <a:t>FORESTRY </a:t>
            </a:r>
            <a:r>
              <a:rPr lang="mk-MK" sz="2000" b="1" dirty="0">
                <a:solidFill>
                  <a:srgbClr val="660066"/>
                </a:solidFill>
                <a:cs typeface="Times New Roman" pitchFamily="18" charset="0"/>
              </a:rPr>
              <a:t>AND WATER MANAG</a:t>
            </a:r>
            <a:r>
              <a:rPr lang="en-US" sz="2000" b="1" dirty="0">
                <a:solidFill>
                  <a:srgbClr val="660066"/>
                </a:solidFill>
                <a:cs typeface="Times New Roman" pitchFamily="18" charset="0"/>
              </a:rPr>
              <a:t>E</a:t>
            </a:r>
            <a:r>
              <a:rPr lang="mk-MK" sz="2000" b="1" dirty="0">
                <a:solidFill>
                  <a:srgbClr val="660066"/>
                </a:solidFill>
                <a:cs typeface="Times New Roman" pitchFamily="18" charset="0"/>
              </a:rPr>
              <a:t>MENT</a:t>
            </a:r>
            <a:endParaRPr lang="mk-MK" sz="2000" dirty="0"/>
          </a:p>
          <a:p>
            <a:pPr eaLnBrk="0" hangingPunct="0"/>
            <a:endParaRPr lang="mk-MK" dirty="0"/>
          </a:p>
        </p:txBody>
      </p:sp>
      <p:pic>
        <p:nvPicPr>
          <p:cNvPr id="3077" name="Picture 5" descr="logo_uhmr"/>
          <p:cNvPicPr>
            <a:picLocks noChangeAspect="1" noChangeArrowheads="1"/>
          </p:cNvPicPr>
          <p:nvPr/>
        </p:nvPicPr>
        <p:blipFill>
          <a:blip r:embed="rId5" cstate="print"/>
          <a:srcRect/>
          <a:stretch>
            <a:fillRect/>
          </a:stretch>
        </p:blipFill>
        <p:spPr bwMode="auto">
          <a:xfrm>
            <a:off x="609601" y="2743201"/>
            <a:ext cx="519113" cy="574675"/>
          </a:xfrm>
          <a:prstGeom prst="rect">
            <a:avLst/>
          </a:prstGeom>
          <a:noFill/>
          <a:ln w="9525">
            <a:noFill/>
            <a:miter lim="800000"/>
            <a:headEnd/>
            <a:tailEnd/>
          </a:ln>
        </p:spPr>
      </p:pic>
      <p:sp>
        <p:nvSpPr>
          <p:cNvPr id="3078" name="Rectangle 4"/>
          <p:cNvSpPr>
            <a:spLocks noChangeArrowheads="1"/>
          </p:cNvSpPr>
          <p:nvPr/>
        </p:nvSpPr>
        <p:spPr bwMode="auto">
          <a:xfrm>
            <a:off x="1124731" y="2924940"/>
            <a:ext cx="6621492" cy="400110"/>
          </a:xfrm>
          <a:prstGeom prst="rect">
            <a:avLst/>
          </a:prstGeom>
          <a:noFill/>
          <a:ln w="9525">
            <a:noFill/>
            <a:miter lim="800000"/>
            <a:headEnd/>
            <a:tailEnd/>
          </a:ln>
        </p:spPr>
        <p:txBody>
          <a:bodyPr wrap="none" anchor="ctr">
            <a:spAutoFit/>
          </a:bodyPr>
          <a:lstStyle/>
          <a:p>
            <a:pPr algn="ctr"/>
            <a:r>
              <a:rPr lang="mk-MK" sz="2000" b="1" dirty="0">
                <a:solidFill>
                  <a:srgbClr val="660066"/>
                </a:solidFill>
                <a:cs typeface="Times New Roman" pitchFamily="18" charset="0"/>
              </a:rPr>
              <a:t>NATIONAL </a:t>
            </a:r>
            <a:r>
              <a:rPr lang="en-US" sz="2000" b="1" dirty="0" smtClean="0">
                <a:solidFill>
                  <a:srgbClr val="660066"/>
                </a:solidFill>
                <a:cs typeface="Times New Roman" pitchFamily="18" charset="0"/>
              </a:rPr>
              <a:t>  </a:t>
            </a:r>
            <a:r>
              <a:rPr lang="mk-MK" sz="2000" b="1" dirty="0" smtClean="0">
                <a:solidFill>
                  <a:srgbClr val="660066"/>
                </a:solidFill>
                <a:cs typeface="Times New Roman" pitchFamily="18" charset="0"/>
              </a:rPr>
              <a:t>HYDROMETEOROLOGICAL</a:t>
            </a:r>
            <a:r>
              <a:rPr lang="en-US" sz="2000" b="1" dirty="0" smtClean="0">
                <a:solidFill>
                  <a:srgbClr val="660066"/>
                </a:solidFill>
                <a:cs typeface="Times New Roman" pitchFamily="18" charset="0"/>
              </a:rPr>
              <a:t>  </a:t>
            </a:r>
            <a:r>
              <a:rPr lang="mk-MK" sz="2000" b="1" dirty="0" smtClean="0">
                <a:solidFill>
                  <a:srgbClr val="660066"/>
                </a:solidFill>
                <a:cs typeface="Times New Roman" pitchFamily="18" charset="0"/>
              </a:rPr>
              <a:t> </a:t>
            </a:r>
            <a:r>
              <a:rPr lang="mk-MK" sz="2000" b="1" dirty="0">
                <a:solidFill>
                  <a:srgbClr val="660066"/>
                </a:solidFill>
                <a:cs typeface="Times New Roman" pitchFamily="18" charset="0"/>
              </a:rPr>
              <a:t>SERVICE</a:t>
            </a:r>
            <a:r>
              <a:rPr lang="en-US" sz="2000" b="1" dirty="0">
                <a:solidFill>
                  <a:srgbClr val="660066"/>
                </a:solidFill>
                <a:cs typeface="Times New Roman" pitchFamily="18" charset="0"/>
              </a:rPr>
              <a:t>  </a:t>
            </a:r>
            <a:r>
              <a:rPr lang="mk-MK" sz="2000" b="1" dirty="0">
                <a:solidFill>
                  <a:srgbClr val="660066"/>
                </a:solidFill>
                <a:cs typeface="Times New Roman" pitchFamily="18" charset="0"/>
              </a:rPr>
              <a:t> </a:t>
            </a:r>
            <a:endParaRPr lang="mk-MK" sz="2000" dirty="0"/>
          </a:p>
        </p:txBody>
      </p:sp>
      <p:pic>
        <p:nvPicPr>
          <p:cNvPr id="3079" name="Picture 2" descr="UHMRSliki 050 smalena"/>
          <p:cNvPicPr>
            <a:picLocks noChangeAspect="1" noChangeArrowheads="1"/>
          </p:cNvPicPr>
          <p:nvPr/>
        </p:nvPicPr>
        <p:blipFill>
          <a:blip r:embed="rId6" cstate="print"/>
          <a:srcRect/>
          <a:stretch>
            <a:fillRect/>
          </a:stretch>
        </p:blipFill>
        <p:spPr bwMode="auto">
          <a:xfrm>
            <a:off x="533400" y="3429000"/>
            <a:ext cx="8001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971801" y="0"/>
            <a:ext cx="2185988" cy="304800"/>
          </a:xfrm>
          <a:prstGeom prst="rect">
            <a:avLst/>
          </a:prstGeom>
          <a:gradFill rotWithShape="1">
            <a:gsLst>
              <a:gs pos="0">
                <a:srgbClr val="5E765E"/>
              </a:gs>
              <a:gs pos="50000">
                <a:srgbClr val="CCFFCC"/>
              </a:gs>
              <a:gs pos="100000">
                <a:srgbClr val="5E765E"/>
              </a:gs>
            </a:gsLst>
            <a:lin ang="18900000" scaled="1"/>
          </a:gradFill>
          <a:ln w="9525">
            <a:solidFill>
              <a:srgbClr val="000000"/>
            </a:solidFill>
            <a:miter lim="800000"/>
            <a:headEnd/>
            <a:tailEnd/>
          </a:ln>
          <a:scene3d>
            <a:camera prst="orthographicFront"/>
            <a:lightRig rig="threePt" dir="t"/>
          </a:scene3d>
          <a:sp3d>
            <a:bevelT prst="relaxedInset"/>
          </a:sp3d>
        </p:spPr>
        <p:txBody>
          <a:bodyPr/>
          <a:lstStyle/>
          <a:p>
            <a:pPr algn="ctr">
              <a:spcAft>
                <a:spcPts val="1000"/>
              </a:spcAft>
            </a:pPr>
            <a:r>
              <a:rPr lang="en-US" b="1" dirty="0">
                <a:latin typeface="Arial" pitchFamily="34" charset="0"/>
              </a:rPr>
              <a:t>BRIEF HISTORY</a:t>
            </a:r>
            <a:endParaRPr lang="mk-MK" dirty="0">
              <a:latin typeface="Arial" pitchFamily="34" charset="0"/>
            </a:endParaRPr>
          </a:p>
        </p:txBody>
      </p:sp>
      <p:sp>
        <p:nvSpPr>
          <p:cNvPr id="4100" name="Text Box 4"/>
          <p:cNvSpPr txBox="1">
            <a:spLocks noChangeArrowheads="1"/>
          </p:cNvSpPr>
          <p:nvPr/>
        </p:nvSpPr>
        <p:spPr bwMode="auto">
          <a:xfrm>
            <a:off x="0" y="228600"/>
            <a:ext cx="9144000" cy="6477000"/>
          </a:xfrm>
          <a:prstGeom prst="rect">
            <a:avLst/>
          </a:prstGeom>
          <a:gradFill rotWithShape="1">
            <a:gsLst>
              <a:gs pos="0">
                <a:srgbClr val="FFFFFF">
                  <a:alpha val="0"/>
                </a:srgbClr>
              </a:gs>
              <a:gs pos="50000">
                <a:srgbClr val="FFFFFF">
                  <a:alpha val="0"/>
                </a:srgbClr>
              </a:gs>
              <a:gs pos="100000">
                <a:srgbClr val="FFFFFF">
                  <a:alpha val="0"/>
                </a:srgbClr>
              </a:gs>
            </a:gsLst>
            <a:lin ang="0" scaled="1"/>
          </a:gradFill>
          <a:ln w="12700">
            <a:noFill/>
            <a:miter lim="800000"/>
            <a:headEnd/>
            <a:tailEnd/>
          </a:ln>
          <a:scene3d>
            <a:camera prst="orthographicFront"/>
            <a:lightRig rig="threePt" dir="t"/>
          </a:scene3d>
          <a:sp3d>
            <a:bevelT prst="angle"/>
            <a:bevelB w="152400" h="50800" prst="softRound"/>
          </a:sp3d>
        </p:spPr>
        <p:txBody>
          <a:bodyPr/>
          <a:lstStyle/>
          <a:p>
            <a:pPr lvl="1">
              <a:buClr>
                <a:srgbClr val="632423"/>
              </a:buClr>
            </a:pPr>
            <a:r>
              <a:rPr lang="en-US" sz="500" b="1" dirty="0" smtClean="0">
                <a:solidFill>
                  <a:srgbClr val="33CCCC"/>
                </a:solidFill>
                <a:latin typeface="Times New Roman" pitchFamily="18" charset="0"/>
              </a:rPr>
              <a:t>      </a:t>
            </a:r>
          </a:p>
          <a:p>
            <a:pPr lvl="1">
              <a:buClr>
                <a:srgbClr val="632423"/>
              </a:buClr>
            </a:pPr>
            <a:endParaRPr lang="en-US" sz="500" b="1" dirty="0" smtClean="0">
              <a:solidFill>
                <a:srgbClr val="33CCCC"/>
              </a:solidFill>
              <a:latin typeface="Times New Roman" pitchFamily="18" charset="0"/>
            </a:endParaRPr>
          </a:p>
          <a:p>
            <a:pPr lvl="1">
              <a:buClr>
                <a:srgbClr val="632423"/>
              </a:buClr>
              <a:buSzPct val="100000"/>
              <a:buFont typeface="Wingdings" pitchFamily="2" charset="2"/>
              <a:buChar char="§"/>
            </a:pPr>
            <a:endParaRPr lang="en-US" sz="1400" b="1" dirty="0" smtClean="0">
              <a:latin typeface="+mn-lt"/>
            </a:endParaRPr>
          </a:p>
          <a:p>
            <a:pPr lvl="1">
              <a:buClr>
                <a:srgbClr val="632423"/>
              </a:buClr>
              <a:buSzPct val="100000"/>
              <a:buFont typeface="Wingdings" pitchFamily="2" charset="2"/>
              <a:buChar char="§"/>
            </a:pPr>
            <a:endParaRPr lang="en-US" sz="1400" b="1" dirty="0" smtClean="0">
              <a:latin typeface="+mn-lt"/>
            </a:endParaRPr>
          </a:p>
          <a:p>
            <a:pPr lvl="1">
              <a:buClr>
                <a:srgbClr val="632423"/>
              </a:buClr>
              <a:buSzPct val="100000"/>
              <a:buFont typeface="Wingdings" pitchFamily="2" charset="2"/>
              <a:buChar char="§"/>
            </a:pPr>
            <a:endParaRPr lang="en-US" sz="1400" b="1" dirty="0" smtClean="0">
              <a:latin typeface="+mn-lt"/>
            </a:endParaRPr>
          </a:p>
          <a:p>
            <a:pPr lvl="1">
              <a:buClr>
                <a:srgbClr val="632423"/>
              </a:buClr>
              <a:buSzPct val="100000"/>
              <a:buFont typeface="Wingdings" pitchFamily="2" charset="2"/>
              <a:buChar char="§"/>
            </a:pPr>
            <a:r>
              <a:rPr lang="en-US" sz="1400" b="1" dirty="0" smtClean="0">
                <a:latin typeface="+mn-lt"/>
              </a:rPr>
              <a:t>1891 </a:t>
            </a:r>
            <a:r>
              <a:rPr lang="en-US" sz="1400" b="1" dirty="0">
                <a:latin typeface="+mn-lt"/>
              </a:rPr>
              <a:t>-1899: </a:t>
            </a:r>
            <a:r>
              <a:rPr lang="mk-MK" sz="1400" b="1" dirty="0">
                <a:latin typeface="+mn-lt"/>
              </a:rPr>
              <a:t>The first meteorological measurements and observations in Macedonia were carried out in Skopje</a:t>
            </a:r>
            <a:r>
              <a:rPr lang="en-US" sz="1400" b="1" dirty="0" smtClean="0">
                <a:latin typeface="+mn-lt"/>
              </a:rPr>
              <a:t>;</a:t>
            </a:r>
          </a:p>
          <a:p>
            <a:pPr lvl="1">
              <a:buClr>
                <a:srgbClr val="632423"/>
              </a:buClr>
              <a:buSzPct val="100000"/>
            </a:pPr>
            <a:endParaRPr lang="mk-MK" sz="1400" b="1" dirty="0">
              <a:latin typeface="+mn-lt"/>
            </a:endParaRPr>
          </a:p>
          <a:p>
            <a:pPr lvl="1">
              <a:buClr>
                <a:srgbClr val="632423"/>
              </a:buClr>
              <a:buSzPct val="100000"/>
              <a:buFont typeface="Wingdings" pitchFamily="2" charset="2"/>
              <a:buChar char="§"/>
            </a:pPr>
            <a:r>
              <a:rPr lang="mk-MK" sz="1400" b="1" dirty="0">
                <a:latin typeface="+mn-lt"/>
              </a:rPr>
              <a:t>1923: First meteorological station network was organized</a:t>
            </a:r>
            <a:r>
              <a:rPr lang="en-US" sz="1400" b="1" dirty="0" smtClean="0">
                <a:latin typeface="+mn-lt"/>
              </a:rPr>
              <a:t>;</a:t>
            </a:r>
          </a:p>
          <a:p>
            <a:pPr lvl="1">
              <a:buClr>
                <a:srgbClr val="632423"/>
              </a:buClr>
              <a:buSzPct val="100000"/>
            </a:pPr>
            <a:endParaRPr lang="mk-MK" sz="1400" b="1" dirty="0">
              <a:latin typeface="+mn-lt"/>
            </a:endParaRPr>
          </a:p>
          <a:p>
            <a:pPr lvl="1">
              <a:buClr>
                <a:srgbClr val="632423"/>
              </a:buClr>
              <a:buSzPct val="100000"/>
              <a:buFont typeface="Wingdings" pitchFamily="2" charset="2"/>
              <a:buChar char="§"/>
            </a:pPr>
            <a:r>
              <a:rPr lang="en-US" sz="1400" b="1" dirty="0">
                <a:latin typeface="+mn-lt"/>
              </a:rPr>
              <a:t>1947: </a:t>
            </a:r>
            <a:r>
              <a:rPr lang="mk-MK" sz="1400" b="1" dirty="0">
                <a:latin typeface="+mn-lt"/>
              </a:rPr>
              <a:t>The Hydrometeorological Service in Republic of Macedonia was officially established 1964: surface water </a:t>
            </a:r>
            <a:r>
              <a:rPr lang="en-US" sz="1400" b="1" dirty="0">
                <a:latin typeface="+mn-lt"/>
              </a:rPr>
              <a:t>quality monitoring has begun;</a:t>
            </a:r>
            <a:endParaRPr lang="en-GB" sz="1400" b="1" dirty="0">
              <a:latin typeface="+mn-lt"/>
            </a:endParaRPr>
          </a:p>
          <a:p>
            <a:pPr lvl="1">
              <a:buClr>
                <a:srgbClr val="632423"/>
              </a:buClr>
              <a:buSzPct val="100000"/>
              <a:buFont typeface="Wingdings" pitchFamily="2" charset="2"/>
              <a:buChar char="§"/>
            </a:pPr>
            <a:endParaRPr lang="en-US" sz="1400" b="1" dirty="0">
              <a:latin typeface="+mn-lt"/>
            </a:endParaRPr>
          </a:p>
          <a:p>
            <a:pPr lvl="1">
              <a:buClr>
                <a:srgbClr val="632423"/>
              </a:buClr>
              <a:buSzPct val="100000"/>
              <a:buFont typeface="Wingdings" pitchFamily="2" charset="2"/>
              <a:buChar char="§"/>
            </a:pPr>
            <a:r>
              <a:rPr lang="mk-MK" sz="1400" b="1" dirty="0">
                <a:latin typeface="+mn-lt"/>
              </a:rPr>
              <a:t>1974: </a:t>
            </a:r>
            <a:r>
              <a:rPr lang="en-US" sz="1400" b="1" dirty="0">
                <a:latin typeface="+mn-lt"/>
              </a:rPr>
              <a:t>air quality monitoring has begun;</a:t>
            </a:r>
            <a:endParaRPr lang="mk-MK" sz="1400" b="1" dirty="0">
              <a:latin typeface="+mn-lt"/>
            </a:endParaRPr>
          </a:p>
          <a:p>
            <a:pPr lvl="1">
              <a:buClr>
                <a:srgbClr val="632423"/>
              </a:buClr>
              <a:buSzPct val="100000"/>
              <a:buFont typeface="Wingdings" pitchFamily="2" charset="2"/>
              <a:buChar char="§"/>
            </a:pPr>
            <a:endParaRPr lang="en-US" sz="1400" b="1" dirty="0" smtClean="0">
              <a:latin typeface="+mn-lt"/>
            </a:endParaRPr>
          </a:p>
          <a:p>
            <a:pPr lvl="1">
              <a:buClr>
                <a:srgbClr val="632423"/>
              </a:buClr>
              <a:buSzPct val="100000"/>
              <a:buFont typeface="Wingdings" pitchFamily="2" charset="2"/>
              <a:buChar char="§"/>
            </a:pPr>
            <a:r>
              <a:rPr lang="mk-MK" sz="1400" b="1" dirty="0" smtClean="0">
                <a:latin typeface="+mn-lt"/>
              </a:rPr>
              <a:t>1978</a:t>
            </a:r>
            <a:r>
              <a:rPr lang="mk-MK" sz="1400" b="1" dirty="0">
                <a:latin typeface="+mn-lt"/>
              </a:rPr>
              <a:t>: it becomes Republic Hydrometeorological Institute - a governmental organization of special importance for carrying out work in meteorology and hydrology</a:t>
            </a:r>
            <a:r>
              <a:rPr lang="en-US" sz="1400" b="1" dirty="0">
                <a:latin typeface="+mn-lt"/>
              </a:rPr>
              <a:t>;</a:t>
            </a:r>
            <a:endParaRPr lang="mk-MK" sz="1400" b="1" dirty="0">
              <a:latin typeface="+mn-lt"/>
            </a:endParaRPr>
          </a:p>
          <a:p>
            <a:pPr lvl="1">
              <a:buClr>
                <a:srgbClr val="632423"/>
              </a:buClr>
              <a:buSzPct val="100000"/>
              <a:buFont typeface="Wingdings" pitchFamily="2" charset="2"/>
              <a:buChar char="§"/>
            </a:pPr>
            <a:endParaRPr lang="en-US" sz="1400" b="1" dirty="0">
              <a:latin typeface="+mn-lt"/>
            </a:endParaRPr>
          </a:p>
          <a:p>
            <a:pPr lvl="1">
              <a:buClr>
                <a:srgbClr val="632423"/>
              </a:buClr>
              <a:buSzPct val="100000"/>
              <a:buFont typeface="Wingdings" pitchFamily="2" charset="2"/>
              <a:buChar char="§"/>
            </a:pPr>
            <a:r>
              <a:rPr lang="mk-MK" sz="1400" b="1" dirty="0">
                <a:latin typeface="+mn-lt"/>
              </a:rPr>
              <a:t>1992: The Law on Hydrometeorological Matters was delivered</a:t>
            </a:r>
            <a:r>
              <a:rPr lang="en-US" sz="1400" b="1" dirty="0">
                <a:latin typeface="+mn-lt"/>
              </a:rPr>
              <a:t>;</a:t>
            </a:r>
            <a:endParaRPr lang="mk-MK" sz="1400" b="1" dirty="0">
              <a:latin typeface="+mn-lt"/>
            </a:endParaRPr>
          </a:p>
          <a:p>
            <a:pPr lvl="1">
              <a:buClr>
                <a:srgbClr val="632423"/>
              </a:buClr>
              <a:buSzPct val="100000"/>
              <a:buFont typeface="Wingdings" pitchFamily="2" charset="2"/>
              <a:buChar char="§"/>
            </a:pPr>
            <a:endParaRPr lang="en-US" sz="1400" b="1" dirty="0">
              <a:latin typeface="+mn-lt"/>
            </a:endParaRPr>
          </a:p>
          <a:p>
            <a:pPr lvl="1">
              <a:buClr>
                <a:srgbClr val="632423"/>
              </a:buClr>
              <a:buSzPct val="100000"/>
              <a:buFont typeface="Wingdings" pitchFamily="2" charset="2"/>
              <a:buChar char="§"/>
            </a:pPr>
            <a:r>
              <a:rPr lang="en-US" sz="1400" b="1" dirty="0">
                <a:latin typeface="+mn-lt"/>
              </a:rPr>
              <a:t>1993: as independent country Republic of Macedonia became a permanent member of the WMO</a:t>
            </a:r>
            <a:r>
              <a:rPr lang="en-US" sz="1400" b="1" dirty="0" smtClean="0">
                <a:latin typeface="+mn-lt"/>
              </a:rPr>
              <a:t>;</a:t>
            </a:r>
          </a:p>
          <a:p>
            <a:pPr lvl="1">
              <a:buClr>
                <a:srgbClr val="632423"/>
              </a:buClr>
              <a:buSzPct val="100000"/>
            </a:pPr>
            <a:endParaRPr lang="en-GB" sz="1400" b="1" dirty="0">
              <a:latin typeface="+mn-lt"/>
            </a:endParaRPr>
          </a:p>
          <a:p>
            <a:pPr lvl="1">
              <a:buClr>
                <a:srgbClr val="632423"/>
              </a:buClr>
              <a:buSzPct val="100000"/>
              <a:buFont typeface="Wingdings" pitchFamily="2" charset="2"/>
              <a:buChar char="§"/>
            </a:pPr>
            <a:r>
              <a:rPr lang="mk-MK" sz="1400" b="1" dirty="0">
                <a:latin typeface="+mn-lt"/>
              </a:rPr>
              <a:t>2008: The </a:t>
            </a:r>
            <a:r>
              <a:rPr lang="en-US" sz="1400" b="1" dirty="0">
                <a:latin typeface="+mn-lt"/>
              </a:rPr>
              <a:t>new </a:t>
            </a:r>
            <a:r>
              <a:rPr lang="mk-MK" sz="1400" b="1" dirty="0">
                <a:latin typeface="+mn-lt"/>
              </a:rPr>
              <a:t>Law on Hydrometeorological Matters is delivered</a:t>
            </a:r>
            <a:r>
              <a:rPr lang="en-US" sz="1400" b="1" dirty="0">
                <a:latin typeface="+mn-lt"/>
              </a:rPr>
              <a:t>;</a:t>
            </a:r>
          </a:p>
          <a:p>
            <a:pPr lvl="1">
              <a:buClr>
                <a:srgbClr val="632423"/>
              </a:buClr>
              <a:buSzPct val="100000"/>
              <a:buFont typeface="Wingdings" pitchFamily="2" charset="2"/>
              <a:buChar char="§"/>
            </a:pPr>
            <a:endParaRPr lang="en-US" sz="1400" b="1" dirty="0">
              <a:latin typeface="+mn-lt"/>
            </a:endParaRPr>
          </a:p>
          <a:p>
            <a:pPr lvl="1">
              <a:buClr>
                <a:srgbClr val="632423"/>
              </a:buClr>
              <a:buSzPct val="100000"/>
              <a:buFont typeface="Wingdings" pitchFamily="2" charset="2"/>
              <a:buChar char="§"/>
            </a:pPr>
            <a:r>
              <a:rPr lang="en-US" sz="1400" b="1" dirty="0">
                <a:latin typeface="+mn-lt"/>
              </a:rPr>
              <a:t>15 </a:t>
            </a:r>
            <a:r>
              <a:rPr lang="en-US" sz="1400" b="1" dirty="0" err="1">
                <a:latin typeface="+mn-lt"/>
              </a:rPr>
              <a:t>november</a:t>
            </a:r>
            <a:r>
              <a:rPr lang="en-US" sz="1400" b="1" dirty="0">
                <a:latin typeface="+mn-lt"/>
              </a:rPr>
              <a:t> 2010 was made </a:t>
            </a:r>
            <a:r>
              <a:rPr lang="en-US" sz="1400" b="1" dirty="0" err="1">
                <a:latin typeface="+mn-lt"/>
              </a:rPr>
              <a:t>instalation</a:t>
            </a:r>
            <a:r>
              <a:rPr lang="en-US" sz="1400" b="1" dirty="0">
                <a:latin typeface="+mn-lt"/>
              </a:rPr>
              <a:t> of   DAWBEE station;     </a:t>
            </a:r>
          </a:p>
          <a:p>
            <a:pPr lvl="1">
              <a:buClr>
                <a:srgbClr val="632423"/>
              </a:buClr>
              <a:buSzPct val="100000"/>
            </a:pPr>
            <a:r>
              <a:rPr lang="en-US" sz="1400" b="1" dirty="0" smtClean="0">
                <a:latin typeface="+mn-lt"/>
              </a:rPr>
              <a:t>           </a:t>
            </a:r>
            <a:endParaRPr lang="en-US" sz="1400" b="1" dirty="0">
              <a:latin typeface="+mn-lt"/>
            </a:endParaRPr>
          </a:p>
          <a:p>
            <a:pPr lvl="1">
              <a:buClr>
                <a:srgbClr val="632423"/>
              </a:buClr>
              <a:buSzPct val="100000"/>
              <a:buFont typeface="Wingdings" pitchFamily="2" charset="2"/>
              <a:buChar char="§"/>
            </a:pPr>
            <a:r>
              <a:rPr lang="en-US" sz="1400" b="1" dirty="0">
                <a:latin typeface="+mn-lt"/>
              </a:rPr>
              <a:t>10 February 2011 A co-operation agreement between the European Centre for Medium-Range Weather Forecasts (ECMWF) and the former Yugoslav Republic of Macedonia came into force on Wednesday, 9 February 2011. </a:t>
            </a:r>
          </a:p>
          <a:p>
            <a:pPr lvl="1">
              <a:buClr>
                <a:srgbClr val="632423"/>
              </a:buClr>
              <a:buFont typeface="Wingdings" pitchFamily="2" charset="2"/>
              <a:buChar char="n"/>
            </a:pPr>
            <a:endParaRPr lang="mk-MK" sz="1400" b="1" dirty="0">
              <a:solidFill>
                <a:srgbClr val="632423"/>
              </a:solidFill>
              <a:latin typeface="Calibri" pitchFamily="34" charset="0"/>
            </a:endParaRPr>
          </a:p>
          <a:p>
            <a:pPr lvl="1">
              <a:spcAft>
                <a:spcPts val="1000"/>
              </a:spcAft>
            </a:pPr>
            <a:endParaRPr lang="mk-MK" sz="1400" b="1" dirty="0">
              <a:solidFill>
                <a:srgbClr val="632423"/>
              </a:solidFill>
              <a:latin typeface="Times New Roman" pitchFamily="18" charset="0"/>
            </a:endParaRPr>
          </a:p>
          <a:p>
            <a:pPr>
              <a:spcAft>
                <a:spcPts val="1000"/>
              </a:spcAft>
            </a:pPr>
            <a:r>
              <a:rPr lang="en-US" sz="1400" dirty="0">
                <a:solidFill>
                  <a:srgbClr val="33CCCC"/>
                </a:solidFill>
                <a:latin typeface="Times New Roman" pitchFamily="18" charset="0"/>
              </a:rPr>
              <a:t>	</a:t>
            </a:r>
            <a:r>
              <a:rPr lang="en-US" sz="1400" dirty="0">
                <a:solidFill>
                  <a:srgbClr val="33CCCC"/>
                </a:solidFill>
                <a:latin typeface="Calibri" pitchFamily="34" charset="0"/>
              </a:rPr>
              <a:t>                         </a:t>
            </a:r>
          </a:p>
          <a:p>
            <a:endParaRPr lang="mk-M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Untitled-2"/>
          <p:cNvPicPr>
            <a:picLocks noChangeAspect="1" noChangeArrowheads="1"/>
          </p:cNvPicPr>
          <p:nvPr/>
        </p:nvPicPr>
        <p:blipFill>
          <a:blip r:embed="rId3" cstate="print">
            <a:lum bright="20000"/>
          </a:blip>
          <a:srcRect/>
          <a:stretch>
            <a:fillRect/>
          </a:stretch>
        </p:blipFill>
        <p:spPr bwMode="auto">
          <a:xfrm>
            <a:off x="-228600" y="0"/>
            <a:ext cx="9812339" cy="6858000"/>
          </a:xfrm>
          <a:prstGeom prst="rect">
            <a:avLst/>
          </a:prstGeom>
          <a:noFill/>
          <a:ln w="9525">
            <a:noFill/>
            <a:miter lim="800000"/>
            <a:headEnd/>
            <a:tailEnd/>
          </a:ln>
        </p:spPr>
      </p:pic>
      <p:pic>
        <p:nvPicPr>
          <p:cNvPr id="13315" name="Picture 2" descr="DSC00218"/>
          <p:cNvPicPr>
            <a:picLocks noChangeAspect="1" noChangeArrowheads="1"/>
          </p:cNvPicPr>
          <p:nvPr/>
        </p:nvPicPr>
        <p:blipFill>
          <a:blip r:embed="rId4" cstate="print"/>
          <a:srcRect/>
          <a:stretch>
            <a:fillRect/>
          </a:stretch>
        </p:blipFill>
        <p:spPr bwMode="auto">
          <a:xfrm>
            <a:off x="0" y="238126"/>
            <a:ext cx="3581400" cy="2124075"/>
          </a:xfrm>
          <a:prstGeom prst="rect">
            <a:avLst/>
          </a:prstGeom>
          <a:noFill/>
          <a:ln w="9525">
            <a:noFill/>
            <a:miter lim="800000"/>
            <a:headEnd/>
            <a:tailEnd/>
          </a:ln>
        </p:spPr>
      </p:pic>
      <p:pic>
        <p:nvPicPr>
          <p:cNvPr id="13316" name="Picture 3" descr="MSG1-MK"/>
          <p:cNvPicPr>
            <a:picLocks noChangeAspect="1" noChangeArrowheads="1"/>
          </p:cNvPicPr>
          <p:nvPr/>
        </p:nvPicPr>
        <p:blipFill>
          <a:blip r:embed="rId5" cstate="print"/>
          <a:srcRect/>
          <a:stretch>
            <a:fillRect/>
          </a:stretch>
        </p:blipFill>
        <p:spPr bwMode="auto">
          <a:xfrm>
            <a:off x="3733800" y="228600"/>
            <a:ext cx="5562600" cy="2649538"/>
          </a:xfrm>
          <a:prstGeom prst="rect">
            <a:avLst/>
          </a:prstGeom>
          <a:noFill/>
          <a:ln w="9525">
            <a:noFill/>
            <a:miter lim="800000"/>
            <a:headEnd/>
            <a:tailEnd/>
          </a:ln>
        </p:spPr>
      </p:pic>
      <p:pic>
        <p:nvPicPr>
          <p:cNvPr id="13317" name="Picture 4" descr="MSG2-d00-009-201102131330"/>
          <p:cNvPicPr>
            <a:picLocks noChangeAspect="1" noChangeArrowheads="1"/>
          </p:cNvPicPr>
          <p:nvPr/>
        </p:nvPicPr>
        <p:blipFill>
          <a:blip r:embed="rId6" cstate="print"/>
          <a:srcRect/>
          <a:stretch>
            <a:fillRect/>
          </a:stretch>
        </p:blipFill>
        <p:spPr bwMode="auto">
          <a:xfrm>
            <a:off x="4343400" y="2819400"/>
            <a:ext cx="4953000" cy="3733800"/>
          </a:xfrm>
          <a:prstGeom prst="rect">
            <a:avLst/>
          </a:prstGeom>
          <a:noFill/>
          <a:ln w="9525">
            <a:noFill/>
            <a:miter lim="800000"/>
            <a:headEnd/>
            <a:tailEnd/>
          </a:ln>
        </p:spPr>
      </p:pic>
      <p:sp>
        <p:nvSpPr>
          <p:cNvPr id="13318" name="Rectangle 5"/>
          <p:cNvSpPr>
            <a:spLocks noChangeArrowheads="1"/>
          </p:cNvSpPr>
          <p:nvPr/>
        </p:nvSpPr>
        <p:spPr bwMode="auto">
          <a:xfrm>
            <a:off x="0" y="2819182"/>
            <a:ext cx="4267200" cy="3754874"/>
          </a:xfrm>
          <a:prstGeom prst="rect">
            <a:avLst/>
          </a:prstGeom>
          <a:noFill/>
          <a:ln w="9525">
            <a:noFill/>
            <a:miter lim="800000"/>
            <a:headEnd/>
            <a:tailEnd/>
          </a:ln>
        </p:spPr>
        <p:txBody>
          <a:bodyPr anchor="ctr">
            <a:spAutoFit/>
          </a:bodyPr>
          <a:lstStyle/>
          <a:p>
            <a:pPr algn="just"/>
            <a:r>
              <a:rPr lang="en-US" sz="1400" b="1" i="1" u="sng" dirty="0">
                <a:solidFill>
                  <a:srgbClr val="244061"/>
                </a:solidFill>
                <a:cs typeface="Times New Roman" pitchFamily="18" charset="0"/>
              </a:rPr>
              <a:t>DAWBEE satellite receiving station</a:t>
            </a:r>
            <a:r>
              <a:rPr lang="en-US" sz="1400" b="1" u="sng" dirty="0">
                <a:solidFill>
                  <a:srgbClr val="244061"/>
                </a:solidFill>
                <a:cs typeface="Times New Roman" pitchFamily="18" charset="0"/>
              </a:rPr>
              <a:t> </a:t>
            </a:r>
            <a:endParaRPr lang="en-US" sz="1400" dirty="0">
              <a:cs typeface="Times New Roman" pitchFamily="18" charset="0"/>
            </a:endParaRPr>
          </a:p>
          <a:p>
            <a:pPr algn="just" eaLnBrk="0" hangingPunct="0"/>
            <a:endParaRPr lang="en-US" sz="1400" dirty="0" smtClean="0">
              <a:solidFill>
                <a:srgbClr val="0F243E"/>
              </a:solidFill>
              <a:cs typeface="Times New Roman" pitchFamily="18" charset="0"/>
            </a:endParaRPr>
          </a:p>
          <a:p>
            <a:pPr algn="just" eaLnBrk="0" hangingPunct="0"/>
            <a:r>
              <a:rPr lang="en-US" sz="1400" b="1" dirty="0" smtClean="0">
                <a:latin typeface="+mn-lt"/>
                <a:cs typeface="Times New Roman" pitchFamily="18" charset="0"/>
              </a:rPr>
              <a:t>As </a:t>
            </a:r>
            <a:r>
              <a:rPr lang="en-US" sz="1400" b="1" dirty="0">
                <a:latin typeface="+mn-lt"/>
                <a:cs typeface="Times New Roman" pitchFamily="18" charset="0"/>
              </a:rPr>
              <a:t>part of the project for integration and increasing the meteorological data availability for the countries from Western Balkans and Eastern Europe, from EUMETSAT and under the auspices of WMO, at the end of 2010 our Department for weather forecast, warnings and informatics obtained a donation in means of a satellite receiving station for reception of satellite images. </a:t>
            </a:r>
            <a:endParaRPr lang="en-US" sz="1400" b="1" dirty="0">
              <a:latin typeface="+mn-lt"/>
            </a:endParaRPr>
          </a:p>
          <a:p>
            <a:pPr algn="just" eaLnBrk="0" hangingPunct="0"/>
            <a:r>
              <a:rPr lang="en-US" sz="1400" b="1" dirty="0">
                <a:latin typeface="+mn-lt"/>
                <a:cs typeface="Times New Roman" pitchFamily="18" charset="0"/>
              </a:rPr>
              <a:t>The station is composed of two independent computers on which satellite images from European meteorological satellites MSG1 and MSG2 are being processed every 15 min. </a:t>
            </a:r>
            <a:endParaRPr lang="en-US" sz="1400" b="1" dirty="0" smtClean="0">
              <a:latin typeface="+mn-lt"/>
              <a:cs typeface="Times New Roman" pitchFamily="18" charset="0"/>
            </a:endParaRPr>
          </a:p>
          <a:p>
            <a:pPr algn="just" eaLnBrk="0" hangingPunct="0"/>
            <a:r>
              <a:rPr lang="en-US" sz="1400" b="1" dirty="0" smtClean="0">
                <a:latin typeface="+mn-lt"/>
                <a:cs typeface="Times New Roman" pitchFamily="18" charset="0"/>
              </a:rPr>
              <a:t>The </a:t>
            </a:r>
            <a:r>
              <a:rPr lang="en-US" sz="1400" b="1" dirty="0">
                <a:latin typeface="+mn-lt"/>
                <a:cs typeface="Times New Roman" pitchFamily="18" charset="0"/>
              </a:rPr>
              <a:t>imagery received consists of basic channel images, RGB composites, High Resolution images, MPEF products, as well as Rapid scan images which are updated every 5 min.</a:t>
            </a:r>
            <a:endParaRPr lang="en-US" sz="14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oup 145"/>
          <p:cNvGrpSpPr>
            <a:grpSpLocks/>
          </p:cNvGrpSpPr>
          <p:nvPr/>
        </p:nvGrpSpPr>
        <p:grpSpPr bwMode="auto">
          <a:xfrm>
            <a:off x="205" y="457201"/>
            <a:ext cx="9143795" cy="6094352"/>
            <a:chOff x="-201" y="627"/>
            <a:chExt cx="5812" cy="3699"/>
          </a:xfrm>
        </p:grpSpPr>
        <p:sp>
          <p:nvSpPr>
            <p:cNvPr id="1062" name="Line 54"/>
            <p:cNvSpPr>
              <a:spLocks noChangeShapeType="1"/>
            </p:cNvSpPr>
            <p:nvPr/>
          </p:nvSpPr>
          <p:spPr bwMode="auto">
            <a:xfrm>
              <a:off x="0" y="2251"/>
              <a:ext cx="0" cy="0"/>
            </a:xfrm>
            <a:prstGeom prst="line">
              <a:avLst/>
            </a:prstGeom>
            <a:noFill/>
            <a:ln w="9525">
              <a:solidFill>
                <a:schemeClr val="tx1"/>
              </a:solidFill>
              <a:round/>
              <a:headEnd/>
              <a:tailEnd/>
            </a:ln>
            <a:scene3d>
              <a:camera prst="orthographicFront"/>
              <a:lightRig rig="threePt" dir="t"/>
            </a:scene3d>
            <a:sp3d>
              <a:bevelT w="114300" prst="artDeco"/>
            </a:sp3d>
          </p:spPr>
          <p:txBody>
            <a:bodyPr wrap="none" lIns="0" tIns="0" rIns="0" bIns="0" anchor="ctr"/>
            <a:lstStyle/>
            <a:p>
              <a:endParaRPr lang="mk-MK"/>
            </a:p>
          </p:txBody>
        </p:sp>
        <p:sp>
          <p:nvSpPr>
            <p:cNvPr id="1063" name="Line 88"/>
            <p:cNvSpPr>
              <a:spLocks noChangeShapeType="1"/>
            </p:cNvSpPr>
            <p:nvPr/>
          </p:nvSpPr>
          <p:spPr bwMode="auto">
            <a:xfrm flipH="1">
              <a:off x="703" y="2704"/>
              <a:ext cx="45" cy="0"/>
            </a:xfrm>
            <a:prstGeom prst="line">
              <a:avLst/>
            </a:prstGeom>
            <a:noFill/>
            <a:ln w="9525">
              <a:solidFill>
                <a:schemeClr val="tx1"/>
              </a:solidFill>
              <a:round/>
              <a:headEnd/>
              <a:tailEnd/>
            </a:ln>
            <a:scene3d>
              <a:camera prst="orthographicFront"/>
              <a:lightRig rig="threePt" dir="t"/>
            </a:scene3d>
            <a:sp3d>
              <a:bevelT w="114300" prst="artDeco"/>
            </a:sp3d>
          </p:spPr>
          <p:txBody>
            <a:bodyPr wrap="none" lIns="0" tIns="0" rIns="0" bIns="0" anchor="ctr"/>
            <a:lstStyle/>
            <a:p>
              <a:endParaRPr lang="mk-MK"/>
            </a:p>
          </p:txBody>
        </p:sp>
        <p:grpSp>
          <p:nvGrpSpPr>
            <p:cNvPr id="24" name="Organization Chart 2"/>
            <p:cNvGrpSpPr>
              <a:grpSpLocks noChangeAspect="1"/>
            </p:cNvGrpSpPr>
            <p:nvPr/>
          </p:nvGrpSpPr>
          <p:grpSpPr bwMode="auto">
            <a:xfrm>
              <a:off x="-201" y="627"/>
              <a:ext cx="5812" cy="3699"/>
              <a:chOff x="-52" y="729"/>
              <a:chExt cx="5812" cy="3699"/>
            </a:xfrm>
          </p:grpSpPr>
          <p:graphicFrame>
            <p:nvGraphicFramePr>
              <p:cNvPr id="53" name="Diagram 52"/>
              <p:cNvGraphicFramePr/>
              <p:nvPr/>
            </p:nvGraphicFramePr>
            <p:xfrm>
              <a:off x="-52" y="729"/>
              <a:ext cx="5760" cy="3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_s1035"/>
              <p:cNvSpPr>
                <a:spLocks noChangeArrowheads="1"/>
              </p:cNvSpPr>
              <p:nvPr/>
            </p:nvSpPr>
            <p:spPr bwMode="auto">
              <a:xfrm>
                <a:off x="-52" y="1145"/>
                <a:ext cx="2373" cy="225"/>
              </a:xfrm>
              <a:prstGeom prst="roundRect">
                <a:avLst>
                  <a:gd name="adj" fmla="val 16667"/>
                </a:avLst>
              </a:prstGeom>
              <a:solidFill>
                <a:schemeClr val="accent3">
                  <a:lumMod val="20000"/>
                  <a:lumOff val="80000"/>
                </a:schemeClr>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HUMAN RESOURCES MAGAGMENT</a:t>
                </a:r>
                <a:endParaRPr kumimoji="0" lang="en-GB" sz="1200" b="1" i="0" u="none" strike="noStrike" cap="none" normalizeH="0" baseline="0" dirty="0" smtClean="0">
                  <a:ln>
                    <a:noFill/>
                  </a:ln>
                  <a:effectLst/>
                  <a:latin typeface="Arial" charset="0"/>
                  <a:cs typeface="Arial" charset="0"/>
                </a:endParaRPr>
              </a:p>
            </p:txBody>
          </p:sp>
          <p:sp>
            <p:nvSpPr>
              <p:cNvPr id="26" name="_s1035"/>
              <p:cNvSpPr>
                <a:spLocks noChangeArrowheads="1"/>
              </p:cNvSpPr>
              <p:nvPr/>
            </p:nvSpPr>
            <p:spPr bwMode="auto">
              <a:xfrm>
                <a:off x="220" y="774"/>
                <a:ext cx="1724" cy="280"/>
              </a:xfrm>
              <a:prstGeom prst="roundRect">
                <a:avLst>
                  <a:gd name="adj" fmla="val 16667"/>
                </a:avLst>
              </a:prstGeom>
              <a:solidFill>
                <a:schemeClr val="accent3">
                  <a:lumMod val="20000"/>
                  <a:lumOff val="80000"/>
                </a:schemeClr>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INTERNAL REVISION</a:t>
                </a:r>
                <a:endParaRPr kumimoji="0" lang="en-GB" sz="1200" b="1" i="0" u="none" strike="noStrike" cap="none" normalizeH="0" baseline="0" dirty="0" smtClean="0">
                  <a:ln>
                    <a:noFill/>
                  </a:ln>
                  <a:effectLst/>
                  <a:latin typeface="Arial" charset="0"/>
                  <a:cs typeface="Arial" charset="0"/>
                </a:endParaRPr>
              </a:p>
            </p:txBody>
          </p:sp>
          <p:sp>
            <p:nvSpPr>
              <p:cNvPr id="27" name="_s1035"/>
              <p:cNvSpPr>
                <a:spLocks noChangeArrowheads="1"/>
              </p:cNvSpPr>
              <p:nvPr/>
            </p:nvSpPr>
            <p:spPr bwMode="auto">
              <a:xfrm>
                <a:off x="3969" y="1014"/>
                <a:ext cx="1111" cy="277"/>
              </a:xfrm>
              <a:prstGeom prst="roundRect">
                <a:avLst>
                  <a:gd name="adj" fmla="val 16667"/>
                </a:avLst>
              </a:prstGeom>
              <a:solidFill>
                <a:schemeClr val="accent3">
                  <a:lumMod val="20000"/>
                  <a:lumOff val="80000"/>
                </a:schemeClr>
              </a:solidFill>
              <a:ln w="12700">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STATE ADVISORS</a:t>
                </a:r>
                <a:endParaRPr kumimoji="0" lang="en-GB" sz="1200" b="1" i="0" u="none" strike="noStrike" cap="none" normalizeH="0" baseline="0" dirty="0" smtClean="0">
                  <a:ln>
                    <a:noFill/>
                  </a:ln>
                  <a:effectLst/>
                  <a:latin typeface="Arial" charset="0"/>
                  <a:cs typeface="Arial" charset="0"/>
                </a:endParaRPr>
              </a:p>
            </p:txBody>
          </p:sp>
          <p:sp>
            <p:nvSpPr>
              <p:cNvPr id="28" name="_s1035"/>
              <p:cNvSpPr>
                <a:spLocks noChangeArrowheads="1"/>
              </p:cNvSpPr>
              <p:nvPr/>
            </p:nvSpPr>
            <p:spPr bwMode="auto">
              <a:xfrm>
                <a:off x="90" y="1633"/>
                <a:ext cx="1066" cy="2790"/>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900" b="0" i="0" u="none" strike="noStrike" cap="none" normalizeH="0" baseline="0" smtClean="0">
                  <a:ln>
                    <a:noFill/>
                  </a:ln>
                  <a:solidFill>
                    <a:schemeClr val="tx2"/>
                  </a:solidFill>
                  <a:effectLst/>
                  <a:latin typeface="Arial" charset="0"/>
                  <a:cs typeface="Arial" charset="0"/>
                </a:endParaRPr>
              </a:p>
            </p:txBody>
          </p:sp>
          <p:sp>
            <p:nvSpPr>
              <p:cNvPr id="29" name="AutoShape 9"/>
              <p:cNvSpPr>
                <a:spLocks noChangeArrowheads="1"/>
              </p:cNvSpPr>
              <p:nvPr/>
            </p:nvSpPr>
            <p:spPr bwMode="auto">
              <a:xfrm>
                <a:off x="113" y="3884"/>
                <a:ext cx="953" cy="544"/>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climatology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mk-MK" sz="1200" b="1" i="0" u="none" strike="noStrike" cap="none" normalizeH="0" baseline="0" dirty="0" smtClean="0">
                    <a:ln>
                      <a:noFill/>
                    </a:ln>
                    <a:effectLst/>
                    <a:latin typeface="Arial" charset="0"/>
                    <a:cs typeface="Arial" charset="0"/>
                  </a:rPr>
                  <a:t>а</a:t>
                </a:r>
                <a:r>
                  <a:rPr kumimoji="0" lang="en-US" sz="1200" b="1" i="0" u="none" strike="noStrike" cap="none" normalizeH="0" baseline="0" dirty="0" err="1" smtClean="0">
                    <a:ln>
                      <a:noFill/>
                    </a:ln>
                    <a:effectLst/>
                    <a:latin typeface="Arial" charset="0"/>
                    <a:cs typeface="Arial" charset="0"/>
                  </a:rPr>
                  <a:t>griculture</a:t>
                </a:r>
                <a:r>
                  <a:rPr kumimoji="0" lang="en-US" sz="1200" b="1" i="0" u="none" strike="noStrike" cap="none" normalizeH="0" baseline="0" dirty="0" smtClean="0">
                    <a:ln>
                      <a:noFill/>
                    </a:ln>
                    <a:effectLst/>
                    <a:latin typeface="Arial" charset="0"/>
                    <a:cs typeface="Arial" charset="0"/>
                  </a:rPr>
                  <a:t> </a:t>
                </a:r>
                <a:endParaRPr kumimoji="0" lang="en-GB" sz="1000" b="0" i="0" u="none" strike="noStrike" cap="none" normalizeH="0" baseline="0" dirty="0" smtClean="0">
                  <a:ln>
                    <a:noFill/>
                  </a:ln>
                  <a:effectLst/>
                  <a:latin typeface="Arial" charset="0"/>
                  <a:cs typeface="Arial" charset="0"/>
                </a:endParaRPr>
              </a:p>
            </p:txBody>
          </p:sp>
          <p:sp>
            <p:nvSpPr>
              <p:cNvPr id="30" name="AutoShape 10"/>
              <p:cNvSpPr>
                <a:spLocks noChangeArrowheads="1"/>
              </p:cNvSpPr>
              <p:nvPr/>
            </p:nvSpPr>
            <p:spPr bwMode="auto">
              <a:xfrm>
                <a:off x="113" y="3385"/>
                <a:ext cx="953" cy="437"/>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meteorological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data base</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31" name="AutoShape 11"/>
              <p:cNvSpPr>
                <a:spLocks noChangeArrowheads="1"/>
              </p:cNvSpPr>
              <p:nvPr/>
            </p:nvSpPr>
            <p:spPr bwMode="auto">
              <a:xfrm>
                <a:off x="158" y="2568"/>
                <a:ext cx="953" cy="636"/>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meteorological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measurements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 observations</a:t>
                </a:r>
                <a:endParaRPr kumimoji="0" lang="en-GB" sz="1200" b="1" i="0" u="none" strike="noStrike" cap="none" normalizeH="0" baseline="0" dirty="0" smtClean="0">
                  <a:ln>
                    <a:noFill/>
                  </a:ln>
                  <a:effectLst/>
                  <a:latin typeface="Arial" charset="0"/>
                  <a:cs typeface="Arial" charset="0"/>
                </a:endParaRPr>
              </a:p>
            </p:txBody>
          </p:sp>
          <p:sp>
            <p:nvSpPr>
              <p:cNvPr id="32" name="_s1035"/>
              <p:cNvSpPr>
                <a:spLocks noChangeArrowheads="1"/>
              </p:cNvSpPr>
              <p:nvPr/>
            </p:nvSpPr>
            <p:spPr bwMode="auto">
              <a:xfrm>
                <a:off x="1224" y="1638"/>
                <a:ext cx="1066" cy="2790"/>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900" b="0" i="0" u="none" strike="noStrike" cap="none" normalizeH="0" baseline="0" smtClean="0">
                  <a:ln>
                    <a:noFill/>
                  </a:ln>
                  <a:solidFill>
                    <a:schemeClr val="tx1"/>
                  </a:solidFill>
                  <a:effectLst/>
                  <a:latin typeface="Arial" charset="0"/>
                  <a:cs typeface="Arial" charset="0"/>
                </a:endParaRPr>
              </a:p>
            </p:txBody>
          </p:sp>
          <p:sp>
            <p:nvSpPr>
              <p:cNvPr id="33" name="AutoShape 13"/>
              <p:cNvSpPr>
                <a:spLocks noChangeArrowheads="1"/>
              </p:cNvSpPr>
              <p:nvPr/>
            </p:nvSpPr>
            <p:spPr bwMode="auto">
              <a:xfrm>
                <a:off x="1292" y="3974"/>
                <a:ext cx="953" cy="346"/>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accent2"/>
                    </a:solidFill>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IT Division</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charset="0"/>
                  <a:cs typeface="Arial" charset="0"/>
                </a:endParaRPr>
              </a:p>
            </p:txBody>
          </p:sp>
          <p:sp>
            <p:nvSpPr>
              <p:cNvPr id="34" name="AutoShape 14"/>
              <p:cNvSpPr>
                <a:spLocks noChangeArrowheads="1"/>
              </p:cNvSpPr>
              <p:nvPr/>
            </p:nvSpPr>
            <p:spPr bwMode="auto">
              <a:xfrm>
                <a:off x="1292" y="3246"/>
                <a:ext cx="908" cy="638"/>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radar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monitoring</a:t>
                </a:r>
                <a:r>
                  <a:rPr kumimoji="0" lang="mk-MK" sz="1200" b="1" i="0" u="none" strike="noStrike" cap="none" normalizeH="0" baseline="0" dirty="0" smtClean="0">
                    <a:ln>
                      <a:noFill/>
                    </a:ln>
                    <a:effectLst/>
                    <a:latin typeface="Arial" charset="0"/>
                    <a:cs typeface="Arial" charset="0"/>
                  </a:rPr>
                  <a:t>,</a:t>
                </a:r>
                <a:r>
                  <a:rPr kumimoji="0" lang="en-US" sz="1200" b="1" i="0" u="none" strike="noStrike" cap="none" normalizeH="0" baseline="0" dirty="0" smtClean="0">
                    <a:ln>
                      <a:noFill/>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warnings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weather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modification</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35" name="AutoShape 15"/>
              <p:cNvSpPr>
                <a:spLocks noChangeArrowheads="1"/>
              </p:cNvSpPr>
              <p:nvPr/>
            </p:nvSpPr>
            <p:spPr bwMode="auto">
              <a:xfrm>
                <a:off x="1292" y="2707"/>
                <a:ext cx="953" cy="436"/>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weather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mk-MK" sz="1200" b="1" i="0" u="none" strike="noStrike" cap="none" normalizeH="0" baseline="0" dirty="0" smtClean="0">
                    <a:ln>
                      <a:noFill/>
                    </a:ln>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analysis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 forecast</a:t>
                </a:r>
                <a:endParaRPr kumimoji="0" lang="en-GB" sz="1200" b="1" i="0" u="none" strike="noStrike" cap="none" normalizeH="0" baseline="0" dirty="0" smtClean="0">
                  <a:ln>
                    <a:noFill/>
                  </a:ln>
                  <a:effectLst/>
                  <a:latin typeface="Arial" charset="0"/>
                  <a:cs typeface="Arial" charset="0"/>
                </a:endParaRPr>
              </a:p>
            </p:txBody>
          </p:sp>
          <p:sp>
            <p:nvSpPr>
              <p:cNvPr id="36" name="_s1035"/>
              <p:cNvSpPr>
                <a:spLocks noChangeArrowheads="1"/>
              </p:cNvSpPr>
              <p:nvPr/>
            </p:nvSpPr>
            <p:spPr bwMode="auto">
              <a:xfrm>
                <a:off x="2358" y="1638"/>
                <a:ext cx="1066" cy="2790"/>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900" b="0" i="0" u="none" strike="noStrike" cap="none" normalizeH="0" baseline="0" smtClean="0">
                  <a:ln>
                    <a:noFill/>
                  </a:ln>
                  <a:solidFill>
                    <a:schemeClr val="tx1"/>
                  </a:solidFill>
                  <a:effectLst/>
                  <a:latin typeface="Arial" charset="0"/>
                  <a:cs typeface="Arial" charset="0"/>
                </a:endParaRPr>
              </a:p>
            </p:txBody>
          </p:sp>
          <p:sp>
            <p:nvSpPr>
              <p:cNvPr id="37" name="AutoShape 17"/>
              <p:cNvSpPr>
                <a:spLocks noChangeArrowheads="1"/>
              </p:cNvSpPr>
              <p:nvPr/>
            </p:nvSpPr>
            <p:spPr bwMode="auto">
              <a:xfrm>
                <a:off x="2381" y="3835"/>
                <a:ext cx="998" cy="489"/>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air, water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and</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soil</a:t>
                </a:r>
                <a:r>
                  <a:rPr kumimoji="0" lang="mk-MK" sz="1200" b="1" i="0" u="none" strike="noStrike" cap="none" normalizeH="0" baseline="0" dirty="0" smtClean="0">
                    <a:ln>
                      <a:noFill/>
                    </a:ln>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quality</a:t>
                </a:r>
                <a:r>
                  <a:rPr kumimoji="0" lang="mk-MK" sz="1200" b="1" i="0" u="none" strike="noStrike" cap="none" normalizeH="0" baseline="0" dirty="0" smtClean="0">
                    <a:ln>
                      <a:noFill/>
                    </a:ln>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monitoring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 laboratory</a:t>
                </a:r>
                <a:r>
                  <a:rPr kumimoji="0" lang="en-US" sz="1200" b="1" i="0" u="none" strike="noStrike" cap="none" normalizeH="0" baseline="0" dirty="0" smtClean="0">
                    <a:ln>
                      <a:noFill/>
                    </a:ln>
                    <a:solidFill>
                      <a:schemeClr val="tx2"/>
                    </a:solidFill>
                    <a:effectLst/>
                    <a:latin typeface="Arial" charset="0"/>
                    <a:cs typeface="Arial" charset="0"/>
                  </a:rPr>
                  <a:t> </a:t>
                </a: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38" name="AutoShape 18"/>
              <p:cNvSpPr>
                <a:spLocks noChangeArrowheads="1"/>
              </p:cNvSpPr>
              <p:nvPr/>
            </p:nvSpPr>
            <p:spPr bwMode="auto">
              <a:xfrm>
                <a:off x="2381" y="3203"/>
                <a:ext cx="998" cy="582"/>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hydrological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information, balance,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studies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 water forecast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40" name="_s1035"/>
              <p:cNvSpPr>
                <a:spLocks noChangeArrowheads="1"/>
              </p:cNvSpPr>
              <p:nvPr/>
            </p:nvSpPr>
            <p:spPr bwMode="auto">
              <a:xfrm>
                <a:off x="3696" y="1638"/>
                <a:ext cx="862" cy="2790"/>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900" b="0" i="0" u="none" strike="noStrike" cap="none" normalizeH="0" baseline="0" smtClean="0">
                  <a:ln>
                    <a:noFill/>
                  </a:ln>
                  <a:solidFill>
                    <a:schemeClr val="tx1"/>
                  </a:solidFill>
                  <a:effectLst/>
                  <a:latin typeface="Arial" charset="0"/>
                  <a:cs typeface="Arial" charset="0"/>
                </a:endParaRPr>
              </a:p>
            </p:txBody>
          </p:sp>
          <p:sp>
            <p:nvSpPr>
              <p:cNvPr id="41" name="Cloud"/>
              <p:cNvSpPr>
                <a:spLocks noChangeAspect="1" noEditPoints="1" noChangeArrowheads="1"/>
              </p:cNvSpPr>
              <p:nvPr/>
            </p:nvSpPr>
            <p:spPr bwMode="auto">
              <a:xfrm>
                <a:off x="3379" y="1570"/>
                <a:ext cx="1461" cy="11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LEGISLATION AND INTERNATIONAL COOP</a:t>
                </a:r>
                <a:r>
                  <a:rPr kumimoji="0" lang="mk-MK" sz="1200" b="1" i="0" u="none" strike="noStrike" cap="none" normalizeH="0" baseline="0" dirty="0" smtClean="0">
                    <a:ln>
                      <a:noFill/>
                    </a:ln>
                    <a:effectLst/>
                    <a:latin typeface="Arial" charset="0"/>
                    <a:cs typeface="Arial" charset="0"/>
                  </a:rPr>
                  <a:t>Е</a:t>
                </a:r>
                <a:r>
                  <a:rPr kumimoji="0" lang="en-US" sz="1200" b="1" i="0" u="none" strike="noStrike" cap="none" normalizeH="0" baseline="0" dirty="0" smtClean="0">
                    <a:ln>
                      <a:noFill/>
                    </a:ln>
                    <a:effectLst/>
                    <a:latin typeface="Arial" charset="0"/>
                    <a:cs typeface="Arial" charset="0"/>
                  </a:rPr>
                  <a:t>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DEPARTMENT</a:t>
                </a:r>
                <a:endParaRPr kumimoji="0" lang="en-GB" sz="1200" b="1" i="0" u="none" strike="noStrike" cap="none" normalizeH="0" baseline="0" dirty="0" smtClean="0">
                  <a:ln>
                    <a:noFill/>
                  </a:ln>
                  <a:effectLst/>
                  <a:latin typeface="Arial" charset="0"/>
                  <a:cs typeface="Arial" charset="0"/>
                </a:endParaRPr>
              </a:p>
            </p:txBody>
          </p:sp>
          <p:sp>
            <p:nvSpPr>
              <p:cNvPr id="42" name="AutoShape 22"/>
              <p:cNvSpPr>
                <a:spLocks noChangeArrowheads="1"/>
              </p:cNvSpPr>
              <p:nvPr/>
            </p:nvSpPr>
            <p:spPr bwMode="auto">
              <a:xfrm>
                <a:off x="3696" y="3339"/>
                <a:ext cx="817" cy="534"/>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inter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national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cooperation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public relation</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43" name="AutoShape 23"/>
              <p:cNvSpPr>
                <a:spLocks noChangeArrowheads="1"/>
              </p:cNvSpPr>
              <p:nvPr/>
            </p:nvSpPr>
            <p:spPr bwMode="auto">
              <a:xfrm>
                <a:off x="3696" y="2750"/>
                <a:ext cx="817" cy="545"/>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law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common works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44" name="_s1035"/>
              <p:cNvSpPr>
                <a:spLocks noChangeArrowheads="1"/>
              </p:cNvSpPr>
              <p:nvPr/>
            </p:nvSpPr>
            <p:spPr bwMode="auto">
              <a:xfrm>
                <a:off x="4694" y="1638"/>
                <a:ext cx="998" cy="2790"/>
              </a:xfrm>
              <a:prstGeom prst="roundRect">
                <a:avLst>
                  <a:gd name="adj" fmla="val 16667"/>
                </a:avLst>
              </a:prstGeom>
              <a:solidFill>
                <a:schemeClr val="accent1"/>
              </a:solidFill>
              <a:ln w="9525">
                <a:solidFill>
                  <a:schemeClr val="tx1"/>
                </a:solidFill>
                <a:round/>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900" b="0" i="0" u="none" strike="noStrike" cap="none" normalizeH="0" baseline="0" smtClean="0">
                  <a:ln>
                    <a:noFill/>
                  </a:ln>
                  <a:solidFill>
                    <a:schemeClr val="tx1"/>
                  </a:solidFill>
                  <a:effectLst/>
                  <a:latin typeface="Arial" charset="0"/>
                  <a:cs typeface="Arial" charset="0"/>
                </a:endParaRPr>
              </a:p>
            </p:txBody>
          </p:sp>
          <p:sp>
            <p:nvSpPr>
              <p:cNvPr id="46" name="AutoShape 26"/>
              <p:cNvSpPr>
                <a:spLocks noChangeArrowheads="1"/>
              </p:cNvSpPr>
              <p:nvPr/>
            </p:nvSpPr>
            <p:spPr bwMode="auto">
              <a:xfrm>
                <a:off x="4694" y="3861"/>
                <a:ext cx="953" cy="436"/>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Accounting Division</a:t>
                </a:r>
                <a:endParaRPr kumimoji="0" lang="en-GB" sz="1200" b="1" i="0" u="none" strike="noStrike" cap="none" normalizeH="0" baseline="0" dirty="0" smtClean="0">
                  <a:ln>
                    <a:noFill/>
                  </a:ln>
                  <a:effectLst/>
                  <a:latin typeface="Arial" charset="0"/>
                  <a:cs typeface="Arial" charset="0"/>
                </a:endParaRPr>
              </a:p>
            </p:txBody>
          </p:sp>
          <p:sp>
            <p:nvSpPr>
              <p:cNvPr id="47" name="AutoShape 27"/>
              <p:cNvSpPr>
                <a:spLocks noChangeArrowheads="1"/>
              </p:cNvSpPr>
              <p:nvPr/>
            </p:nvSpPr>
            <p:spPr bwMode="auto">
              <a:xfrm>
                <a:off x="4694" y="3284"/>
                <a:ext cx="953" cy="521"/>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budget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control </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2"/>
                  </a:solidFill>
                  <a:effectLst/>
                  <a:latin typeface="Arial" charset="0"/>
                  <a:cs typeface="Arial" charset="0"/>
                </a:endParaRPr>
              </a:p>
            </p:txBody>
          </p:sp>
          <p:sp>
            <p:nvSpPr>
              <p:cNvPr id="48" name="AutoShape 28"/>
              <p:cNvSpPr>
                <a:spLocks noChangeArrowheads="1"/>
              </p:cNvSpPr>
              <p:nvPr/>
            </p:nvSpPr>
            <p:spPr bwMode="auto">
              <a:xfrm>
                <a:off x="4694" y="2778"/>
                <a:ext cx="953" cy="437"/>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budget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coordination</a:t>
                </a:r>
                <a:endParaRPr kumimoji="0" lang="en-GB" sz="1200" b="1" i="0" u="none" strike="noStrike" cap="none" normalizeH="0" baseline="0" dirty="0" smtClean="0">
                  <a:ln>
                    <a:noFill/>
                  </a:ln>
                  <a:effectLst/>
                  <a:latin typeface="Arial" charset="0"/>
                  <a:cs typeface="Arial" charset="0"/>
                </a:endParaRPr>
              </a:p>
            </p:txBody>
          </p:sp>
          <p:sp>
            <p:nvSpPr>
              <p:cNvPr id="49" name="Line 29"/>
              <p:cNvSpPr>
                <a:spLocks noChangeShapeType="1"/>
              </p:cNvSpPr>
              <p:nvPr/>
            </p:nvSpPr>
            <p:spPr bwMode="auto">
              <a:xfrm>
                <a:off x="2880" y="1433"/>
                <a:ext cx="1" cy="195"/>
              </a:xfrm>
              <a:prstGeom prst="line">
                <a:avLst/>
              </a:prstGeom>
              <a:noFill/>
              <a:ln w="25400">
                <a:solidFill>
                  <a:schemeClr val="tx1"/>
                </a:solidFill>
                <a:round/>
                <a:headEnd/>
                <a:tailEnd type="triangle" w="med" len="med"/>
              </a:ln>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endParaRPr lang="mk-MK"/>
              </a:p>
            </p:txBody>
          </p:sp>
          <p:sp>
            <p:nvSpPr>
              <p:cNvPr id="50" name="Cloud"/>
              <p:cNvSpPr>
                <a:spLocks noChangeAspect="1" noEditPoints="1" noChangeArrowheads="1"/>
              </p:cNvSpPr>
              <p:nvPr/>
            </p:nvSpPr>
            <p:spPr bwMode="auto">
              <a:xfrm>
                <a:off x="0" y="1525"/>
                <a:ext cx="1352" cy="10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METEOROLOGY DEPARTMENT</a:t>
                </a:r>
                <a:endParaRPr kumimoji="0" lang="en-GB" sz="1200" b="1" i="0" u="none" strike="noStrike" cap="none" normalizeH="0" baseline="0" dirty="0" smtClean="0">
                  <a:ln>
                    <a:noFill/>
                  </a:ln>
                  <a:effectLst/>
                  <a:latin typeface="Arial" charset="0"/>
                  <a:cs typeface="Arial" charset="0"/>
                </a:endParaRPr>
              </a:p>
            </p:txBody>
          </p:sp>
          <p:sp>
            <p:nvSpPr>
              <p:cNvPr id="51" name="Cloud"/>
              <p:cNvSpPr>
                <a:spLocks noChangeAspect="1" noEditPoints="1" noChangeArrowheads="1"/>
              </p:cNvSpPr>
              <p:nvPr/>
            </p:nvSpPr>
            <p:spPr bwMode="auto">
              <a:xfrm>
                <a:off x="1111" y="1570"/>
                <a:ext cx="1179" cy="11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a:scene3d>
                <a:camera prst="orthographicFront"/>
                <a:lightRig rig="threePt" dir="t"/>
              </a:scene3d>
              <a:sp3d/>
            </p:spPr>
            <p:txBody>
              <a:bodyPr vert="horz" wrap="none" lIns="14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WEATHER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FORECAST,</a:t>
                </a:r>
                <a:r>
                  <a:rPr kumimoji="0" lang="mk-MK" sz="1200" b="1" i="0" u="none" strike="noStrike" cap="none" normalizeH="0" baseline="0" dirty="0" smtClean="0">
                    <a:ln>
                      <a:noFill/>
                    </a:ln>
                    <a:effectLst/>
                    <a:latin typeface="Arial" charset="0"/>
                    <a:cs typeface="Arial" charset="0"/>
                  </a:rPr>
                  <a:t> </a:t>
                </a:r>
                <a:endParaRPr kumimoji="0" lang="en-US"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WARNINGS </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AND 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DEPARTMENT</a:t>
                </a:r>
                <a:endParaRPr kumimoji="0" lang="en-GB" sz="1200" b="1" i="0" u="none" strike="noStrike" cap="none" normalizeH="0" baseline="0" dirty="0" smtClean="0">
                  <a:ln>
                    <a:noFill/>
                  </a:ln>
                  <a:effectLst/>
                  <a:latin typeface="Arial" charset="0"/>
                  <a:cs typeface="Arial" charset="0"/>
                </a:endParaRPr>
              </a:p>
            </p:txBody>
          </p:sp>
          <p:sp>
            <p:nvSpPr>
              <p:cNvPr id="45" name="Cloud"/>
              <p:cNvSpPr>
                <a:spLocks noChangeAspect="1" noEditPoints="1" noChangeArrowheads="1"/>
              </p:cNvSpPr>
              <p:nvPr/>
            </p:nvSpPr>
            <p:spPr bwMode="auto">
              <a:xfrm>
                <a:off x="4549" y="1616"/>
                <a:ext cx="1211" cy="99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9525">
                <a:solidFill>
                  <a:srgbClr val="000000"/>
                </a:solidFill>
                <a:miter lim="800000"/>
                <a:headEnd/>
                <a:tailEnd/>
              </a:ln>
              <a:effectLst>
                <a:outerShdw dist="107763" dir="2700000" algn="ctr" rotWithShape="0">
                  <a:srgbClr val="808080"/>
                </a:outerShdw>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7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DEPARTMENT</a:t>
                </a:r>
                <a:endParaRPr kumimoji="0" lang="en-GB" sz="1200" b="1" i="0" u="none" strike="noStrike" cap="none" normalizeH="0" baseline="0" dirty="0" smtClean="0">
                  <a:ln>
                    <a:noFill/>
                  </a:ln>
                  <a:effectLst/>
                  <a:latin typeface="Arial" charset="0"/>
                  <a:cs typeface="Arial" charset="0"/>
                </a:endParaRPr>
              </a:p>
            </p:txBody>
          </p:sp>
          <p:sp>
            <p:nvSpPr>
              <p:cNvPr id="39" name="AutoShape 19"/>
              <p:cNvSpPr>
                <a:spLocks noChangeArrowheads="1"/>
              </p:cNvSpPr>
              <p:nvPr/>
            </p:nvSpPr>
            <p:spPr bwMode="auto">
              <a:xfrm>
                <a:off x="2381" y="2533"/>
                <a:ext cx="998" cy="622"/>
              </a:xfrm>
              <a:prstGeom prst="flowChartAlternateProcess">
                <a:avLst/>
              </a:prstGeom>
              <a:solidFill>
                <a:srgbClr val="FFFFCC"/>
              </a:solidFill>
              <a:ln w="9525" algn="ctr">
                <a:solidFill>
                  <a:schemeClr val="tx1"/>
                </a:solidFill>
                <a:miter lim="800000"/>
                <a:headEnd/>
                <a:tailEnd/>
              </a:ln>
              <a:effectLst>
                <a:outerShdw dist="35921" dir="2700000" algn="ctr" rotWithShape="0">
                  <a:srgbClr val="808080"/>
                </a:outerShdw>
              </a:effectLst>
              <a:scene3d>
                <a:camera prst="orthographicFront"/>
                <a:lightRig rig="threePt" dir="t"/>
              </a:scene3d>
              <a:sp3d>
                <a:bevelT w="114300" prst="artDeco"/>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Division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hydrological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investigation 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 surface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Groundwater</a:t>
                </a:r>
                <a:endParaRPr kumimoji="0" lang="en-GB" sz="1200" b="1" i="0" u="none" strike="noStrike" cap="none" normalizeH="0" baseline="0" dirty="0" smtClean="0">
                  <a:ln>
                    <a:noFill/>
                  </a:ln>
                  <a:effectLst/>
                  <a:latin typeface="Arial" charset="0"/>
                  <a:cs typeface="Arial" charset="0"/>
                </a:endParaRPr>
              </a:p>
            </p:txBody>
          </p:sp>
          <p:sp>
            <p:nvSpPr>
              <p:cNvPr id="52" name="Cloud"/>
              <p:cNvSpPr>
                <a:spLocks noChangeAspect="1" noEditPoints="1" noChangeArrowheads="1"/>
              </p:cNvSpPr>
              <p:nvPr/>
            </p:nvSpPr>
            <p:spPr bwMode="auto">
              <a:xfrm>
                <a:off x="2273" y="1654"/>
                <a:ext cx="1134" cy="90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a:scene3d>
                <a:camera prst="orthographicFront"/>
                <a:lightRig rig="threePt" dir="t"/>
              </a:scene3d>
              <a:sp3d/>
            </p:spPr>
            <p:txBody>
              <a:bodyPr vert="horz" wrap="non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700" b="0"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HYDROLOGY AND </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ENVIROMENTAL</a:t>
                </a:r>
                <a:endParaRPr kumimoji="0" lang="mk-MK" sz="1200" b="1" i="0" u="none" strike="noStrike" cap="none" normalizeH="0" baseline="0" dirty="0" smtClean="0">
                  <a:ln>
                    <a:noFill/>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cs typeface="Arial" charset="0"/>
                  </a:rPr>
                  <a:t>MONITORING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mk-MK" sz="1200" b="1" i="0" u="none" strike="noStrike" cap="none" normalizeH="0" baseline="0" dirty="0" smtClean="0">
                    <a:ln>
                      <a:noFill/>
                    </a:ln>
                    <a:effectLst/>
                    <a:latin typeface="Arial" charset="0"/>
                    <a:cs typeface="Arial" charset="0"/>
                  </a:rPr>
                  <a:t> </a:t>
                </a:r>
                <a:r>
                  <a:rPr kumimoji="0" lang="en-US" sz="1200" b="1" i="0" u="none" strike="noStrike" cap="none" normalizeH="0" baseline="0" dirty="0" smtClean="0">
                    <a:ln>
                      <a:noFill/>
                    </a:ln>
                    <a:effectLst/>
                    <a:latin typeface="Arial" charset="0"/>
                    <a:cs typeface="Arial" charset="0"/>
                  </a:rPr>
                  <a:t>DEPARTMENT</a:t>
                </a:r>
                <a:endParaRPr kumimoji="0" lang="en-GB" sz="1200" b="1" i="0" u="none" strike="noStrike" cap="none" normalizeH="0" baseline="0" dirty="0" smtClean="0">
                  <a:ln>
                    <a:noFill/>
                  </a:ln>
                  <a:effectLst/>
                  <a:latin typeface="Arial" charset="0"/>
                  <a:cs typeface="Arial" charset="0"/>
                </a:endParaRPr>
              </a:p>
            </p:txBody>
          </p:sp>
        </p:grpSp>
        <p:sp>
          <p:nvSpPr>
            <p:cNvPr id="1064" name="Line 126"/>
            <p:cNvSpPr>
              <a:spLocks noChangeShapeType="1"/>
            </p:cNvSpPr>
            <p:nvPr/>
          </p:nvSpPr>
          <p:spPr bwMode="auto">
            <a:xfrm>
              <a:off x="574" y="1321"/>
              <a:ext cx="4626" cy="0"/>
            </a:xfrm>
            <a:prstGeom prst="line">
              <a:avLst/>
            </a:prstGeom>
            <a:noFill/>
            <a:ln w="19050">
              <a:solidFill>
                <a:schemeClr val="tx1"/>
              </a:solidFill>
              <a:round/>
              <a:headEnd/>
              <a:tailEnd/>
            </a:ln>
            <a:scene3d>
              <a:camera prst="orthographicFront"/>
              <a:lightRig rig="threePt" dir="t"/>
            </a:scene3d>
            <a:sp3d>
              <a:bevelT w="114300" prst="artDeco"/>
            </a:sp3d>
          </p:spPr>
          <p:txBody>
            <a:bodyPr wrap="none" lIns="0" tIns="0" rIns="0" bIns="0" anchor="ctr"/>
            <a:lstStyle/>
            <a:p>
              <a:endParaRPr lang="mk-MK"/>
            </a:p>
          </p:txBody>
        </p:sp>
        <p:sp>
          <p:nvSpPr>
            <p:cNvPr id="1065" name="Line 131"/>
            <p:cNvSpPr>
              <a:spLocks noChangeShapeType="1"/>
            </p:cNvSpPr>
            <p:nvPr/>
          </p:nvSpPr>
          <p:spPr bwMode="auto">
            <a:xfrm flipH="1">
              <a:off x="1688" y="1321"/>
              <a:ext cx="7" cy="185"/>
            </a:xfrm>
            <a:prstGeom prst="line">
              <a:avLst/>
            </a:prstGeom>
            <a:noFill/>
            <a:ln w="25400">
              <a:solidFill>
                <a:schemeClr val="tx1"/>
              </a:solidFill>
              <a:round/>
              <a:headEnd/>
              <a:tailEnd type="triangle" w="med" len="med"/>
            </a:ln>
            <a:scene3d>
              <a:camera prst="orthographicFront"/>
              <a:lightRig rig="threePt" dir="t"/>
            </a:scene3d>
            <a:sp3d>
              <a:bevelT w="114300" prst="artDeco"/>
            </a:sp3d>
          </p:spPr>
          <p:txBody>
            <a:bodyPr wrap="none" lIns="0" tIns="0" rIns="0" bIns="0" anchor="ctr"/>
            <a:lstStyle/>
            <a:p>
              <a:endParaRPr lang="mk-MK"/>
            </a:p>
          </p:txBody>
        </p:sp>
        <p:sp>
          <p:nvSpPr>
            <p:cNvPr id="1067" name="Line 136"/>
            <p:cNvSpPr>
              <a:spLocks noChangeShapeType="1"/>
            </p:cNvSpPr>
            <p:nvPr/>
          </p:nvSpPr>
          <p:spPr bwMode="auto">
            <a:xfrm>
              <a:off x="3528" y="1043"/>
              <a:ext cx="357" cy="0"/>
            </a:xfrm>
            <a:prstGeom prst="line">
              <a:avLst/>
            </a:prstGeom>
            <a:noFill/>
            <a:ln w="9525">
              <a:solidFill>
                <a:schemeClr val="tx1"/>
              </a:solidFill>
              <a:round/>
              <a:headEnd/>
              <a:tailEnd type="triangle" w="med" len="med"/>
            </a:ln>
            <a:scene3d>
              <a:camera prst="orthographicFront"/>
              <a:lightRig rig="threePt" dir="t"/>
            </a:scene3d>
            <a:sp3d>
              <a:bevelT w="114300" prst="artDeco"/>
            </a:sp3d>
          </p:spPr>
          <p:txBody>
            <a:bodyPr wrap="none" lIns="0" tIns="0" rIns="0" bIns="0" anchor="ctr"/>
            <a:lstStyle/>
            <a:p>
              <a:endParaRPr lang="mk-MK"/>
            </a:p>
          </p:txBody>
        </p:sp>
        <p:sp>
          <p:nvSpPr>
            <p:cNvPr id="1068" name="Line 137"/>
            <p:cNvSpPr>
              <a:spLocks noChangeShapeType="1"/>
            </p:cNvSpPr>
            <p:nvPr/>
          </p:nvSpPr>
          <p:spPr bwMode="auto">
            <a:xfrm flipH="1">
              <a:off x="2317" y="1043"/>
              <a:ext cx="181" cy="0"/>
            </a:xfrm>
            <a:prstGeom prst="line">
              <a:avLst/>
            </a:prstGeom>
            <a:noFill/>
            <a:ln w="9525">
              <a:solidFill>
                <a:schemeClr val="tx1"/>
              </a:solidFill>
              <a:round/>
              <a:headEnd/>
              <a:tailEnd/>
            </a:ln>
            <a:scene3d>
              <a:camera prst="orthographicFront"/>
              <a:lightRig rig="threePt" dir="t"/>
            </a:scene3d>
            <a:sp3d>
              <a:bevelT w="114300" prst="artDeco"/>
            </a:sp3d>
          </p:spPr>
          <p:txBody>
            <a:bodyPr wrap="none" lIns="0" tIns="0" rIns="0" bIns="0" anchor="ctr"/>
            <a:lstStyle/>
            <a:p>
              <a:endParaRPr lang="mk-MK"/>
            </a:p>
          </p:txBody>
        </p:sp>
        <p:sp>
          <p:nvSpPr>
            <p:cNvPr id="1069" name="Line 139"/>
            <p:cNvSpPr>
              <a:spLocks noChangeShapeType="1"/>
            </p:cNvSpPr>
            <p:nvPr/>
          </p:nvSpPr>
          <p:spPr bwMode="auto">
            <a:xfrm>
              <a:off x="2317" y="858"/>
              <a:ext cx="0" cy="317"/>
            </a:xfrm>
            <a:prstGeom prst="line">
              <a:avLst/>
            </a:prstGeom>
            <a:noFill/>
            <a:ln w="9525">
              <a:solidFill>
                <a:schemeClr val="tx1"/>
              </a:solidFill>
              <a:round/>
              <a:headEnd/>
              <a:tailEnd/>
            </a:ln>
            <a:scene3d>
              <a:camera prst="orthographicFront"/>
              <a:lightRig rig="threePt" dir="t"/>
            </a:scene3d>
            <a:sp3d>
              <a:bevelT w="114300" prst="artDeco"/>
            </a:sp3d>
          </p:spPr>
          <p:txBody>
            <a:bodyPr wrap="none" lIns="0" tIns="0" rIns="0" bIns="0" anchor="ctr"/>
            <a:lstStyle/>
            <a:p>
              <a:endParaRPr lang="mk-MK"/>
            </a:p>
          </p:txBody>
        </p:sp>
        <p:sp>
          <p:nvSpPr>
            <p:cNvPr id="1070" name="Line 140"/>
            <p:cNvSpPr>
              <a:spLocks noChangeShapeType="1"/>
            </p:cNvSpPr>
            <p:nvPr/>
          </p:nvSpPr>
          <p:spPr bwMode="auto">
            <a:xfrm flipH="1">
              <a:off x="1833" y="858"/>
              <a:ext cx="484" cy="0"/>
            </a:xfrm>
            <a:prstGeom prst="line">
              <a:avLst/>
            </a:prstGeom>
            <a:noFill/>
            <a:ln w="9525">
              <a:solidFill>
                <a:schemeClr val="tx1"/>
              </a:solidFill>
              <a:round/>
              <a:headEnd/>
              <a:tailEnd type="triangle" w="med" len="med"/>
            </a:ln>
            <a:scene3d>
              <a:camera prst="orthographicFront"/>
              <a:lightRig rig="threePt" dir="t"/>
            </a:scene3d>
            <a:sp3d>
              <a:bevelT w="114300" prst="artDeco"/>
            </a:sp3d>
          </p:spPr>
          <p:txBody>
            <a:bodyPr wrap="none" lIns="0" tIns="0" rIns="0" bIns="0" anchor="ctr"/>
            <a:lstStyle/>
            <a:p>
              <a:endParaRPr lang="mk-MK"/>
            </a:p>
          </p:txBody>
        </p:sp>
        <p:sp>
          <p:nvSpPr>
            <p:cNvPr id="1071" name="Line 141"/>
            <p:cNvSpPr>
              <a:spLocks noChangeShapeType="1"/>
            </p:cNvSpPr>
            <p:nvPr/>
          </p:nvSpPr>
          <p:spPr bwMode="auto">
            <a:xfrm flipH="1">
              <a:off x="2172" y="1182"/>
              <a:ext cx="137" cy="0"/>
            </a:xfrm>
            <a:prstGeom prst="line">
              <a:avLst/>
            </a:prstGeom>
            <a:noFill/>
            <a:ln w="9525">
              <a:solidFill>
                <a:schemeClr val="tx1"/>
              </a:solidFill>
              <a:round/>
              <a:headEnd/>
              <a:tailEnd type="triangle" w="med" len="med"/>
            </a:ln>
            <a:scene3d>
              <a:camera prst="orthographicFront"/>
              <a:lightRig rig="threePt" dir="t"/>
            </a:scene3d>
            <a:sp3d>
              <a:bevelT w="114300" prst="artDeco"/>
            </a:sp3d>
          </p:spPr>
          <p:txBody>
            <a:bodyPr wrap="none" lIns="0" tIns="0" rIns="0" bIns="0" anchor="ctr"/>
            <a:lstStyle/>
            <a:p>
              <a:endParaRPr lang="mk-MK"/>
            </a:p>
          </p:txBody>
        </p:sp>
        <p:sp>
          <p:nvSpPr>
            <p:cNvPr id="1072" name="AutoShape 142"/>
            <p:cNvSpPr>
              <a:spLocks noChangeArrowheads="1"/>
            </p:cNvSpPr>
            <p:nvPr/>
          </p:nvSpPr>
          <p:spPr bwMode="auto">
            <a:xfrm>
              <a:off x="2947" y="1182"/>
              <a:ext cx="136" cy="136"/>
            </a:xfrm>
            <a:prstGeom prst="downArrow">
              <a:avLst>
                <a:gd name="adj1" fmla="val 50000"/>
                <a:gd name="adj2" fmla="val 25000"/>
              </a:avLst>
            </a:prstGeom>
            <a:solidFill>
              <a:schemeClr val="tx2">
                <a:lumMod val="20000"/>
                <a:lumOff val="80000"/>
              </a:schemeClr>
            </a:solidFill>
            <a:ln w="9525" algn="ctr">
              <a:solidFill>
                <a:schemeClr val="tx1"/>
              </a:solidFill>
              <a:miter lim="800000"/>
              <a:headEnd/>
              <a:tailEnd/>
            </a:ln>
            <a:scene3d>
              <a:camera prst="orthographicFront"/>
              <a:lightRig rig="threePt" dir="t"/>
            </a:scene3d>
            <a:sp3d>
              <a:bevelT w="114300" prst="artDeco"/>
            </a:sp3d>
          </p:spPr>
          <p:txBody>
            <a:bodyPr wrap="none" lIns="0" tIns="0" rIns="0" bIns="0" anchor="ctr"/>
            <a:lstStyle/>
            <a:p>
              <a:endParaRPr lang="mk-MK">
                <a:latin typeface="Calibri" pitchFamily="34" charset="0"/>
              </a:endParaRPr>
            </a:p>
          </p:txBody>
        </p:sp>
      </p:grpSp>
      <p:sp>
        <p:nvSpPr>
          <p:cNvPr id="1059" name="Line 131"/>
          <p:cNvSpPr>
            <a:spLocks noChangeShapeType="1"/>
          </p:cNvSpPr>
          <p:nvPr/>
        </p:nvSpPr>
        <p:spPr bwMode="auto">
          <a:xfrm>
            <a:off x="6400800" y="1600200"/>
            <a:ext cx="0" cy="381000"/>
          </a:xfrm>
          <a:prstGeom prst="line">
            <a:avLst/>
          </a:prstGeom>
          <a:noFill/>
          <a:ln w="25400">
            <a:solidFill>
              <a:schemeClr val="tx1"/>
            </a:solidFill>
            <a:round/>
            <a:headEnd/>
            <a:tailEnd type="triangle" w="med" len="med"/>
          </a:ln>
        </p:spPr>
        <p:txBody>
          <a:bodyPr wrap="none" lIns="0" tIns="0" rIns="0" bIns="0" anchor="ctr"/>
          <a:lstStyle/>
          <a:p>
            <a:endParaRPr lang="mk-MK"/>
          </a:p>
        </p:txBody>
      </p:sp>
      <p:sp>
        <p:nvSpPr>
          <p:cNvPr id="1060" name="Line 131"/>
          <p:cNvSpPr>
            <a:spLocks noChangeShapeType="1"/>
          </p:cNvSpPr>
          <p:nvPr/>
        </p:nvSpPr>
        <p:spPr bwMode="auto">
          <a:xfrm>
            <a:off x="8458200" y="1600200"/>
            <a:ext cx="0" cy="381000"/>
          </a:xfrm>
          <a:prstGeom prst="line">
            <a:avLst/>
          </a:prstGeom>
          <a:noFill/>
          <a:ln w="25400">
            <a:solidFill>
              <a:schemeClr val="tx1"/>
            </a:solidFill>
            <a:round/>
            <a:headEnd/>
            <a:tailEnd type="triangle" w="med" len="med"/>
          </a:ln>
        </p:spPr>
        <p:txBody>
          <a:bodyPr wrap="none" lIns="0" tIns="0" rIns="0" bIns="0" anchor="ctr"/>
          <a:lstStyle/>
          <a:p>
            <a:endParaRPr lang="mk-MK"/>
          </a:p>
        </p:txBody>
      </p:sp>
      <p:sp>
        <p:nvSpPr>
          <p:cNvPr id="55" name="_s1035"/>
          <p:cNvSpPr>
            <a:spLocks noChangeArrowheads="1"/>
          </p:cNvSpPr>
          <p:nvPr/>
        </p:nvSpPr>
        <p:spPr bwMode="auto">
          <a:xfrm>
            <a:off x="4191000" y="762000"/>
            <a:ext cx="1747893" cy="684976"/>
          </a:xfrm>
          <a:prstGeom prst="roundRect">
            <a:avLst>
              <a:gd name="adj" fmla="val 16667"/>
            </a:avLst>
          </a:prstGeom>
          <a:solidFill>
            <a:schemeClr val="tx2">
              <a:lumMod val="20000"/>
              <a:lumOff val="80000"/>
            </a:schemeClr>
          </a:solidFill>
          <a:ln w="12700">
            <a:solidFill>
              <a:schemeClr val="tx1"/>
            </a:solidFill>
            <a:round/>
            <a:headEnd/>
            <a:tailEnd/>
          </a:ln>
          <a:effectLst>
            <a:outerShdw blurRad="50800" dist="38100" dir="2700000" algn="tl" rotWithShape="0">
              <a:schemeClr val="bg2">
                <a:lumMod val="75000"/>
                <a:alpha val="40000"/>
              </a:schemeClr>
            </a:outerShdw>
          </a:effectLst>
          <a:scene3d>
            <a:camera prst="orthographicFront"/>
            <a:lightRig rig="threePt" dir="t"/>
          </a:scene3d>
          <a:sp3d extrusionH="76200" contourW="12700">
            <a:bevelT prst="angle"/>
            <a:extrusionClr>
              <a:schemeClr val="bg2">
                <a:lumMod val="90000"/>
              </a:schemeClr>
            </a:extrusionClr>
            <a:contourClr>
              <a:schemeClr val="bg2">
                <a:lumMod val="75000"/>
              </a:schemeClr>
            </a:contourClr>
          </a:sp3d>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2"/>
                </a:solidFill>
                <a:effectLst/>
                <a:latin typeface="Arial" charset="0"/>
                <a:cs typeface="Arial" charset="0"/>
              </a:rPr>
              <a:t>DIRECTOR</a:t>
            </a:r>
          </a:p>
        </p:txBody>
      </p:sp>
      <p:sp>
        <p:nvSpPr>
          <p:cNvPr id="56" name="Line 131"/>
          <p:cNvSpPr>
            <a:spLocks noChangeShapeType="1"/>
          </p:cNvSpPr>
          <p:nvPr/>
        </p:nvSpPr>
        <p:spPr bwMode="auto">
          <a:xfrm>
            <a:off x="1219200" y="1600200"/>
            <a:ext cx="0" cy="381000"/>
          </a:xfrm>
          <a:prstGeom prst="line">
            <a:avLst/>
          </a:prstGeom>
          <a:noFill/>
          <a:ln w="25400">
            <a:solidFill>
              <a:schemeClr val="tx1"/>
            </a:solidFill>
            <a:round/>
            <a:headEnd/>
            <a:tailEnd type="triangle" w="med" len="med"/>
          </a:ln>
        </p:spPr>
        <p:txBody>
          <a:bodyPr wrap="none" lIns="0" tIns="0" rIns="0" bIns="0" anchor="ctr"/>
          <a:lstStyle/>
          <a:p>
            <a:endParaRPr lang="mk-MK"/>
          </a:p>
        </p:txBody>
      </p:sp>
      <p:sp>
        <p:nvSpPr>
          <p:cNvPr id="59" name="Rounded Rectangle 58"/>
          <p:cNvSpPr/>
          <p:nvPr/>
        </p:nvSpPr>
        <p:spPr>
          <a:xfrm>
            <a:off x="0" y="0"/>
            <a:ext cx="9144000" cy="38100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rPr>
              <a:t>NATIONAL  HYDROMETEOROLOGICAL  SERVICE</a:t>
            </a:r>
            <a:endParaRPr lang="en-GB"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descr="scenarija-karta"/>
          <p:cNvPicPr>
            <a:picLocks noChangeAspect="1" noChangeArrowheads="1"/>
          </p:cNvPicPr>
          <p:nvPr/>
        </p:nvPicPr>
        <p:blipFill>
          <a:blip r:embed="rId2" cstate="print"/>
          <a:srcRect/>
          <a:stretch>
            <a:fillRect/>
          </a:stretch>
        </p:blipFill>
        <p:spPr bwMode="auto">
          <a:xfrm>
            <a:off x="0" y="1219200"/>
            <a:ext cx="6781800" cy="4572000"/>
          </a:xfrm>
          <a:prstGeom prst="rect">
            <a:avLst/>
          </a:prstGeom>
          <a:noFill/>
          <a:ln w="9525">
            <a:noFill/>
            <a:miter lim="800000"/>
            <a:headEnd/>
            <a:tailEnd/>
          </a:ln>
        </p:spPr>
      </p:pic>
      <p:sp>
        <p:nvSpPr>
          <p:cNvPr id="5124" name="Rectangle 12"/>
          <p:cNvSpPr>
            <a:spLocks noChangeArrowheads="1"/>
          </p:cNvSpPr>
          <p:nvPr/>
        </p:nvSpPr>
        <p:spPr bwMode="auto">
          <a:xfrm>
            <a:off x="1" y="43935"/>
            <a:ext cx="184731" cy="369332"/>
          </a:xfrm>
          <a:prstGeom prst="rect">
            <a:avLst/>
          </a:prstGeom>
          <a:noFill/>
          <a:ln w="9525">
            <a:noFill/>
            <a:miter lim="800000"/>
            <a:headEnd/>
            <a:tailEnd/>
          </a:ln>
        </p:spPr>
        <p:txBody>
          <a:bodyPr wrap="none" anchor="ctr">
            <a:spAutoFit/>
          </a:bodyPr>
          <a:lstStyle/>
          <a:p>
            <a:endParaRPr lang="mk-MK"/>
          </a:p>
        </p:txBody>
      </p:sp>
      <p:sp>
        <p:nvSpPr>
          <p:cNvPr id="5125" name="Rectangle 18"/>
          <p:cNvSpPr>
            <a:spLocks noChangeArrowheads="1"/>
          </p:cNvSpPr>
          <p:nvPr/>
        </p:nvSpPr>
        <p:spPr bwMode="auto">
          <a:xfrm>
            <a:off x="0" y="1228725"/>
            <a:ext cx="0" cy="0"/>
          </a:xfrm>
          <a:prstGeom prst="rect">
            <a:avLst/>
          </a:prstGeom>
          <a:noFill/>
          <a:ln w="9525">
            <a:noFill/>
            <a:miter lim="800000"/>
            <a:headEnd/>
            <a:tailEnd/>
          </a:ln>
        </p:spPr>
        <p:txBody>
          <a:bodyPr wrap="none" anchor="ctr">
            <a:spAutoFit/>
          </a:bodyPr>
          <a:lstStyle/>
          <a:p>
            <a:pPr eaLnBrk="0" hangingPunct="0"/>
            <a:r>
              <a:rPr lang="mk-MK" sz="800" u="sng">
                <a:solidFill>
                  <a:srgbClr val="31849B"/>
                </a:solidFill>
                <a:cs typeface="Times New Roman" pitchFamily="18" charset="0"/>
              </a:rPr>
              <a:t> </a:t>
            </a:r>
            <a:r>
              <a:rPr lang="ru-RU" sz="800" u="sng">
                <a:solidFill>
                  <a:srgbClr val="31849B"/>
                </a:solidFill>
                <a:cs typeface="Times New Roman" pitchFamily="18" charset="0"/>
              </a:rPr>
              <a:t> </a:t>
            </a:r>
            <a:endParaRPr lang="en-US"/>
          </a:p>
        </p:txBody>
      </p:sp>
      <p:sp>
        <p:nvSpPr>
          <p:cNvPr id="5127" name="Rectangle 40"/>
          <p:cNvSpPr>
            <a:spLocks noChangeArrowheads="1"/>
          </p:cNvSpPr>
          <p:nvPr/>
        </p:nvSpPr>
        <p:spPr bwMode="auto">
          <a:xfrm>
            <a:off x="4140201" y="3244850"/>
            <a:ext cx="864339" cy="369332"/>
          </a:xfrm>
          <a:prstGeom prst="rect">
            <a:avLst/>
          </a:prstGeom>
          <a:noFill/>
          <a:ln w="9525">
            <a:noFill/>
            <a:miter lim="800000"/>
            <a:headEnd/>
            <a:tailEnd/>
          </a:ln>
        </p:spPr>
        <p:txBody>
          <a:bodyPr wrap="none">
            <a:spAutoFit/>
          </a:bodyPr>
          <a:lstStyle/>
          <a:p>
            <a:r>
              <a:rPr lang="en-US" u="sng">
                <a:solidFill>
                  <a:srgbClr val="31849B"/>
                </a:solidFill>
                <a:cs typeface="Times New Roman" pitchFamily="18" charset="0"/>
              </a:rPr>
              <a:t>alpine </a:t>
            </a:r>
            <a:endParaRPr lang="mk-MK"/>
          </a:p>
        </p:txBody>
      </p:sp>
      <p:sp>
        <p:nvSpPr>
          <p:cNvPr id="5128" name="AutoShape 41"/>
          <p:cNvSpPr>
            <a:spLocks noChangeArrowheads="1"/>
          </p:cNvSpPr>
          <p:nvPr/>
        </p:nvSpPr>
        <p:spPr bwMode="auto">
          <a:xfrm>
            <a:off x="5867400" y="1219200"/>
            <a:ext cx="3276600" cy="3733800"/>
          </a:xfrm>
          <a:prstGeom prst="roundRect">
            <a:avLst>
              <a:gd name="adj" fmla="val 16667"/>
            </a:avLst>
          </a:prstGeom>
          <a:solidFill>
            <a:srgbClr val="FFFFFF"/>
          </a:solidFill>
          <a:ln w="9525">
            <a:noFill/>
            <a:round/>
            <a:headEnd/>
            <a:tailEnd/>
          </a:ln>
        </p:spPr>
        <p:txBody>
          <a:bodyPr lIns="0" tIns="0" rIns="0" bIns="0"/>
          <a:lstStyle/>
          <a:p>
            <a:pPr>
              <a:spcAft>
                <a:spcPts val="1000"/>
              </a:spcAft>
            </a:pPr>
            <a:r>
              <a:rPr lang="mk-MK" sz="1400" b="1" i="1" noProof="1">
                <a:solidFill>
                  <a:srgbClr val="31849B"/>
                </a:solidFill>
                <a:latin typeface="Calibri" pitchFamily="34" charset="0"/>
              </a:rPr>
              <a:t>                        </a:t>
            </a:r>
            <a:r>
              <a:rPr lang="en-GB" sz="1400" b="1" i="1" u="sng" noProof="1">
                <a:solidFill>
                  <a:srgbClr val="000000"/>
                </a:solidFill>
                <a:latin typeface="Calibri" pitchFamily="34" charset="0"/>
              </a:rPr>
              <a:t>Climate  Types</a:t>
            </a:r>
            <a:endParaRPr lang="en-GB" sz="1400" b="1" i="1" u="sng" noProof="1">
              <a:solidFill>
                <a:srgbClr val="31849B"/>
              </a:solidFill>
              <a:latin typeface="Calibri" pitchFamily="34" charset="0"/>
            </a:endParaRPr>
          </a:p>
          <a:p>
            <a:pPr>
              <a:spcAft>
                <a:spcPts val="1000"/>
              </a:spcAft>
            </a:pPr>
            <a:r>
              <a:rPr lang="en-GB" sz="1400" noProof="1">
                <a:solidFill>
                  <a:srgbClr val="31849B"/>
                </a:solidFill>
                <a:latin typeface="Calibri" pitchFamily="34" charset="0"/>
              </a:rPr>
              <a:t> </a:t>
            </a:r>
          </a:p>
          <a:p>
            <a:pPr>
              <a:spcAft>
                <a:spcPts val="1000"/>
              </a:spcAft>
            </a:pPr>
            <a:r>
              <a:rPr lang="en-GB" sz="1400" b="1" noProof="1">
                <a:solidFill>
                  <a:srgbClr val="000000"/>
                </a:solidFill>
                <a:latin typeface="Calibri" pitchFamily="34" charset="0"/>
              </a:rPr>
              <a:t>                </a:t>
            </a:r>
            <a:r>
              <a:rPr lang="en-GB" sz="1400" b="1" u="sng" noProof="1">
                <a:solidFill>
                  <a:srgbClr val="000000"/>
                </a:solidFill>
                <a:latin typeface="Calibri" pitchFamily="34" charset="0"/>
              </a:rPr>
              <a:t>continental  submediteranean</a:t>
            </a:r>
            <a:r>
              <a:rPr lang="mk-MK" sz="1400" dirty="0">
                <a:latin typeface="Calibri" pitchFamily="34" charset="0"/>
              </a:rPr>
              <a:t> </a:t>
            </a:r>
            <a:endParaRPr lang="mk-MK" sz="1400" noProof="1">
              <a:solidFill>
                <a:srgbClr val="31849B"/>
              </a:solidFill>
              <a:latin typeface="Times New Roman" pitchFamily="18" charset="0"/>
            </a:endParaRPr>
          </a:p>
          <a:p>
            <a:pPr>
              <a:spcAft>
                <a:spcPts val="1000"/>
              </a:spcAft>
            </a:pPr>
            <a:r>
              <a:rPr lang="mk-MK" sz="1400" noProof="1">
                <a:solidFill>
                  <a:srgbClr val="31849B"/>
                </a:solidFill>
                <a:latin typeface="Calibri" pitchFamily="34" charset="0"/>
              </a:rPr>
              <a:t>               </a:t>
            </a:r>
            <a:r>
              <a:rPr lang="en-GB" sz="1400" b="1" u="sng" noProof="1">
                <a:solidFill>
                  <a:srgbClr val="000000"/>
                </a:solidFill>
                <a:latin typeface="Calibri" pitchFamily="34" charset="0"/>
              </a:rPr>
              <a:t>mountain  continental</a:t>
            </a:r>
            <a:endParaRPr lang="en-GB" sz="1400" u="sng" noProof="1">
              <a:solidFill>
                <a:srgbClr val="31849B"/>
              </a:solidFill>
              <a:latin typeface="Times New Roman" pitchFamily="18" charset="0"/>
            </a:endParaRPr>
          </a:p>
          <a:p>
            <a:pPr>
              <a:spcAft>
                <a:spcPts val="1000"/>
              </a:spcAft>
            </a:pPr>
            <a:r>
              <a:rPr lang="en-GB" sz="1400" noProof="1">
                <a:solidFill>
                  <a:srgbClr val="31849B"/>
                </a:solidFill>
                <a:latin typeface="Calibri" pitchFamily="34" charset="0"/>
              </a:rPr>
              <a:t>              </a:t>
            </a:r>
            <a:r>
              <a:rPr lang="en-GB" sz="1400" b="1" u="sng" noProof="1">
                <a:solidFill>
                  <a:srgbClr val="000000"/>
                </a:solidFill>
                <a:latin typeface="Calibri" pitchFamily="34" charset="0"/>
              </a:rPr>
              <a:t>submediteranean</a:t>
            </a:r>
            <a:endParaRPr lang="en-GB" sz="1400" u="sng" noProof="1">
              <a:solidFill>
                <a:srgbClr val="31849B"/>
              </a:solidFill>
              <a:latin typeface="Times New Roman" pitchFamily="18" charset="0"/>
            </a:endParaRPr>
          </a:p>
          <a:p>
            <a:pPr>
              <a:spcAft>
                <a:spcPts val="1000"/>
              </a:spcAft>
            </a:pPr>
            <a:r>
              <a:rPr lang="en-GB" sz="1400" noProof="1">
                <a:solidFill>
                  <a:srgbClr val="31849B"/>
                </a:solidFill>
                <a:latin typeface="Calibri" pitchFamily="34" charset="0"/>
              </a:rPr>
              <a:t>               </a:t>
            </a:r>
            <a:r>
              <a:rPr lang="en-GB" sz="1400" b="1" u="sng" noProof="1">
                <a:solidFill>
                  <a:srgbClr val="000000"/>
                </a:solidFill>
                <a:latin typeface="Calibri" pitchFamily="34" charset="0"/>
              </a:rPr>
              <a:t>subalpine</a:t>
            </a:r>
            <a:endParaRPr lang="en-GB" sz="1400" u="sng" noProof="1">
              <a:solidFill>
                <a:srgbClr val="31849B"/>
              </a:solidFill>
              <a:latin typeface="Times New Roman" pitchFamily="18" charset="0"/>
            </a:endParaRPr>
          </a:p>
          <a:p>
            <a:pPr>
              <a:spcAft>
                <a:spcPts val="1000"/>
              </a:spcAft>
            </a:pPr>
            <a:r>
              <a:rPr lang="en-GB" sz="1400" noProof="1">
                <a:solidFill>
                  <a:srgbClr val="31849B"/>
                </a:solidFill>
                <a:latin typeface="Calibri" pitchFamily="34" charset="0"/>
              </a:rPr>
              <a:t>               </a:t>
            </a:r>
            <a:r>
              <a:rPr lang="en-GB" sz="1400" b="1" u="sng" noProof="1">
                <a:solidFill>
                  <a:srgbClr val="000000"/>
                </a:solidFill>
                <a:latin typeface="Calibri" pitchFamily="34" charset="0"/>
              </a:rPr>
              <a:t>warm continental</a:t>
            </a:r>
            <a:endParaRPr lang="en-GB" sz="1400" u="sng" noProof="1">
              <a:solidFill>
                <a:srgbClr val="31849B"/>
              </a:solidFill>
              <a:latin typeface="Times New Roman" pitchFamily="18" charset="0"/>
            </a:endParaRPr>
          </a:p>
          <a:p>
            <a:pPr>
              <a:spcAft>
                <a:spcPts val="1000"/>
              </a:spcAft>
            </a:pPr>
            <a:r>
              <a:rPr lang="en-GB" sz="1400" noProof="1">
                <a:solidFill>
                  <a:srgbClr val="31849B"/>
                </a:solidFill>
                <a:latin typeface="Calibri" pitchFamily="34" charset="0"/>
              </a:rPr>
              <a:t>               </a:t>
            </a:r>
            <a:r>
              <a:rPr lang="en-GB" sz="1400" b="1" u="sng" noProof="1">
                <a:solidFill>
                  <a:srgbClr val="000000"/>
                </a:solidFill>
                <a:latin typeface="Calibri" pitchFamily="34" charset="0"/>
              </a:rPr>
              <a:t>alpine</a:t>
            </a:r>
            <a:r>
              <a:rPr lang="en-GB" sz="1400" u="sng" noProof="1">
                <a:solidFill>
                  <a:srgbClr val="31849B"/>
                </a:solidFill>
                <a:latin typeface="Calibri" pitchFamily="34" charset="0"/>
              </a:rPr>
              <a:t> </a:t>
            </a:r>
            <a:endParaRPr lang="en-GB" sz="1400" noProof="1">
              <a:solidFill>
                <a:srgbClr val="31849B"/>
              </a:solidFill>
              <a:latin typeface="Times New Roman" pitchFamily="18" charset="0"/>
            </a:endParaRPr>
          </a:p>
          <a:p>
            <a:pPr>
              <a:spcAft>
                <a:spcPts val="1000"/>
              </a:spcAft>
            </a:pPr>
            <a:r>
              <a:rPr lang="en-GB" sz="1400" noProof="1">
                <a:solidFill>
                  <a:srgbClr val="31849B"/>
                </a:solidFill>
                <a:latin typeface="Calibri" pitchFamily="34" charset="0"/>
              </a:rPr>
              <a:t>              </a:t>
            </a:r>
            <a:r>
              <a:rPr lang="en-GB" sz="1400" b="1" u="sng" noProof="1">
                <a:solidFill>
                  <a:srgbClr val="000000"/>
                </a:solidFill>
                <a:latin typeface="Calibri" pitchFamily="34" charset="0"/>
              </a:rPr>
              <a:t>cold continental</a:t>
            </a:r>
            <a:endParaRPr lang="en-GB" sz="1400" u="sng" noProof="1">
              <a:solidFill>
                <a:srgbClr val="31849B"/>
              </a:solidFill>
              <a:latin typeface="Times New Roman" pitchFamily="18" charset="0"/>
            </a:endParaRPr>
          </a:p>
          <a:p>
            <a:endParaRPr lang="mk-MK" dirty="0"/>
          </a:p>
        </p:txBody>
      </p:sp>
      <p:pic>
        <p:nvPicPr>
          <p:cNvPr id="5129" name="Picture 16" descr="box-coldc"/>
          <p:cNvPicPr>
            <a:picLocks noChangeAspect="1" noChangeArrowheads="1"/>
          </p:cNvPicPr>
          <p:nvPr/>
        </p:nvPicPr>
        <p:blipFill>
          <a:blip r:embed="rId3" cstate="print"/>
          <a:srcRect/>
          <a:stretch>
            <a:fillRect/>
          </a:stretch>
        </p:blipFill>
        <p:spPr bwMode="auto">
          <a:xfrm>
            <a:off x="6276977" y="4189413"/>
            <a:ext cx="200025" cy="153988"/>
          </a:xfrm>
          <a:prstGeom prst="rect">
            <a:avLst/>
          </a:prstGeom>
          <a:noFill/>
          <a:ln w="9525">
            <a:noFill/>
            <a:miter lim="800000"/>
            <a:headEnd/>
            <a:tailEnd/>
          </a:ln>
        </p:spPr>
      </p:pic>
      <p:pic>
        <p:nvPicPr>
          <p:cNvPr id="5130" name="Picture 10" descr="box-contsubm"/>
          <p:cNvPicPr>
            <a:picLocks noChangeAspect="1" noChangeArrowheads="1"/>
          </p:cNvPicPr>
          <p:nvPr/>
        </p:nvPicPr>
        <p:blipFill>
          <a:blip r:embed="rId4" cstate="print"/>
          <a:srcRect/>
          <a:stretch>
            <a:fillRect/>
          </a:stretch>
        </p:blipFill>
        <p:spPr bwMode="auto">
          <a:xfrm>
            <a:off x="6267450" y="2133601"/>
            <a:ext cx="209551" cy="161925"/>
          </a:xfrm>
          <a:prstGeom prst="rect">
            <a:avLst/>
          </a:prstGeom>
          <a:noFill/>
          <a:ln w="9525">
            <a:noFill/>
            <a:miter lim="800000"/>
            <a:headEnd/>
            <a:tailEnd/>
          </a:ln>
        </p:spPr>
      </p:pic>
      <p:pic>
        <p:nvPicPr>
          <p:cNvPr id="5131" name="Picture 11" descr="box-mountcont"/>
          <p:cNvPicPr>
            <a:picLocks noChangeAspect="1" noChangeArrowheads="1"/>
          </p:cNvPicPr>
          <p:nvPr/>
        </p:nvPicPr>
        <p:blipFill>
          <a:blip r:embed="rId5" cstate="print"/>
          <a:srcRect/>
          <a:stretch>
            <a:fillRect/>
          </a:stretch>
        </p:blipFill>
        <p:spPr bwMode="auto">
          <a:xfrm>
            <a:off x="6276977" y="2438400"/>
            <a:ext cx="200025" cy="152400"/>
          </a:xfrm>
          <a:prstGeom prst="rect">
            <a:avLst/>
          </a:prstGeom>
          <a:noFill/>
          <a:ln w="9525">
            <a:noFill/>
            <a:miter lim="800000"/>
            <a:headEnd/>
            <a:tailEnd/>
          </a:ln>
        </p:spPr>
      </p:pic>
      <p:pic>
        <p:nvPicPr>
          <p:cNvPr id="5132" name="Picture 12" descr="box-subm"/>
          <p:cNvPicPr>
            <a:picLocks noChangeAspect="1" noChangeArrowheads="1"/>
          </p:cNvPicPr>
          <p:nvPr/>
        </p:nvPicPr>
        <p:blipFill>
          <a:blip r:embed="rId6" cstate="print"/>
          <a:srcRect/>
          <a:stretch>
            <a:fillRect/>
          </a:stretch>
        </p:blipFill>
        <p:spPr bwMode="auto">
          <a:xfrm>
            <a:off x="6276977" y="2819400"/>
            <a:ext cx="200025" cy="152400"/>
          </a:xfrm>
          <a:prstGeom prst="rect">
            <a:avLst/>
          </a:prstGeom>
          <a:noFill/>
          <a:ln w="9525">
            <a:noFill/>
            <a:miter lim="800000"/>
            <a:headEnd/>
            <a:tailEnd/>
          </a:ln>
        </p:spPr>
      </p:pic>
      <p:pic>
        <p:nvPicPr>
          <p:cNvPr id="5133" name="Picture 13" descr="box-subalp"/>
          <p:cNvPicPr>
            <a:picLocks noChangeAspect="1" noChangeArrowheads="1"/>
          </p:cNvPicPr>
          <p:nvPr/>
        </p:nvPicPr>
        <p:blipFill>
          <a:blip r:embed="rId7" cstate="print"/>
          <a:srcRect/>
          <a:stretch>
            <a:fillRect/>
          </a:stretch>
        </p:blipFill>
        <p:spPr bwMode="auto">
          <a:xfrm>
            <a:off x="6276977" y="3124200"/>
            <a:ext cx="200025" cy="152400"/>
          </a:xfrm>
          <a:prstGeom prst="rect">
            <a:avLst/>
          </a:prstGeom>
          <a:noFill/>
          <a:ln w="9525">
            <a:noFill/>
            <a:miter lim="800000"/>
            <a:headEnd/>
            <a:tailEnd/>
          </a:ln>
        </p:spPr>
      </p:pic>
      <p:pic>
        <p:nvPicPr>
          <p:cNvPr id="5134" name="Picture 14" descr="box-hotc"/>
          <p:cNvPicPr>
            <a:picLocks noChangeAspect="1" noChangeArrowheads="1"/>
          </p:cNvPicPr>
          <p:nvPr/>
        </p:nvPicPr>
        <p:blipFill>
          <a:blip r:embed="rId8" cstate="print"/>
          <a:srcRect/>
          <a:stretch>
            <a:fillRect/>
          </a:stretch>
        </p:blipFill>
        <p:spPr bwMode="auto">
          <a:xfrm>
            <a:off x="6276977" y="3429000"/>
            <a:ext cx="200025" cy="152400"/>
          </a:xfrm>
          <a:prstGeom prst="rect">
            <a:avLst/>
          </a:prstGeom>
          <a:noFill/>
          <a:ln w="9525">
            <a:noFill/>
            <a:miter lim="800000"/>
            <a:headEnd/>
            <a:tailEnd/>
          </a:ln>
        </p:spPr>
      </p:pic>
      <p:pic>
        <p:nvPicPr>
          <p:cNvPr id="5135" name="Picture 15" descr="box-alp"/>
          <p:cNvPicPr>
            <a:picLocks noChangeAspect="1" noChangeArrowheads="1"/>
          </p:cNvPicPr>
          <p:nvPr/>
        </p:nvPicPr>
        <p:blipFill>
          <a:blip r:embed="rId9" cstate="print"/>
          <a:srcRect/>
          <a:stretch>
            <a:fillRect/>
          </a:stretch>
        </p:blipFill>
        <p:spPr bwMode="auto">
          <a:xfrm>
            <a:off x="6276977" y="3810000"/>
            <a:ext cx="200025" cy="152400"/>
          </a:xfrm>
          <a:prstGeom prst="rect">
            <a:avLst/>
          </a:prstGeom>
          <a:noFill/>
          <a:ln w="9525">
            <a:noFill/>
            <a:miter lim="800000"/>
            <a:headEnd/>
            <a:tailEnd/>
          </a:ln>
        </p:spPr>
      </p:pic>
      <p:sp>
        <p:nvSpPr>
          <p:cNvPr id="16" name="Text Box 3"/>
          <p:cNvSpPr txBox="1">
            <a:spLocks noChangeArrowheads="1"/>
          </p:cNvSpPr>
          <p:nvPr/>
        </p:nvSpPr>
        <p:spPr bwMode="auto">
          <a:xfrm>
            <a:off x="1828800" y="381000"/>
            <a:ext cx="4419600" cy="304800"/>
          </a:xfrm>
          <a:prstGeom prst="rect">
            <a:avLst/>
          </a:prstGeom>
          <a:gradFill rotWithShape="1">
            <a:gsLst>
              <a:gs pos="0">
                <a:srgbClr val="5E765E"/>
              </a:gs>
              <a:gs pos="50000">
                <a:srgbClr val="CCFFCC"/>
              </a:gs>
              <a:gs pos="100000">
                <a:srgbClr val="5E765E"/>
              </a:gs>
            </a:gsLst>
            <a:lin ang="18900000" scaled="1"/>
          </a:gradFill>
          <a:ln w="9525">
            <a:solidFill>
              <a:srgbClr val="000000"/>
            </a:solidFill>
            <a:miter lim="800000"/>
            <a:headEnd/>
            <a:tailEnd/>
          </a:ln>
        </p:spPr>
        <p:txBody>
          <a:bodyPr/>
          <a:lstStyle/>
          <a:p>
            <a:pPr algn="ctr">
              <a:spcAft>
                <a:spcPts val="1000"/>
              </a:spcAft>
            </a:pPr>
            <a:r>
              <a:rPr lang="en-US" b="1" dirty="0" smtClean="0">
                <a:latin typeface="Arial" pitchFamily="34" charset="0"/>
              </a:rPr>
              <a:t>Climate </a:t>
            </a:r>
            <a:r>
              <a:rPr lang="en-US" b="1" dirty="0" err="1" smtClean="0">
                <a:latin typeface="Arial" pitchFamily="34" charset="0"/>
              </a:rPr>
              <a:t>Tyres</a:t>
            </a:r>
            <a:r>
              <a:rPr lang="en-US" b="1" dirty="0" smtClean="0">
                <a:latin typeface="Arial" pitchFamily="34" charset="0"/>
              </a:rPr>
              <a:t>  in Macedonia </a:t>
            </a:r>
            <a:endParaRPr lang="mk-MK" dirty="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0" y="762001"/>
            <a:ext cx="9144000" cy="5364163"/>
          </a:xfrm>
        </p:spPr>
        <p:txBody>
          <a:bodyPr/>
          <a:lstStyle/>
          <a:p>
            <a:pPr eaLnBrk="1" hangingPunct="1"/>
            <a:r>
              <a:rPr lang="en-US" sz="1400" dirty="0" smtClean="0"/>
              <a:t>One of the most current topics in recent years climate change. Recent results obtained by scientific research on climate change indicate that globally, the twentieth century, the last decade of the twentieth century was the warmest in the last millennium. </a:t>
            </a:r>
          </a:p>
          <a:p>
            <a:pPr eaLnBrk="1" hangingPunct="1"/>
            <a:r>
              <a:rPr lang="en-US" sz="1400" dirty="0" smtClean="0"/>
              <a:t>According to data registered within the global climate monitoring system and national network of meteorological stations, a similar trend of increase of air temperature recorded is in </a:t>
            </a:r>
            <a:r>
              <a:rPr lang="en-US" sz="1400" dirty="0" err="1" smtClean="0"/>
              <a:t>hemisfercal</a:t>
            </a:r>
            <a:r>
              <a:rPr lang="en-US" sz="1400" dirty="0" smtClean="0"/>
              <a:t> scale, and prevail in the regional and local scales. </a:t>
            </a:r>
          </a:p>
          <a:p>
            <a:pPr eaLnBrk="1" hangingPunct="1"/>
            <a:r>
              <a:rPr lang="en-US" sz="1400" dirty="0" smtClean="0"/>
              <a:t> Such a trend of air temperature in the second half of the 20th century is registered in the Republic of Macedonia. As one indicator of climate change in this country are significantly higher mean annual air temperature in relation to average for the period 1961-1990 for all meteorological stations in Macedonia in the last twenty years that has changed is recorded in </a:t>
            </a:r>
            <a:r>
              <a:rPr lang="en-US" sz="1400" b="1" dirty="0" smtClean="0"/>
              <a:t>2000</a:t>
            </a:r>
            <a:r>
              <a:rPr lang="en-US" sz="1400" dirty="0" smtClean="0"/>
              <a:t>, </a:t>
            </a:r>
            <a:r>
              <a:rPr lang="en-US" sz="1400" b="1" dirty="0" smtClean="0"/>
              <a:t>2007</a:t>
            </a:r>
            <a:r>
              <a:rPr lang="en-US" sz="1400" dirty="0" smtClean="0"/>
              <a:t> and </a:t>
            </a:r>
            <a:r>
              <a:rPr lang="en-US" sz="1400" b="1" dirty="0" smtClean="0"/>
              <a:t>2008</a:t>
            </a:r>
            <a:r>
              <a:rPr lang="en-US" sz="1400" dirty="0" smtClean="0"/>
              <a:t>, but 2010 does not deviate much from the trend of growth temperatures. </a:t>
            </a:r>
          </a:p>
        </p:txBody>
      </p:sp>
      <p:pic>
        <p:nvPicPr>
          <p:cNvPr id="6148" name="Chart 1"/>
          <p:cNvPicPr>
            <a:picLocks noChangeArrowheads="1"/>
          </p:cNvPicPr>
          <p:nvPr/>
        </p:nvPicPr>
        <p:blipFill>
          <a:blip r:embed="rId2" cstate="print"/>
          <a:srcRect/>
          <a:stretch>
            <a:fillRect/>
          </a:stretch>
        </p:blipFill>
        <p:spPr bwMode="auto">
          <a:xfrm>
            <a:off x="0" y="3200400"/>
            <a:ext cx="9144000" cy="3657600"/>
          </a:xfrm>
          <a:prstGeom prst="rect">
            <a:avLst/>
          </a:prstGeom>
          <a:solidFill>
            <a:srgbClr val="F2F2F2"/>
          </a:solidFill>
          <a:ln w="9525">
            <a:noFill/>
            <a:miter lim="800000"/>
            <a:headEnd/>
            <a:tailEnd/>
          </a:ln>
        </p:spPr>
      </p:pic>
      <p:sp>
        <p:nvSpPr>
          <p:cNvPr id="6149" name="Rectangle 8"/>
          <p:cNvSpPr>
            <a:spLocks noChangeArrowheads="1"/>
          </p:cNvSpPr>
          <p:nvPr/>
        </p:nvSpPr>
        <p:spPr bwMode="auto">
          <a:xfrm>
            <a:off x="1981200" y="152400"/>
            <a:ext cx="4267200" cy="369332"/>
          </a:xfrm>
          <a:prstGeom prst="rect">
            <a:avLst/>
          </a:prstGeom>
          <a:gradFill>
            <a:gsLst>
              <a:gs pos="0">
                <a:srgbClr val="5E765E"/>
              </a:gs>
              <a:gs pos="50000">
                <a:srgbClr val="CCFFCC"/>
              </a:gs>
              <a:gs pos="100000">
                <a:srgbClr val="5E765E"/>
              </a:gs>
            </a:gsLst>
            <a:lin ang="18900000" scaled="1"/>
          </a:gradFill>
          <a:ln w="9525" cmpd="sng">
            <a:solidFill>
              <a:srgbClr val="000000"/>
            </a:solidFill>
            <a:miter lim="800000"/>
            <a:headEnd/>
            <a:tailEnd/>
          </a:ln>
          <a:effectLst>
            <a:innerShdw blurRad="114300">
              <a:srgbClr val="92D050"/>
            </a:innerShdw>
          </a:effectLst>
        </p:spPr>
        <p:txBody>
          <a:bodyPr>
            <a:spAutoFit/>
          </a:bodyPr>
          <a:lstStyle/>
          <a:p>
            <a:r>
              <a:rPr lang="en-US" b="1" dirty="0"/>
              <a:t>Climatic fluctuations in Macedonia </a:t>
            </a:r>
            <a:endParaRPr lang="mk-MK" dirty="0"/>
          </a:p>
        </p:txBody>
      </p:sp>
      <p:sp>
        <p:nvSpPr>
          <p:cNvPr id="6150" name="Rectangle 9"/>
          <p:cNvSpPr>
            <a:spLocks noChangeArrowheads="1"/>
          </p:cNvSpPr>
          <p:nvPr/>
        </p:nvSpPr>
        <p:spPr bwMode="auto">
          <a:xfrm>
            <a:off x="0" y="3352801"/>
            <a:ext cx="9144000" cy="369332"/>
          </a:xfrm>
          <a:prstGeom prst="rect">
            <a:avLst/>
          </a:prstGeom>
          <a:noFill/>
          <a:ln w="9525">
            <a:noFill/>
            <a:miter lim="800000"/>
            <a:headEnd/>
            <a:tailEnd/>
          </a:ln>
        </p:spPr>
        <p:txBody>
          <a:bodyPr>
            <a:spAutoFit/>
          </a:bodyPr>
          <a:lstStyle/>
          <a:p>
            <a:r>
              <a:rPr lang="en-US"/>
              <a:t>Deviation of temperature from the average 1961-1990 for meteorological station Bitola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Untitled-2"/>
          <p:cNvPicPr>
            <a:picLocks noChangeAspect="1" noChangeArrowheads="1"/>
          </p:cNvPicPr>
          <p:nvPr/>
        </p:nvPicPr>
        <p:blipFill>
          <a:blip r:embed="rId3" cstate="print">
            <a:lum bright="20000"/>
          </a:blip>
          <a:srcRect/>
          <a:stretch>
            <a:fillRect/>
          </a:stretch>
        </p:blipFill>
        <p:spPr bwMode="auto">
          <a:xfrm>
            <a:off x="-228600" y="0"/>
            <a:ext cx="9812339" cy="6858000"/>
          </a:xfrm>
          <a:prstGeom prst="rect">
            <a:avLst/>
          </a:prstGeom>
          <a:noFill/>
          <a:ln w="9525">
            <a:noFill/>
            <a:miter lim="800000"/>
            <a:headEnd/>
            <a:tailEnd/>
          </a:ln>
        </p:spPr>
      </p:pic>
      <p:pic>
        <p:nvPicPr>
          <p:cNvPr id="7170" name="Picture 1" descr="Untitled-2"/>
          <p:cNvPicPr>
            <a:picLocks noChangeAspect="1" noChangeArrowheads="1"/>
          </p:cNvPicPr>
          <p:nvPr/>
        </p:nvPicPr>
        <p:blipFill>
          <a:blip r:embed="rId3" cstate="print">
            <a:lum bright="20000"/>
          </a:blip>
          <a:srcRect/>
          <a:stretch>
            <a:fillRect/>
          </a:stretch>
        </p:blipFill>
        <p:spPr bwMode="auto">
          <a:xfrm>
            <a:off x="-76200" y="0"/>
            <a:ext cx="9220200" cy="6858000"/>
          </a:xfrm>
          <a:prstGeom prst="rect">
            <a:avLst/>
          </a:prstGeom>
          <a:noFill/>
          <a:ln w="9525">
            <a:noFill/>
            <a:miter lim="800000"/>
            <a:headEnd/>
            <a:tailEnd/>
          </a:ln>
        </p:spPr>
      </p:pic>
      <p:pic>
        <p:nvPicPr>
          <p:cNvPr id="7171" name="Picture 4"/>
          <p:cNvPicPr>
            <a:picLocks noChangeAspect="1" noChangeArrowheads="1"/>
          </p:cNvPicPr>
          <p:nvPr/>
        </p:nvPicPr>
        <p:blipFill>
          <a:blip r:embed="rId4" cstate="print"/>
          <a:srcRect/>
          <a:stretch>
            <a:fillRect/>
          </a:stretch>
        </p:blipFill>
        <p:spPr bwMode="auto">
          <a:xfrm>
            <a:off x="-304800" y="228600"/>
            <a:ext cx="9677400" cy="5486400"/>
          </a:xfrm>
          <a:prstGeom prst="rect">
            <a:avLst/>
          </a:prstGeom>
          <a:noFill/>
          <a:ln w="9525">
            <a:noFill/>
            <a:miter lim="800000"/>
            <a:headEnd/>
            <a:tailEnd/>
          </a:ln>
        </p:spPr>
      </p:pic>
      <p:sp>
        <p:nvSpPr>
          <p:cNvPr id="5" name="TextBox 4"/>
          <p:cNvSpPr txBox="1"/>
          <p:nvPr/>
        </p:nvSpPr>
        <p:spPr>
          <a:xfrm>
            <a:off x="-228600" y="4953001"/>
            <a:ext cx="9372600" cy="646331"/>
          </a:xfrm>
          <a:prstGeom prst="rect">
            <a:avLst/>
          </a:prstGeom>
          <a:solidFill>
            <a:schemeClr val="bg1"/>
          </a:solidFill>
          <a:ln w="9525" cap="flat" cmpd="sng">
            <a:solidFill>
              <a:schemeClr val="bg1"/>
            </a:solidFill>
          </a:ln>
        </p:spPr>
        <p:txBody>
          <a:bodyPr wrap="square">
            <a:spAutoFit/>
          </a:bodyPr>
          <a:lstStyle/>
          <a:p>
            <a:pPr>
              <a:defRPr/>
            </a:pPr>
            <a:r>
              <a:rPr lang="en-US" b="1" dirty="0">
                <a:latin typeface="+mn-lt"/>
              </a:rPr>
              <a:t>   </a:t>
            </a:r>
            <a:r>
              <a:rPr lang="en-US" b="1" dirty="0" smtClean="0">
                <a:latin typeface="+mn-lt"/>
              </a:rPr>
              <a:t>      </a:t>
            </a:r>
            <a:r>
              <a:rPr lang="en-US" sz="1400" b="1" dirty="0" smtClean="0">
                <a:latin typeface="+mn-lt"/>
              </a:rPr>
              <a:t>amount </a:t>
            </a:r>
            <a:r>
              <a:rPr lang="en-US" sz="1400" b="1" dirty="0">
                <a:latin typeface="+mn-lt"/>
              </a:rPr>
              <a:t>of precipitation per year on </a:t>
            </a:r>
            <a:r>
              <a:rPr lang="en-US" sz="1400" b="1" dirty="0" smtClean="0">
                <a:latin typeface="+mn-lt"/>
              </a:rPr>
              <a:t>                           average </a:t>
            </a:r>
            <a:r>
              <a:rPr lang="en-US" sz="1400" b="1" dirty="0">
                <a:latin typeface="+mn-lt"/>
              </a:rPr>
              <a:t>in 1961 – </a:t>
            </a:r>
            <a:r>
              <a:rPr lang="en-US" sz="1400" b="1" dirty="0" smtClean="0">
                <a:latin typeface="+mn-lt"/>
              </a:rPr>
              <a:t>1990                       </a:t>
            </a:r>
            <a:r>
              <a:rPr lang="en-US" sz="1400" b="1" dirty="0">
                <a:latin typeface="+mn-lt"/>
              </a:rPr>
              <a:t>linear </a:t>
            </a:r>
            <a:r>
              <a:rPr lang="en-US" sz="1400" b="1" dirty="0" smtClean="0">
                <a:latin typeface="+mn-lt"/>
              </a:rPr>
              <a:t>sum</a:t>
            </a:r>
          </a:p>
          <a:p>
            <a:pPr>
              <a:defRPr/>
            </a:pPr>
            <a:r>
              <a:rPr lang="en-US" dirty="0" smtClean="0"/>
              <a:t> </a:t>
            </a:r>
            <a:endParaRPr lang="en-US" dirty="0"/>
          </a:p>
        </p:txBody>
      </p:sp>
      <p:sp>
        <p:nvSpPr>
          <p:cNvPr id="6" name="Rectangle 5"/>
          <p:cNvSpPr/>
          <p:nvPr/>
        </p:nvSpPr>
        <p:spPr>
          <a:xfrm>
            <a:off x="-190500" y="5181600"/>
            <a:ext cx="381000" cy="76200"/>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75000"/>
                </a:schemeClr>
              </a:solidFill>
            </a:endParaRPr>
          </a:p>
        </p:txBody>
      </p:sp>
      <p:sp>
        <p:nvSpPr>
          <p:cNvPr id="8" name="TextBox 7"/>
          <p:cNvSpPr txBox="1"/>
          <p:nvPr/>
        </p:nvSpPr>
        <p:spPr>
          <a:xfrm>
            <a:off x="0" y="914401"/>
            <a:ext cx="304800" cy="2893100"/>
          </a:xfrm>
          <a:prstGeom prst="rect">
            <a:avLst/>
          </a:prstGeom>
          <a:solidFill>
            <a:schemeClr val="bg1"/>
          </a:solidFill>
          <a:ln>
            <a:solidFill>
              <a:schemeClr val="bg1"/>
            </a:solidFill>
          </a:ln>
        </p:spPr>
        <p:txBody>
          <a:bodyPr wrap="square" rtlCol="0">
            <a:spAutoFit/>
          </a:bodyPr>
          <a:lstStyle/>
          <a:p>
            <a:r>
              <a:rPr lang="en-US" sz="1400" dirty="0" err="1" smtClean="0">
                <a:solidFill>
                  <a:srgbClr val="00B050"/>
                </a:solidFill>
              </a:rPr>
              <a:t>Precipetat</a:t>
            </a:r>
            <a:endParaRPr lang="en-US" sz="1400" dirty="0" smtClean="0">
              <a:solidFill>
                <a:srgbClr val="00B050"/>
              </a:solidFill>
            </a:endParaRPr>
          </a:p>
          <a:p>
            <a:r>
              <a:rPr lang="en-US" sz="1400" dirty="0" smtClean="0">
                <a:solidFill>
                  <a:srgbClr val="00B050"/>
                </a:solidFill>
              </a:rPr>
              <a:t>ion  </a:t>
            </a:r>
            <a:endParaRPr lang="mk-MK" dirty="0">
              <a:solidFill>
                <a:srgbClr val="00B050"/>
              </a:solidFill>
            </a:endParaRPr>
          </a:p>
        </p:txBody>
      </p:sp>
      <p:sp>
        <p:nvSpPr>
          <p:cNvPr id="9" name="TextBox 8"/>
          <p:cNvSpPr txBox="1"/>
          <p:nvPr/>
        </p:nvSpPr>
        <p:spPr>
          <a:xfrm>
            <a:off x="-152400" y="3733800"/>
            <a:ext cx="723275" cy="369332"/>
          </a:xfrm>
          <a:prstGeom prst="rect">
            <a:avLst/>
          </a:prstGeom>
          <a:noFill/>
        </p:spPr>
        <p:txBody>
          <a:bodyPr wrap="none" rtlCol="0">
            <a:spAutoFit/>
          </a:bodyPr>
          <a:lstStyle/>
          <a:p>
            <a:r>
              <a:rPr lang="en-US" dirty="0" smtClean="0">
                <a:solidFill>
                  <a:srgbClr val="0070C0"/>
                </a:solidFill>
              </a:rPr>
              <a:t>(mm)</a:t>
            </a:r>
            <a:endParaRPr lang="mk-MK" dirty="0">
              <a:solidFill>
                <a:srgbClr val="0070C0"/>
              </a:solidFill>
            </a:endParaRPr>
          </a:p>
        </p:txBody>
      </p:sp>
      <p:sp>
        <p:nvSpPr>
          <p:cNvPr id="10" name="TextBox 9"/>
          <p:cNvSpPr txBox="1"/>
          <p:nvPr/>
        </p:nvSpPr>
        <p:spPr>
          <a:xfrm>
            <a:off x="3429000" y="457200"/>
            <a:ext cx="2438400" cy="369332"/>
          </a:xfrm>
          <a:prstGeom prst="rect">
            <a:avLst/>
          </a:prstGeom>
          <a:solidFill>
            <a:schemeClr val="bg1"/>
          </a:solidFill>
        </p:spPr>
        <p:txBody>
          <a:bodyPr wrap="square" rtlCol="0">
            <a:spAutoFit/>
          </a:bodyPr>
          <a:lstStyle/>
          <a:p>
            <a:r>
              <a:rPr lang="en-US" b="1" dirty="0" err="1" smtClean="0">
                <a:latin typeface="+mn-lt"/>
              </a:rPr>
              <a:t>m.s</a:t>
            </a:r>
            <a:r>
              <a:rPr lang="en-US" b="1" dirty="0" smtClean="0">
                <a:latin typeface="+mn-lt"/>
              </a:rPr>
              <a:t>.    Bitola</a:t>
            </a:r>
            <a:endParaRPr lang="mk-MK" b="1" dirty="0">
              <a:latin typeface="+mn-lt"/>
            </a:endParaRPr>
          </a:p>
        </p:txBody>
      </p:sp>
      <p:sp>
        <p:nvSpPr>
          <p:cNvPr id="11" name="TextBox 10"/>
          <p:cNvSpPr txBox="1"/>
          <p:nvPr/>
        </p:nvSpPr>
        <p:spPr>
          <a:xfrm>
            <a:off x="4419600" y="4495800"/>
            <a:ext cx="1371600" cy="369332"/>
          </a:xfrm>
          <a:prstGeom prst="rect">
            <a:avLst/>
          </a:prstGeom>
          <a:solidFill>
            <a:schemeClr val="bg1"/>
          </a:solidFill>
        </p:spPr>
        <p:txBody>
          <a:bodyPr wrap="square" rtlCol="0">
            <a:spAutoFit/>
          </a:bodyPr>
          <a:lstStyle/>
          <a:p>
            <a:r>
              <a:rPr lang="en-US" dirty="0" smtClean="0"/>
              <a:t>year</a:t>
            </a:r>
            <a:endParaRPr lang="mk-MK" dirty="0"/>
          </a:p>
        </p:txBody>
      </p:sp>
      <p:cxnSp>
        <p:nvCxnSpPr>
          <p:cNvPr id="13" name="Straight Connector 12"/>
          <p:cNvCxnSpPr/>
          <p:nvPr/>
        </p:nvCxnSpPr>
        <p:spPr>
          <a:xfrm>
            <a:off x="3505200" y="5181600"/>
            <a:ext cx="457200" cy="0"/>
          </a:xfrm>
          <a:prstGeom prst="line">
            <a:avLst/>
          </a:prstGeom>
          <a:ln w="3492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0" y="5181600"/>
            <a:ext cx="38100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Untitled-2"/>
          <p:cNvPicPr>
            <a:picLocks noChangeAspect="1" noChangeArrowheads="1"/>
          </p:cNvPicPr>
          <p:nvPr/>
        </p:nvPicPr>
        <p:blipFill>
          <a:blip r:embed="rId3" cstate="print">
            <a:lum bright="20000"/>
          </a:blip>
          <a:srcRect/>
          <a:stretch>
            <a:fillRect/>
          </a:stretch>
        </p:blipFill>
        <p:spPr bwMode="auto">
          <a:xfrm>
            <a:off x="-228600" y="0"/>
            <a:ext cx="9812339" cy="6858000"/>
          </a:xfrm>
          <a:prstGeom prst="rect">
            <a:avLst/>
          </a:prstGeom>
          <a:noFill/>
          <a:ln w="9525">
            <a:noFill/>
            <a:miter lim="800000"/>
            <a:headEnd/>
            <a:tailEnd/>
          </a:ln>
        </p:spPr>
      </p:pic>
      <p:sp>
        <p:nvSpPr>
          <p:cNvPr id="8194" name="Content Placeholder 2"/>
          <p:cNvSpPr>
            <a:spLocks noGrp="1"/>
          </p:cNvSpPr>
          <p:nvPr>
            <p:ph idx="1"/>
          </p:nvPr>
        </p:nvSpPr>
        <p:spPr>
          <a:xfrm>
            <a:off x="228600" y="4267200"/>
            <a:ext cx="8915400" cy="2133600"/>
          </a:xfrm>
        </p:spPr>
        <p:txBody>
          <a:bodyPr/>
          <a:lstStyle/>
          <a:p>
            <a:endParaRPr lang="en-US" sz="1800" dirty="0" smtClean="0"/>
          </a:p>
          <a:p>
            <a:r>
              <a:rPr lang="en-US" sz="1800" b="1" dirty="0" smtClean="0"/>
              <a:t>Detailed analysis of heat waves is made </a:t>
            </a:r>
            <a:r>
              <a:rPr lang="en-US" sz="1800" b="1" dirty="0" err="1" smtClean="0"/>
              <a:t>climatological</a:t>
            </a:r>
            <a:r>
              <a:rPr lang="en-US" sz="1800" b="1" dirty="0" smtClean="0"/>
              <a:t>-statistical processing of the frequency and duration of occurrence of heat waves for the meteorological station Skopje-</a:t>
            </a:r>
            <a:r>
              <a:rPr lang="en-US" sz="1800" b="1" dirty="0" err="1" smtClean="0"/>
              <a:t>Petrovec</a:t>
            </a:r>
            <a:r>
              <a:rPr lang="en-US" sz="1800" b="1" dirty="0" smtClean="0"/>
              <a:t> are processed with the number of days with maximum deviation of daily air temperature by 5 degrees more than the daily average (1961-1990) for the period from May to September.</a:t>
            </a:r>
          </a:p>
        </p:txBody>
      </p:sp>
      <p:pic>
        <p:nvPicPr>
          <p:cNvPr id="8195" name="Picture 2"/>
          <p:cNvPicPr>
            <a:picLocks noChangeAspect="1" noChangeArrowheads="1"/>
          </p:cNvPicPr>
          <p:nvPr/>
        </p:nvPicPr>
        <p:blipFill>
          <a:blip r:embed="rId4" cstate="print"/>
          <a:srcRect/>
          <a:stretch>
            <a:fillRect/>
          </a:stretch>
        </p:blipFill>
        <p:spPr bwMode="auto">
          <a:xfrm>
            <a:off x="-152400" y="228600"/>
            <a:ext cx="9296400" cy="4495800"/>
          </a:xfrm>
          <a:prstGeom prst="rect">
            <a:avLst/>
          </a:prstGeom>
          <a:noFill/>
          <a:ln w="9525">
            <a:noFill/>
            <a:miter lim="800000"/>
            <a:headEnd/>
            <a:tailEnd/>
          </a:ln>
          <a:scene3d>
            <a:camera prst="orthographicFront"/>
            <a:lightRig rig="threePt" dir="t"/>
          </a:scene3d>
          <a:sp3d>
            <a:bevelT w="101600" prst="riblet"/>
          </a:sp3d>
        </p:spPr>
      </p:pic>
      <p:sp>
        <p:nvSpPr>
          <p:cNvPr id="5" name="Rounded Rectangle 4"/>
          <p:cNvSpPr/>
          <p:nvPr/>
        </p:nvSpPr>
        <p:spPr>
          <a:xfrm>
            <a:off x="4267200" y="4114800"/>
            <a:ext cx="1371600" cy="381000"/>
          </a:xfrm>
          <a:prstGeom prst="roundRect">
            <a:avLst/>
          </a:prstGeom>
          <a:solidFill>
            <a:schemeClr val="bg1"/>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lumMod val="85000"/>
                    <a:lumOff val="15000"/>
                  </a:schemeClr>
                </a:solidFill>
              </a:rPr>
              <a:t>day</a:t>
            </a:r>
            <a:endParaRPr lang="en-US" b="1" dirty="0">
              <a:solidFill>
                <a:schemeClr val="tx1">
                  <a:lumMod val="85000"/>
                  <a:lumOff val="15000"/>
                </a:schemeClr>
              </a:solidFill>
            </a:endParaRPr>
          </a:p>
        </p:txBody>
      </p:sp>
      <p:sp>
        <p:nvSpPr>
          <p:cNvPr id="8197" name="TextBox 5"/>
          <p:cNvSpPr txBox="1">
            <a:spLocks noChangeArrowheads="1"/>
          </p:cNvSpPr>
          <p:nvPr/>
        </p:nvSpPr>
        <p:spPr bwMode="auto">
          <a:xfrm>
            <a:off x="3276600" y="685801"/>
            <a:ext cx="2667000" cy="369332"/>
          </a:xfrm>
          <a:prstGeom prst="rect">
            <a:avLst/>
          </a:prstGeom>
          <a:gradFill>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gradFill>
          <a:ln w="19050">
            <a:solidFill>
              <a:schemeClr val="bg1"/>
            </a:solidFill>
            <a:miter lim="800000"/>
            <a:headEnd/>
            <a:tailEnd/>
          </a:ln>
          <a:effectLst>
            <a:innerShdw blurRad="114300">
              <a:prstClr val="black"/>
            </a:innerShdw>
          </a:effectLst>
          <a:scene3d>
            <a:camera prst="perspectiveLeft"/>
            <a:lightRig rig="threePt" dir="t"/>
          </a:scene3d>
          <a:sp3d>
            <a:bevelT/>
            <a:bevelB/>
          </a:sp3d>
        </p:spPr>
        <p:txBody>
          <a:bodyPr wrap="square">
            <a:spAutoFit/>
          </a:bodyPr>
          <a:lstStyle/>
          <a:p>
            <a:r>
              <a:rPr lang="en-US" dirty="0" smtClean="0"/>
              <a:t>  may </a:t>
            </a:r>
            <a:r>
              <a:rPr lang="en-US" dirty="0"/>
              <a:t>– </a:t>
            </a:r>
            <a:r>
              <a:rPr lang="en-US" dirty="0" err="1"/>
              <a:t>s</a:t>
            </a:r>
            <a:r>
              <a:rPr lang="en-US" dirty="0" err="1" smtClean="0"/>
              <a:t>eptember</a:t>
            </a:r>
            <a:endParaRPr lang="en-US" dirty="0"/>
          </a:p>
        </p:txBody>
      </p:sp>
      <p:sp>
        <p:nvSpPr>
          <p:cNvPr id="8198" name="TextBox 6"/>
          <p:cNvSpPr txBox="1">
            <a:spLocks noChangeArrowheads="1"/>
          </p:cNvSpPr>
          <p:nvPr/>
        </p:nvSpPr>
        <p:spPr bwMode="auto">
          <a:xfrm>
            <a:off x="152400" y="990601"/>
            <a:ext cx="304800" cy="2585323"/>
          </a:xfrm>
          <a:prstGeom prst="rect">
            <a:avLst/>
          </a:prstGeom>
          <a:gradFill>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gradFill>
          <a:ln>
            <a:noFill/>
            <a:headEnd/>
            <a:tailEnd/>
          </a:ln>
          <a:effectLst>
            <a:outerShdw blurRad="50800" dist="50800" dir="5400000" algn="ctr" rotWithShape="0">
              <a:schemeClr val="accent1">
                <a:lumMod val="75000"/>
                <a:alpha val="54000"/>
              </a:scheme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r>
              <a:rPr lang="en-US" b="1" dirty="0" err="1" smtClean="0"/>
              <a:t>deviat</a:t>
            </a:r>
            <a:endParaRPr lang="en-US" b="1" dirty="0"/>
          </a:p>
          <a:p>
            <a:r>
              <a:rPr lang="en-US" b="1" dirty="0"/>
              <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2552</TotalTime>
  <Words>1376</Words>
  <Application>Microsoft Office PowerPoint</Application>
  <PresentationFormat>On-screen Show (4:3)</PresentationFormat>
  <Paragraphs>317</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Meteorological parametars for Drought and Fires of period 1999 - 2008 in Republic of Macedonia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ATanusev</cp:lastModifiedBy>
  <cp:revision>270</cp:revision>
  <dcterms:created xsi:type="dcterms:W3CDTF">2011-03-25T14:30:04Z</dcterms:created>
  <dcterms:modified xsi:type="dcterms:W3CDTF">2011-04-10T16:42:39Z</dcterms:modified>
</cp:coreProperties>
</file>