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73" r:id="rId3"/>
    <p:sldId id="279" r:id="rId4"/>
    <p:sldId id="257" r:id="rId5"/>
    <p:sldId id="258" r:id="rId6"/>
    <p:sldId id="280" r:id="rId7"/>
    <p:sldId id="275" r:id="rId8"/>
    <p:sldId id="265" r:id="rId9"/>
    <p:sldId id="276" r:id="rId10"/>
    <p:sldId id="269" r:id="rId11"/>
    <p:sldId id="277" r:id="rId12"/>
    <p:sldId id="278" r:id="rId13"/>
    <p:sldId id="270" r:id="rId14"/>
    <p:sldId id="272" r:id="rId15"/>
    <p:sldId id="271" r:id="rId16"/>
    <p:sldId id="274" r:id="rId17"/>
  </p:sldIdLst>
  <p:sldSz cx="9144000" cy="6858000" type="screen4x3"/>
  <p:notesSz cx="6797675" cy="98742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7F00"/>
    <a:srgbClr val="FF00FF"/>
    <a:srgbClr val="0000FF"/>
    <a:srgbClr val="FFFF00"/>
    <a:srgbClr val="DE7D00"/>
    <a:srgbClr val="FFB063"/>
    <a:srgbClr val="00FF00"/>
    <a:srgbClr val="3B7057"/>
    <a:srgbClr val="1235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>
        <p:scale>
          <a:sx n="90" d="100"/>
          <a:sy n="90" d="100"/>
        </p:scale>
        <p:origin x="-816" y="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08" y="156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1F1CC-8F72-43E6-8C2D-F4C0EAA8D3D6}" type="datetimeFigureOut">
              <a:rPr lang="pt-PT" smtClean="0"/>
              <a:pPr/>
              <a:t>21-03-2013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22947-0550-4F39-A21B-6F20152A60A5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a comparação dos mapas estáticos com os mapas diários permite obter mapas de anomalia de risco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Explicar procedimento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são úteis porque permitem perceber se as condições meteorológicas levam a uma agravamento ou atenuação do risco base associado à vegetação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a comparação dos mapas estáticos com os mapas diários permite obter mapas de anomalia de risco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Explicar procedimento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são úteis porque permitem perceber se as condições meteorológicas levam a uma agravamento ou atenuação do risco base associado à vegetação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a comparação dos mapas estáticos com os mapas diários permite obter mapas de anomalia de risco</a:t>
            </a:r>
          </a:p>
          <a:p>
            <a:pPr>
              <a:buFont typeface="Arial" pitchFamily="34" charset="0"/>
              <a:buChar char="•"/>
            </a:pPr>
            <a:r>
              <a:rPr lang="pt-PT" dirty="0" smtClean="0"/>
              <a:t>Explicar procedimento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são úteis porque permitem perceber se as condições meteorológicas levam a uma agravamento ou atenuação do risco base associado à vegetação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definem-se 5 classes de risco – facilitam a utilização pela comunidade em geral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exemplos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o </a:t>
            </a:r>
            <a:r>
              <a:rPr lang="pt-PT" dirty="0" err="1" smtClean="0"/>
              <a:t>plot</a:t>
            </a:r>
            <a:r>
              <a:rPr lang="pt-PT" dirty="0" smtClean="0"/>
              <a:t> da duração dos fogos detectados permite verificar visualmente que os maiores fogos se localizam em zonas de risco muito alto e alto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O estudo é feito na região 34.5 – 45ºN e 10ºO – 45ºE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informação sobre o coberto vegetal é obtida do GLC2000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tipos de vegetação mais sensíveis a incêndios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a figura mostra a distribuição geográfica dos tipos de vegetação considerados 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a informação sobre a localização e duração dos fogos é obtida através do produto FD&amp;M. 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este baseia-se num algoritmo (</a:t>
            </a:r>
            <a:r>
              <a:rPr lang="pt-PT" dirty="0" err="1" smtClean="0"/>
              <a:t>FiDAlgo</a:t>
            </a:r>
            <a:r>
              <a:rPr lang="pt-PT" dirty="0" smtClean="0"/>
              <a:t>) desenhado para processar imagens SEVERI do Meteosat-8 e detectar fogos activos 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O </a:t>
            </a:r>
            <a:r>
              <a:rPr lang="pt-PT" dirty="0" err="1" smtClean="0"/>
              <a:t>FiDAlgo</a:t>
            </a:r>
            <a:r>
              <a:rPr lang="pt-PT" dirty="0" smtClean="0"/>
              <a:t> utiliza a máxima resolução temporal  do SEVERI – 15 minutos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imagem - exemplo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a condições meteorológicas são consideradas através do FWI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para o calculo do FWI são utilizados dados de previsão do centro europeu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estrutura do FWI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tabela com os novos parâmetros estimados</a:t>
            </a:r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4 áreas cultivadas não passam no teste. Áreas cultivadas apresentam a maior variedade e os seus fogos são facilmente detectados e extintos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PT" dirty="0" smtClean="0"/>
              <a:t> para ter em consideração as condições meteorológicas, introduz o FWI como co-variável da distribuição de </a:t>
            </a:r>
            <a:r>
              <a:rPr lang="pt-PT" dirty="0" err="1" smtClean="0"/>
              <a:t>Pareto</a:t>
            </a:r>
            <a:endParaRPr lang="pt-PT" dirty="0" smtClean="0"/>
          </a:p>
          <a:p>
            <a:pPr>
              <a:buFont typeface="Arial" pitchFamily="34" charset="0"/>
              <a:buChar char="•"/>
            </a:pPr>
            <a:r>
              <a:rPr lang="pt-PT" dirty="0"/>
              <a:t> </a:t>
            </a:r>
            <a:r>
              <a:rPr lang="pt-PT" dirty="0" smtClean="0"/>
              <a:t>modelo utilizado. A, B e </a:t>
            </a:r>
            <a:r>
              <a:rPr lang="pt-PT" dirty="0" err="1" smtClean="0"/>
              <a:t>dmax</a:t>
            </a:r>
            <a:r>
              <a:rPr lang="pt-PT" dirty="0" smtClean="0"/>
              <a:t> são os parâmetros a estimar.; </a:t>
            </a:r>
            <a:r>
              <a:rPr lang="pt-PT" dirty="0" err="1" smtClean="0"/>
              <a:t>dmax</a:t>
            </a:r>
            <a:r>
              <a:rPr lang="pt-PT" dirty="0" smtClean="0"/>
              <a:t> é a duração máxima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22947-0550-4F39-A21B-6F20152A60A5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6963F-84F0-4A38-A8FA-84117A37214F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 dirty="0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D89B-BADA-4EC5-B11A-11A4858F863A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3F78-F6FB-4D50-9767-BE00428BC023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86E5-7E8B-4EEA-88B5-223EAB17AA02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smtClean="0"/>
              <a:t>3</a:t>
            </a:r>
            <a:r>
              <a:rPr lang="pt-PT" baseline="30000" dirty="0" smtClean="0"/>
              <a:t>rd</a:t>
            </a:r>
            <a:r>
              <a:rPr lang="pt-PT" dirty="0" smtClean="0"/>
              <a:t> SALGEE Workshop 2013</a:t>
            </a: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4E9-70DC-4A82-AD8C-81FD73A99239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6CE9783-4AF5-4DA4-8EDA-85A4EDA2DEDB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Marcador de Posição de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54B6A-D4F8-4121-A0EF-1D987C053854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Marcador de Posição de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e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4D63-9A4C-4427-AB49-B4AE6E652C97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461B-24D2-4CC1-9058-DE5148ABFE30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Marcador de Posição de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1" name="Rec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7BE6-E5A0-4A51-9D25-001DE826D8CE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xão rect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22" name="Rec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2CBE6DE-43B4-4021-9726-29827C5BD9C9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0FDBABE-4976-42C3-9BF0-78044415AF9F}" type="datetime1">
              <a:rPr lang="pt-PT" smtClean="0"/>
              <a:pPr/>
              <a:t>21-03-2013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pt-PT" dirty="0" smtClean="0"/>
              <a:t>3rd SALGEE Workshop 2013</a:t>
            </a:r>
            <a:endParaRPr lang="pt-PT" dirty="0"/>
          </a:p>
        </p:txBody>
      </p:sp>
      <p:sp>
        <p:nvSpPr>
          <p:cNvPr id="8" name="Rec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F20EDC2-7A07-4D61-A142-6B60B2EF5C62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2819400"/>
            <a:ext cx="6984776" cy="1752600"/>
          </a:xfrm>
        </p:spPr>
        <p:txBody>
          <a:bodyPr/>
          <a:lstStyle/>
          <a:p>
            <a:r>
              <a:rPr lang="pt-PT" dirty="0" err="1" smtClean="0"/>
              <a:t>An</a:t>
            </a:r>
            <a:r>
              <a:rPr lang="pt-PT" dirty="0" smtClean="0"/>
              <a:t> OPERATIONAL PRODUCT AT THE</a:t>
            </a:r>
          </a:p>
          <a:p>
            <a:r>
              <a:rPr lang="pt-PT" dirty="0" smtClean="0"/>
              <a:t>LAND SURFACE ANALYSIS</a:t>
            </a:r>
          </a:p>
          <a:p>
            <a:r>
              <a:rPr lang="pt-PT" dirty="0" smtClean="0"/>
              <a:t>SATELLITE APPLICATION FACILITY</a:t>
            </a:r>
            <a:endParaRPr lang="en-US" dirty="0" smtClean="0"/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152872"/>
          </a:xfrm>
        </p:spPr>
        <p:txBody>
          <a:bodyPr>
            <a:normAutofit fontScale="90000"/>
          </a:bodyPr>
          <a:lstStyle/>
          <a:p>
            <a:r>
              <a:rPr lang="pt-PT" b="1" dirty="0" err="1" smtClean="0"/>
              <a:t>Daily</a:t>
            </a:r>
            <a:r>
              <a:rPr lang="pt-PT" b="1" dirty="0" smtClean="0"/>
              <a:t> </a:t>
            </a:r>
            <a:r>
              <a:rPr lang="pt-PT" b="1" dirty="0" err="1" smtClean="0"/>
              <a:t>maps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 smtClean="0"/>
              <a:t> </a:t>
            </a:r>
            <a:r>
              <a:rPr lang="pt-PT" b="1" dirty="0" err="1" smtClean="0"/>
              <a:t>fire</a:t>
            </a:r>
            <a:r>
              <a:rPr lang="pt-PT" b="1" dirty="0" smtClean="0"/>
              <a:t> </a:t>
            </a:r>
            <a:r>
              <a:rPr lang="pt-PT" b="1" dirty="0" err="1" smtClean="0"/>
              <a:t>risk</a:t>
            </a:r>
            <a:r>
              <a:rPr lang="pt-PT" b="1" dirty="0" smtClean="0"/>
              <a:t> </a:t>
            </a:r>
            <a:r>
              <a:rPr lang="pt-PT" b="1" dirty="0" err="1" smtClean="0"/>
              <a:t>over</a:t>
            </a:r>
            <a:r>
              <a:rPr lang="pt-PT" b="1" dirty="0" smtClean="0"/>
              <a:t> </a:t>
            </a:r>
            <a:r>
              <a:rPr lang="pt-PT" b="1" dirty="0" err="1" smtClean="0"/>
              <a:t>Mediterranean</a:t>
            </a:r>
            <a:r>
              <a:rPr lang="pt-PT" b="1" dirty="0" smtClean="0"/>
              <a:t> </a:t>
            </a:r>
            <a:r>
              <a:rPr lang="pt-PT" b="1" dirty="0" err="1" smtClean="0"/>
              <a:t>Europe</a:t>
            </a:r>
            <a:endParaRPr lang="pt-PT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35696" y="4582869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4"/>
                </a:solidFill>
              </a:rPr>
              <a:t>Teresa J. Calado,  Carlos C. </a:t>
            </a:r>
            <a:r>
              <a:rPr lang="pt-PT" b="1" dirty="0" err="1" smtClean="0">
                <a:solidFill>
                  <a:schemeClr val="accent4"/>
                </a:solidFill>
              </a:rPr>
              <a:t>DaCamara</a:t>
            </a:r>
            <a:r>
              <a:rPr lang="pt-PT" b="1" dirty="0" smtClean="0">
                <a:solidFill>
                  <a:schemeClr val="accent4"/>
                </a:solidFill>
              </a:rPr>
              <a:t>, </a:t>
            </a:r>
            <a:r>
              <a:rPr lang="pt-PT" b="1" dirty="0" err="1" smtClean="0">
                <a:solidFill>
                  <a:schemeClr val="accent4"/>
                </a:solidFill>
              </a:rPr>
              <a:t>Malik</a:t>
            </a:r>
            <a:r>
              <a:rPr lang="pt-PT" b="1" dirty="0" smtClean="0">
                <a:solidFill>
                  <a:schemeClr val="accent4"/>
                </a:solidFill>
              </a:rPr>
              <a:t> </a:t>
            </a:r>
            <a:r>
              <a:rPr lang="pt-PT" b="1" dirty="0" err="1" smtClean="0">
                <a:solidFill>
                  <a:schemeClr val="accent4"/>
                </a:solidFill>
              </a:rPr>
              <a:t>Amraoui</a:t>
            </a:r>
            <a:r>
              <a:rPr lang="pt-PT" b="1" dirty="0" smtClean="0">
                <a:solidFill>
                  <a:schemeClr val="accent4"/>
                </a:solidFill>
              </a:rPr>
              <a:t>, Sofia L. Ermida </a:t>
            </a:r>
            <a:r>
              <a:rPr lang="pt-PT" b="1" dirty="0" err="1" smtClean="0">
                <a:solidFill>
                  <a:schemeClr val="accent4"/>
                </a:solidFill>
              </a:rPr>
              <a:t>and</a:t>
            </a:r>
            <a:r>
              <a:rPr lang="pt-PT" b="1" dirty="0" smtClean="0">
                <a:solidFill>
                  <a:schemeClr val="accent4"/>
                </a:solidFill>
              </a:rPr>
              <a:t> Isabel F. Trigo</a:t>
            </a:r>
          </a:p>
          <a:p>
            <a:pPr algn="ctr"/>
            <a:endParaRPr lang="pt-PT" b="1" dirty="0" smtClean="0">
              <a:solidFill>
                <a:schemeClr val="accent4"/>
              </a:solidFill>
            </a:endParaRPr>
          </a:p>
          <a:p>
            <a:pPr algn="ctr"/>
            <a:r>
              <a:rPr lang="pt-PT" b="1" dirty="0" smtClean="0">
                <a:solidFill>
                  <a:schemeClr val="accent4"/>
                </a:solidFill>
              </a:rPr>
              <a:t>IDL / </a:t>
            </a:r>
            <a:r>
              <a:rPr lang="pt-PT" b="1" dirty="0" err="1" smtClean="0">
                <a:solidFill>
                  <a:schemeClr val="accent4"/>
                </a:solidFill>
              </a:rPr>
              <a:t>University</a:t>
            </a:r>
            <a:r>
              <a:rPr lang="pt-PT" b="1" dirty="0" smtClean="0">
                <a:solidFill>
                  <a:schemeClr val="accent4"/>
                </a:solidFill>
              </a:rPr>
              <a:t> </a:t>
            </a:r>
            <a:r>
              <a:rPr lang="pt-PT" b="1" dirty="0" err="1" smtClean="0">
                <a:solidFill>
                  <a:schemeClr val="accent4"/>
                </a:solidFill>
              </a:rPr>
              <a:t>of</a:t>
            </a:r>
            <a:r>
              <a:rPr lang="pt-PT" b="1" dirty="0" smtClean="0">
                <a:solidFill>
                  <a:schemeClr val="accent4"/>
                </a:solidFill>
              </a:rPr>
              <a:t> </a:t>
            </a:r>
            <a:r>
              <a:rPr lang="pt-PT" b="1" dirty="0" err="1" smtClean="0">
                <a:solidFill>
                  <a:schemeClr val="accent4"/>
                </a:solidFill>
              </a:rPr>
              <a:t>Lisbon</a:t>
            </a:r>
            <a:r>
              <a:rPr lang="pt-PT" b="1" dirty="0" smtClean="0">
                <a:solidFill>
                  <a:schemeClr val="accent4"/>
                </a:solidFill>
              </a:rPr>
              <a:t>, Portugal</a:t>
            </a:r>
            <a:endParaRPr lang="pt-PT" b="1" dirty="0">
              <a:solidFill>
                <a:schemeClr val="accent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6633"/>
            <a:ext cx="2447552" cy="9909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1" descr="ID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033" y="150585"/>
            <a:ext cx="2252735" cy="9021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:\MapsFireRisk\Paper\new figures\Figure7_dpi.tif"/>
          <p:cNvPicPr>
            <a:picLocks noChangeAspect="1" noChangeArrowheads="1"/>
          </p:cNvPicPr>
          <p:nvPr/>
        </p:nvPicPr>
        <p:blipFill>
          <a:blip r:embed="rId3" cstate="print"/>
          <a:srcRect l="10677" t="17262" r="9067" b="20056"/>
          <a:stretch>
            <a:fillRect/>
          </a:stretch>
        </p:blipFill>
        <p:spPr bwMode="auto">
          <a:xfrm>
            <a:off x="179512" y="2708920"/>
            <a:ext cx="8798069" cy="3024336"/>
          </a:xfrm>
          <a:prstGeom prst="rect">
            <a:avLst/>
          </a:prstGeom>
          <a:noFill/>
        </p:spPr>
      </p:pic>
      <p:sp>
        <p:nvSpPr>
          <p:cNvPr id="21" name="CaixaDeTexto 15"/>
          <p:cNvSpPr txBox="1"/>
          <p:nvPr/>
        </p:nvSpPr>
        <p:spPr>
          <a:xfrm>
            <a:off x="467544" y="5898758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Active fire duration </a:t>
            </a:r>
            <a:r>
              <a:rPr lang="en-US" sz="1600" dirty="0" smtClean="0"/>
              <a:t>(in hours) associated to a fixed baseline risk of 25%.</a:t>
            </a:r>
            <a:endParaRPr lang="pt-PT" sz="1600" dirty="0"/>
          </a:p>
        </p:txBody>
      </p:sp>
      <p:sp>
        <p:nvSpPr>
          <p:cNvPr id="22" name="CaixaDeTexto 1"/>
          <p:cNvSpPr txBox="1"/>
          <p:nvPr/>
        </p:nvSpPr>
        <p:spPr>
          <a:xfrm>
            <a:off x="179511" y="714762"/>
            <a:ext cx="16631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Baseline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risk</a:t>
            </a:r>
            <a:endParaRPr lang="pt-PT" sz="1600" b="1" dirty="0" smtClean="0"/>
          </a:p>
          <a:p>
            <a:r>
              <a:rPr lang="pt-PT" sz="1200" b="1" dirty="0" smtClean="0"/>
              <a:t>(</a:t>
            </a:r>
            <a:r>
              <a:rPr lang="pt-PT" sz="1200" b="1" dirty="0" err="1" smtClean="0"/>
              <a:t>pre-specified</a:t>
            </a:r>
            <a:r>
              <a:rPr lang="pt-PT" sz="1200" b="1" dirty="0" smtClean="0"/>
              <a:t>)</a:t>
            </a:r>
            <a:endParaRPr lang="pt-PT" sz="1200" b="1" dirty="0"/>
          </a:p>
        </p:txBody>
      </p:sp>
      <p:sp>
        <p:nvSpPr>
          <p:cNvPr id="24" name="CaixaDeTexto 2"/>
          <p:cNvSpPr txBox="1"/>
          <p:nvPr/>
        </p:nvSpPr>
        <p:spPr>
          <a:xfrm>
            <a:off x="2051720" y="56145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Static</a:t>
            </a:r>
            <a:r>
              <a:rPr lang="pt-PT" sz="1600" dirty="0" smtClean="0"/>
              <a:t> GP </a:t>
            </a:r>
            <a:r>
              <a:rPr lang="pt-PT" sz="1600" dirty="0" err="1" smtClean="0"/>
              <a:t>model</a:t>
            </a:r>
            <a:endParaRPr lang="pt-PT" sz="1600" dirty="0" smtClean="0"/>
          </a:p>
          <a:p>
            <a:pPr algn="ctr"/>
            <a:r>
              <a:rPr lang="pt-PT" sz="1600" dirty="0" smtClean="0"/>
              <a:t> </a:t>
            </a:r>
            <a:r>
              <a:rPr lang="pt-PT" sz="1400" dirty="0" smtClean="0"/>
              <a:t>(</a:t>
            </a:r>
            <a:r>
              <a:rPr lang="pt-PT" sz="1400" dirty="0" err="1" smtClean="0"/>
              <a:t>without</a:t>
            </a:r>
            <a:r>
              <a:rPr lang="pt-PT" sz="1400" dirty="0" smtClean="0"/>
              <a:t> FWI)</a:t>
            </a:r>
            <a:endParaRPr lang="pt-PT" sz="1600" dirty="0"/>
          </a:p>
        </p:txBody>
      </p:sp>
      <p:sp>
        <p:nvSpPr>
          <p:cNvPr id="26" name="CaixaDeTexto 3"/>
          <p:cNvSpPr txBox="1"/>
          <p:nvPr/>
        </p:nvSpPr>
        <p:spPr>
          <a:xfrm>
            <a:off x="3995936" y="683985"/>
            <a:ext cx="1584176" cy="5847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Active </a:t>
            </a:r>
            <a:r>
              <a:rPr lang="pt-PT" sz="1600" b="1" dirty="0" err="1" smtClean="0"/>
              <a:t>fire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duration</a:t>
            </a:r>
            <a:endParaRPr lang="pt-PT" sz="1600" b="1" dirty="0"/>
          </a:p>
        </p:txBody>
      </p:sp>
      <p:sp>
        <p:nvSpPr>
          <p:cNvPr id="28" name="CaixaDeTexto 4"/>
          <p:cNvSpPr txBox="1"/>
          <p:nvPr/>
        </p:nvSpPr>
        <p:spPr>
          <a:xfrm>
            <a:off x="6012160" y="581779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Dynamic</a:t>
            </a:r>
            <a:r>
              <a:rPr lang="pt-PT" sz="1600" dirty="0" smtClean="0"/>
              <a:t> GP </a:t>
            </a:r>
            <a:r>
              <a:rPr lang="pt-PT" sz="1600" dirty="0" err="1" smtClean="0"/>
              <a:t>model</a:t>
            </a:r>
            <a:endParaRPr lang="pt-PT" sz="1600" dirty="0" smtClean="0"/>
          </a:p>
          <a:p>
            <a:pPr algn="ctr"/>
            <a:r>
              <a:rPr lang="pt-PT" sz="1600" dirty="0" smtClean="0"/>
              <a:t> </a:t>
            </a:r>
            <a:r>
              <a:rPr lang="pt-PT" sz="1400" dirty="0" smtClean="0"/>
              <a:t>(</a:t>
            </a:r>
            <a:r>
              <a:rPr lang="pt-PT" sz="1400" dirty="0" err="1" smtClean="0"/>
              <a:t>with</a:t>
            </a:r>
            <a:r>
              <a:rPr lang="pt-PT" sz="1400" dirty="0" smtClean="0"/>
              <a:t> FWI)</a:t>
            </a:r>
            <a:endParaRPr lang="pt-PT" sz="1600" dirty="0"/>
          </a:p>
        </p:txBody>
      </p:sp>
      <p:sp>
        <p:nvSpPr>
          <p:cNvPr id="29" name="CaixaDeTexto 5"/>
          <p:cNvSpPr txBox="1"/>
          <p:nvPr/>
        </p:nvSpPr>
        <p:spPr>
          <a:xfrm>
            <a:off x="7668344" y="786190"/>
            <a:ext cx="122413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err="1" smtClean="0"/>
              <a:t>Fire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risk</a:t>
            </a:r>
            <a:endParaRPr lang="pt-PT" sz="1600" b="1" dirty="0"/>
          </a:p>
        </p:txBody>
      </p:sp>
      <p:cxnSp>
        <p:nvCxnSpPr>
          <p:cNvPr id="30" name="Conexão recta 7"/>
          <p:cNvCxnSpPr>
            <a:stCxn id="22" idx="3"/>
            <a:endCxn id="24" idx="1"/>
          </p:cNvCxnSpPr>
          <p:nvPr/>
        </p:nvCxnSpPr>
        <p:spPr>
          <a:xfrm>
            <a:off x="1842654" y="976372"/>
            <a:ext cx="209066" cy="5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unidireccional 9"/>
          <p:cNvCxnSpPr>
            <a:stCxn id="24" idx="3"/>
            <a:endCxn id="26" idx="1"/>
          </p:cNvCxnSpPr>
          <p:nvPr/>
        </p:nvCxnSpPr>
        <p:spPr>
          <a:xfrm flipV="1">
            <a:off x="3563888" y="976373"/>
            <a:ext cx="43204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11"/>
          <p:cNvCxnSpPr>
            <a:stCxn id="26" idx="3"/>
          </p:cNvCxnSpPr>
          <p:nvPr/>
        </p:nvCxnSpPr>
        <p:spPr>
          <a:xfrm>
            <a:off x="5580112" y="976373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unidireccional 13"/>
          <p:cNvCxnSpPr/>
          <p:nvPr/>
        </p:nvCxnSpPr>
        <p:spPr>
          <a:xfrm>
            <a:off x="7380312" y="98072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em ângulos rectos 24"/>
          <p:cNvCxnSpPr>
            <a:stCxn id="22" idx="2"/>
          </p:cNvCxnSpPr>
          <p:nvPr/>
        </p:nvCxnSpPr>
        <p:spPr>
          <a:xfrm rot="16200000" flipH="1">
            <a:off x="2398110" y="-149046"/>
            <a:ext cx="678850" cy="34529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em ângulos rectos 26"/>
          <p:cNvCxnSpPr>
            <a:stCxn id="29" idx="2"/>
          </p:cNvCxnSpPr>
          <p:nvPr/>
        </p:nvCxnSpPr>
        <p:spPr>
          <a:xfrm rot="5400000">
            <a:off x="5976156" y="-387424"/>
            <a:ext cx="792088" cy="3816424"/>
          </a:xfrm>
          <a:prstGeom prst="bentConnector3">
            <a:avLst>
              <a:gd name="adj1" fmla="val 5696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22"/>
          <p:cNvSpPr txBox="1"/>
          <p:nvPr/>
        </p:nvSpPr>
        <p:spPr>
          <a:xfrm>
            <a:off x="3059832" y="1916832"/>
            <a:ext cx="280831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sz="1000" b="1" dirty="0" smtClean="0"/>
          </a:p>
          <a:p>
            <a:pPr algn="ctr"/>
            <a:r>
              <a:rPr lang="pt-PT" b="1" dirty="0" err="1" smtClean="0"/>
              <a:t>Meteorological</a:t>
            </a:r>
            <a:r>
              <a:rPr lang="pt-PT" b="1" dirty="0" smtClean="0"/>
              <a:t> </a:t>
            </a:r>
            <a:r>
              <a:rPr lang="pt-PT" b="1" dirty="0" err="1" smtClean="0"/>
              <a:t>risk</a:t>
            </a:r>
            <a:endParaRPr lang="pt-PT" b="1" dirty="0" smtClean="0"/>
          </a:p>
          <a:p>
            <a:pPr algn="ctr"/>
            <a:endParaRPr lang="pt-PT" sz="1200" b="1" dirty="0" smtClean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MapsFireRisk\Paper\new figures\Figure6c_dpi.tif"/>
          <p:cNvPicPr>
            <a:picLocks noChangeAspect="1" noChangeArrowheads="1"/>
          </p:cNvPicPr>
          <p:nvPr/>
        </p:nvPicPr>
        <p:blipFill>
          <a:blip r:embed="rId3" cstate="print"/>
          <a:srcRect l="10661" t="16959" r="9084" b="19288"/>
          <a:stretch>
            <a:fillRect/>
          </a:stretch>
        </p:blipFill>
        <p:spPr bwMode="auto">
          <a:xfrm>
            <a:off x="179512" y="2708920"/>
            <a:ext cx="8747637" cy="2952328"/>
          </a:xfrm>
          <a:prstGeom prst="rect">
            <a:avLst/>
          </a:prstGeom>
          <a:noFill/>
        </p:spPr>
      </p:pic>
      <p:sp>
        <p:nvSpPr>
          <p:cNvPr id="21" name="CaixaDeTexto 15"/>
          <p:cNvSpPr txBox="1"/>
          <p:nvPr/>
        </p:nvSpPr>
        <p:spPr>
          <a:xfrm>
            <a:off x="467544" y="5724545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Fire risk</a:t>
            </a:r>
            <a:r>
              <a:rPr lang="en-US" sz="1600" dirty="0" smtClean="0"/>
              <a:t> (fixed baseline risk of 25%) for the extreme event of August 25th 2007.</a:t>
            </a:r>
            <a:endParaRPr lang="pt-PT" sz="1600" dirty="0"/>
          </a:p>
        </p:txBody>
      </p:sp>
      <p:sp>
        <p:nvSpPr>
          <p:cNvPr id="42" name="CaixaDeTexto 1"/>
          <p:cNvSpPr txBox="1"/>
          <p:nvPr/>
        </p:nvSpPr>
        <p:spPr>
          <a:xfrm>
            <a:off x="179511" y="714762"/>
            <a:ext cx="16631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Baseline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risk</a:t>
            </a:r>
            <a:endParaRPr lang="pt-PT" sz="1600" b="1" dirty="0" smtClean="0"/>
          </a:p>
          <a:p>
            <a:r>
              <a:rPr lang="pt-PT" sz="1200" b="1" dirty="0" smtClean="0"/>
              <a:t>(</a:t>
            </a:r>
            <a:r>
              <a:rPr lang="pt-PT" sz="1200" b="1" dirty="0" err="1" smtClean="0"/>
              <a:t>pre-specified</a:t>
            </a:r>
            <a:r>
              <a:rPr lang="pt-PT" sz="1200" b="1" dirty="0" smtClean="0"/>
              <a:t>)</a:t>
            </a:r>
            <a:endParaRPr lang="pt-PT" sz="1200" b="1" dirty="0"/>
          </a:p>
        </p:txBody>
      </p:sp>
      <p:sp>
        <p:nvSpPr>
          <p:cNvPr id="43" name="CaixaDeTexto 2"/>
          <p:cNvSpPr txBox="1"/>
          <p:nvPr/>
        </p:nvSpPr>
        <p:spPr>
          <a:xfrm>
            <a:off x="2051720" y="56145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Static</a:t>
            </a:r>
            <a:r>
              <a:rPr lang="pt-PT" sz="1600" dirty="0" smtClean="0"/>
              <a:t> GP </a:t>
            </a:r>
            <a:r>
              <a:rPr lang="pt-PT" sz="1600" dirty="0" err="1" smtClean="0"/>
              <a:t>model</a:t>
            </a:r>
            <a:endParaRPr lang="pt-PT" sz="1600" dirty="0" smtClean="0"/>
          </a:p>
          <a:p>
            <a:pPr algn="ctr"/>
            <a:r>
              <a:rPr lang="pt-PT" sz="1600" dirty="0" smtClean="0"/>
              <a:t> </a:t>
            </a:r>
            <a:r>
              <a:rPr lang="pt-PT" sz="1400" dirty="0" smtClean="0"/>
              <a:t>(</a:t>
            </a:r>
            <a:r>
              <a:rPr lang="pt-PT" sz="1400" dirty="0" err="1" smtClean="0"/>
              <a:t>without</a:t>
            </a:r>
            <a:r>
              <a:rPr lang="pt-PT" sz="1400" dirty="0" smtClean="0"/>
              <a:t> FWI)</a:t>
            </a:r>
            <a:endParaRPr lang="pt-PT" sz="1600" dirty="0"/>
          </a:p>
        </p:txBody>
      </p:sp>
      <p:sp>
        <p:nvSpPr>
          <p:cNvPr id="44" name="CaixaDeTexto 3"/>
          <p:cNvSpPr txBox="1"/>
          <p:nvPr/>
        </p:nvSpPr>
        <p:spPr>
          <a:xfrm>
            <a:off x="3995936" y="683985"/>
            <a:ext cx="1584176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Active </a:t>
            </a:r>
            <a:r>
              <a:rPr lang="pt-PT" sz="1600" b="1" dirty="0" err="1" smtClean="0"/>
              <a:t>fire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duration</a:t>
            </a:r>
            <a:endParaRPr lang="pt-PT" sz="1600" b="1" dirty="0"/>
          </a:p>
        </p:txBody>
      </p:sp>
      <p:sp>
        <p:nvSpPr>
          <p:cNvPr id="45" name="CaixaDeTexto 4"/>
          <p:cNvSpPr txBox="1"/>
          <p:nvPr/>
        </p:nvSpPr>
        <p:spPr>
          <a:xfrm>
            <a:off x="6012160" y="581779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Dynamic</a:t>
            </a:r>
            <a:r>
              <a:rPr lang="pt-PT" sz="1600" dirty="0" smtClean="0"/>
              <a:t> GP </a:t>
            </a:r>
            <a:r>
              <a:rPr lang="pt-PT" sz="1600" dirty="0" err="1" smtClean="0"/>
              <a:t>model</a:t>
            </a:r>
            <a:endParaRPr lang="pt-PT" sz="1600" dirty="0" smtClean="0"/>
          </a:p>
          <a:p>
            <a:pPr algn="ctr"/>
            <a:r>
              <a:rPr lang="pt-PT" sz="1600" dirty="0" smtClean="0"/>
              <a:t> </a:t>
            </a:r>
            <a:r>
              <a:rPr lang="pt-PT" sz="1400" dirty="0" smtClean="0"/>
              <a:t>(</a:t>
            </a:r>
            <a:r>
              <a:rPr lang="pt-PT" sz="1400" dirty="0" err="1" smtClean="0"/>
              <a:t>with</a:t>
            </a:r>
            <a:r>
              <a:rPr lang="pt-PT" sz="1400" dirty="0" smtClean="0"/>
              <a:t> FWI)</a:t>
            </a:r>
            <a:endParaRPr lang="pt-PT" sz="1600" dirty="0"/>
          </a:p>
        </p:txBody>
      </p:sp>
      <p:sp>
        <p:nvSpPr>
          <p:cNvPr id="46" name="CaixaDeTexto 5"/>
          <p:cNvSpPr txBox="1"/>
          <p:nvPr/>
        </p:nvSpPr>
        <p:spPr>
          <a:xfrm>
            <a:off x="7668344" y="786190"/>
            <a:ext cx="1224136" cy="3385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err="1" smtClean="0"/>
              <a:t>Fire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risk</a:t>
            </a:r>
            <a:endParaRPr lang="pt-PT" sz="1600" b="1" dirty="0"/>
          </a:p>
        </p:txBody>
      </p:sp>
      <p:cxnSp>
        <p:nvCxnSpPr>
          <p:cNvPr id="47" name="Conexão recta 7"/>
          <p:cNvCxnSpPr>
            <a:stCxn id="42" idx="3"/>
            <a:endCxn id="43" idx="1"/>
          </p:cNvCxnSpPr>
          <p:nvPr/>
        </p:nvCxnSpPr>
        <p:spPr>
          <a:xfrm>
            <a:off x="1842654" y="976372"/>
            <a:ext cx="209066" cy="5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9"/>
          <p:cNvCxnSpPr>
            <a:stCxn id="43" idx="3"/>
            <a:endCxn id="44" idx="1"/>
          </p:cNvCxnSpPr>
          <p:nvPr/>
        </p:nvCxnSpPr>
        <p:spPr>
          <a:xfrm flipV="1">
            <a:off x="3563888" y="976373"/>
            <a:ext cx="43204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cta 11"/>
          <p:cNvCxnSpPr>
            <a:stCxn id="44" idx="3"/>
          </p:cNvCxnSpPr>
          <p:nvPr/>
        </p:nvCxnSpPr>
        <p:spPr>
          <a:xfrm>
            <a:off x="5580112" y="976373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cta unidireccional 13"/>
          <p:cNvCxnSpPr/>
          <p:nvPr/>
        </p:nvCxnSpPr>
        <p:spPr>
          <a:xfrm>
            <a:off x="7380312" y="98072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xão em ângulos rectos 24"/>
          <p:cNvCxnSpPr>
            <a:stCxn id="42" idx="2"/>
          </p:cNvCxnSpPr>
          <p:nvPr/>
        </p:nvCxnSpPr>
        <p:spPr>
          <a:xfrm rot="16200000" flipH="1">
            <a:off x="2398110" y="-149046"/>
            <a:ext cx="678850" cy="34529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em ângulos rectos 26"/>
          <p:cNvCxnSpPr>
            <a:stCxn id="46" idx="2"/>
          </p:cNvCxnSpPr>
          <p:nvPr/>
        </p:nvCxnSpPr>
        <p:spPr>
          <a:xfrm rot="5400000">
            <a:off x="5976156" y="-387424"/>
            <a:ext cx="792088" cy="3816424"/>
          </a:xfrm>
          <a:prstGeom prst="bentConnector3">
            <a:avLst>
              <a:gd name="adj1" fmla="val 5647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22"/>
          <p:cNvSpPr txBox="1"/>
          <p:nvPr/>
        </p:nvSpPr>
        <p:spPr>
          <a:xfrm>
            <a:off x="3059832" y="1916832"/>
            <a:ext cx="2808312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sz="1000" b="1" dirty="0" smtClean="0"/>
          </a:p>
          <a:p>
            <a:pPr algn="ctr"/>
            <a:r>
              <a:rPr lang="pt-PT" b="1" dirty="0" err="1" smtClean="0"/>
              <a:t>Meteorological</a:t>
            </a:r>
            <a:r>
              <a:rPr lang="pt-PT" b="1" dirty="0" smtClean="0"/>
              <a:t> </a:t>
            </a:r>
            <a:r>
              <a:rPr lang="pt-PT" b="1" dirty="0" err="1" smtClean="0"/>
              <a:t>risk</a:t>
            </a:r>
            <a:endParaRPr lang="pt-PT" b="1" dirty="0" smtClean="0"/>
          </a:p>
          <a:p>
            <a:pPr algn="ctr"/>
            <a:endParaRPr lang="pt-PT" sz="1200" b="1" dirty="0" smtClean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D:\MapsFireRisk\Paper\new figures\Figure8b_dpi.tif"/>
          <p:cNvPicPr>
            <a:picLocks noChangeAspect="1" noChangeArrowheads="1"/>
          </p:cNvPicPr>
          <p:nvPr/>
        </p:nvPicPr>
        <p:blipFill>
          <a:blip r:embed="rId3" cstate="print"/>
          <a:srcRect l="10957" t="17546" r="10877" b="19771"/>
          <a:stretch>
            <a:fillRect/>
          </a:stretch>
        </p:blipFill>
        <p:spPr bwMode="auto">
          <a:xfrm>
            <a:off x="179512" y="2708920"/>
            <a:ext cx="8568952" cy="3024336"/>
          </a:xfrm>
          <a:prstGeom prst="rect">
            <a:avLst/>
          </a:prstGeom>
          <a:noFill/>
        </p:spPr>
      </p:pic>
      <p:sp>
        <p:nvSpPr>
          <p:cNvPr id="18" name="CaixaDeTexto 15"/>
          <p:cNvSpPr txBox="1"/>
          <p:nvPr/>
        </p:nvSpPr>
        <p:spPr>
          <a:xfrm>
            <a:off x="467544" y="57332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Meteorological risk</a:t>
            </a:r>
            <a:r>
              <a:rPr lang="en-US" sz="1600" dirty="0" smtClean="0"/>
              <a:t> (fixed baseline risk of 25%) for the extreme event of August 25th 2007.</a:t>
            </a:r>
            <a:endParaRPr lang="pt-PT" sz="1600" dirty="0"/>
          </a:p>
        </p:txBody>
      </p:sp>
      <p:sp>
        <p:nvSpPr>
          <p:cNvPr id="17" name="CaixaDeTexto 1"/>
          <p:cNvSpPr txBox="1"/>
          <p:nvPr/>
        </p:nvSpPr>
        <p:spPr>
          <a:xfrm>
            <a:off x="179511" y="714762"/>
            <a:ext cx="16631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err="1" smtClean="0"/>
              <a:t>Baseline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risk</a:t>
            </a:r>
            <a:endParaRPr lang="pt-PT" sz="1600" b="1" dirty="0" smtClean="0"/>
          </a:p>
          <a:p>
            <a:r>
              <a:rPr lang="pt-PT" sz="1200" b="1" dirty="0" smtClean="0"/>
              <a:t>(</a:t>
            </a:r>
            <a:r>
              <a:rPr lang="pt-PT" sz="1200" b="1" dirty="0" err="1" smtClean="0"/>
              <a:t>pre-specified</a:t>
            </a:r>
            <a:r>
              <a:rPr lang="pt-PT" sz="1200" b="1" dirty="0" smtClean="0"/>
              <a:t>)</a:t>
            </a:r>
            <a:endParaRPr lang="pt-PT" sz="1200" b="1" dirty="0"/>
          </a:p>
        </p:txBody>
      </p:sp>
      <p:sp>
        <p:nvSpPr>
          <p:cNvPr id="19" name="CaixaDeTexto 2"/>
          <p:cNvSpPr txBox="1"/>
          <p:nvPr/>
        </p:nvSpPr>
        <p:spPr>
          <a:xfrm>
            <a:off x="2051720" y="56145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Static</a:t>
            </a:r>
            <a:r>
              <a:rPr lang="pt-PT" sz="1600" dirty="0" smtClean="0"/>
              <a:t> GP </a:t>
            </a:r>
            <a:r>
              <a:rPr lang="pt-PT" sz="1600" dirty="0" err="1" smtClean="0"/>
              <a:t>model</a:t>
            </a:r>
            <a:endParaRPr lang="pt-PT" sz="1600" dirty="0" smtClean="0"/>
          </a:p>
          <a:p>
            <a:pPr algn="ctr"/>
            <a:r>
              <a:rPr lang="pt-PT" sz="1600" dirty="0" smtClean="0"/>
              <a:t> </a:t>
            </a:r>
            <a:r>
              <a:rPr lang="pt-PT" sz="1400" dirty="0" smtClean="0"/>
              <a:t>(</a:t>
            </a:r>
            <a:r>
              <a:rPr lang="pt-PT" sz="1400" dirty="0" err="1" smtClean="0"/>
              <a:t>without</a:t>
            </a:r>
            <a:r>
              <a:rPr lang="pt-PT" sz="1400" dirty="0" smtClean="0"/>
              <a:t> FWI)</a:t>
            </a:r>
            <a:endParaRPr lang="pt-PT" sz="1600" dirty="0"/>
          </a:p>
        </p:txBody>
      </p:sp>
      <p:sp>
        <p:nvSpPr>
          <p:cNvPr id="20" name="CaixaDeTexto 3"/>
          <p:cNvSpPr txBox="1"/>
          <p:nvPr/>
        </p:nvSpPr>
        <p:spPr>
          <a:xfrm>
            <a:off x="3995936" y="683985"/>
            <a:ext cx="1584176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/>
              <a:t>Active </a:t>
            </a:r>
            <a:r>
              <a:rPr lang="pt-PT" sz="1600" b="1" dirty="0" err="1" smtClean="0"/>
              <a:t>fire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duration</a:t>
            </a:r>
            <a:endParaRPr lang="pt-PT" sz="1600" b="1" dirty="0"/>
          </a:p>
        </p:txBody>
      </p:sp>
      <p:sp>
        <p:nvSpPr>
          <p:cNvPr id="21" name="CaixaDeTexto 4"/>
          <p:cNvSpPr txBox="1"/>
          <p:nvPr/>
        </p:nvSpPr>
        <p:spPr>
          <a:xfrm>
            <a:off x="6012160" y="581779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Dynamic</a:t>
            </a:r>
            <a:r>
              <a:rPr lang="pt-PT" sz="1600" dirty="0" smtClean="0"/>
              <a:t> GP </a:t>
            </a:r>
            <a:r>
              <a:rPr lang="pt-PT" sz="1600" dirty="0" err="1" smtClean="0"/>
              <a:t>model</a:t>
            </a:r>
            <a:endParaRPr lang="pt-PT" sz="1600" dirty="0" smtClean="0"/>
          </a:p>
          <a:p>
            <a:pPr algn="ctr"/>
            <a:r>
              <a:rPr lang="pt-PT" sz="1600" dirty="0" smtClean="0"/>
              <a:t> </a:t>
            </a:r>
            <a:r>
              <a:rPr lang="pt-PT" sz="1400" dirty="0" smtClean="0"/>
              <a:t>(</a:t>
            </a:r>
            <a:r>
              <a:rPr lang="pt-PT" sz="1400" dirty="0" err="1" smtClean="0"/>
              <a:t>with</a:t>
            </a:r>
            <a:r>
              <a:rPr lang="pt-PT" sz="1400" dirty="0" smtClean="0"/>
              <a:t> FWI)</a:t>
            </a:r>
            <a:endParaRPr lang="pt-PT" sz="1600" dirty="0"/>
          </a:p>
        </p:txBody>
      </p:sp>
      <p:sp>
        <p:nvSpPr>
          <p:cNvPr id="23" name="CaixaDeTexto 5"/>
          <p:cNvSpPr txBox="1"/>
          <p:nvPr/>
        </p:nvSpPr>
        <p:spPr>
          <a:xfrm>
            <a:off x="7668344" y="786190"/>
            <a:ext cx="1224136" cy="3385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err="1" smtClean="0"/>
              <a:t>Fire</a:t>
            </a:r>
            <a:r>
              <a:rPr lang="pt-PT" sz="1600" b="1" dirty="0" smtClean="0"/>
              <a:t> </a:t>
            </a:r>
            <a:r>
              <a:rPr lang="pt-PT" sz="1600" b="1" dirty="0" err="1" smtClean="0"/>
              <a:t>risk</a:t>
            </a:r>
            <a:endParaRPr lang="pt-PT" sz="1600" b="1" dirty="0"/>
          </a:p>
        </p:txBody>
      </p:sp>
      <p:cxnSp>
        <p:nvCxnSpPr>
          <p:cNvPr id="25" name="Conexão recta 7"/>
          <p:cNvCxnSpPr>
            <a:stCxn id="17" idx="3"/>
            <a:endCxn id="19" idx="1"/>
          </p:cNvCxnSpPr>
          <p:nvPr/>
        </p:nvCxnSpPr>
        <p:spPr>
          <a:xfrm>
            <a:off x="1842654" y="976372"/>
            <a:ext cx="209066" cy="5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unidireccional 9"/>
          <p:cNvCxnSpPr>
            <a:stCxn id="19" idx="3"/>
            <a:endCxn id="20" idx="1"/>
          </p:cNvCxnSpPr>
          <p:nvPr/>
        </p:nvCxnSpPr>
        <p:spPr>
          <a:xfrm flipV="1">
            <a:off x="3563888" y="976373"/>
            <a:ext cx="43204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11"/>
          <p:cNvCxnSpPr>
            <a:stCxn id="20" idx="3"/>
          </p:cNvCxnSpPr>
          <p:nvPr/>
        </p:nvCxnSpPr>
        <p:spPr>
          <a:xfrm>
            <a:off x="5580112" y="976373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13"/>
          <p:cNvCxnSpPr/>
          <p:nvPr/>
        </p:nvCxnSpPr>
        <p:spPr>
          <a:xfrm>
            <a:off x="7380312" y="98072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22"/>
          <p:cNvSpPr txBox="1"/>
          <p:nvPr/>
        </p:nvSpPr>
        <p:spPr>
          <a:xfrm>
            <a:off x="3059832" y="1916832"/>
            <a:ext cx="2808312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sz="1000" b="1" dirty="0" smtClean="0"/>
          </a:p>
          <a:p>
            <a:pPr algn="ctr"/>
            <a:r>
              <a:rPr lang="pt-PT" b="1" dirty="0" err="1" smtClean="0"/>
              <a:t>Meteorological</a:t>
            </a:r>
            <a:r>
              <a:rPr lang="pt-PT" b="1" dirty="0" smtClean="0"/>
              <a:t> </a:t>
            </a:r>
            <a:r>
              <a:rPr lang="pt-PT" b="1" dirty="0" err="1" smtClean="0"/>
              <a:t>risk</a:t>
            </a:r>
            <a:endParaRPr lang="pt-PT" b="1" dirty="0" smtClean="0"/>
          </a:p>
          <a:p>
            <a:pPr algn="ctr"/>
            <a:endParaRPr lang="pt-PT" sz="1200" b="1" dirty="0" smtClean="0"/>
          </a:p>
        </p:txBody>
      </p:sp>
      <p:cxnSp>
        <p:nvCxnSpPr>
          <p:cNvPr id="40" name="Conexão em ângulos rectos 24"/>
          <p:cNvCxnSpPr>
            <a:stCxn id="17" idx="2"/>
            <a:endCxn id="39" idx="0"/>
          </p:cNvCxnSpPr>
          <p:nvPr/>
        </p:nvCxnSpPr>
        <p:spPr>
          <a:xfrm rot="16200000" flipH="1">
            <a:off x="2398110" y="-149046"/>
            <a:ext cx="678850" cy="34529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xão em ângulos rectos 26"/>
          <p:cNvCxnSpPr>
            <a:stCxn id="23" idx="2"/>
            <a:endCxn id="39" idx="0"/>
          </p:cNvCxnSpPr>
          <p:nvPr/>
        </p:nvCxnSpPr>
        <p:spPr>
          <a:xfrm rot="5400000">
            <a:off x="5976156" y="-387424"/>
            <a:ext cx="792088" cy="3816424"/>
          </a:xfrm>
          <a:prstGeom prst="bentConnector3">
            <a:avLst>
              <a:gd name="adj1" fmla="val 5651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8676456" y="2924944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Arial" pitchFamily="34" charset="0"/>
                <a:cs typeface="Arial" pitchFamily="34" charset="0"/>
              </a:rPr>
              <a:t>2.2</a:t>
            </a:r>
            <a:endParaRPr lang="pt-P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676456" y="3356992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Arial" pitchFamily="34" charset="0"/>
                <a:cs typeface="Arial" pitchFamily="34" charset="0"/>
              </a:rPr>
              <a:t>1.8</a:t>
            </a:r>
            <a:endParaRPr lang="pt-P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676456" y="3789040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Arial" pitchFamily="34" charset="0"/>
                <a:cs typeface="Arial" pitchFamily="34" charset="0"/>
              </a:rPr>
              <a:t>1.4</a:t>
            </a:r>
            <a:endParaRPr lang="pt-P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712968" y="4293096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Arial" pitchFamily="34" charset="0"/>
                <a:cs typeface="Arial" pitchFamily="34" charset="0"/>
              </a:rPr>
              <a:t>0</a:t>
            </a:r>
            <a:endParaRPr lang="pt-P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8676456" y="4725144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Arial" pitchFamily="34" charset="0"/>
                <a:cs typeface="Arial" pitchFamily="34" charset="0"/>
              </a:rPr>
              <a:t>0.6</a:t>
            </a:r>
            <a:endParaRPr lang="pt-P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8676456" y="5168225"/>
            <a:ext cx="395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b="1" dirty="0" smtClean="0">
                <a:latin typeface="Arial" pitchFamily="34" charset="0"/>
                <a:cs typeface="Arial" pitchFamily="34" charset="0"/>
              </a:rPr>
              <a:t>0.2</a:t>
            </a:r>
            <a:endParaRPr lang="pt-PT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D:\MapsFireRisk\Paper\new figures\Figure8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672"/>
            <a:ext cx="6768752" cy="58959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403648" y="2606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MAPS OF CLASSES OF FIRE RISK</a:t>
            </a:r>
            <a:endParaRPr lang="pt-PT" b="1" dirty="0">
              <a:solidFill>
                <a:schemeClr val="accent1"/>
              </a:solidFill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" name="TextBox 12"/>
          <p:cNvSpPr txBox="1"/>
          <p:nvPr/>
        </p:nvSpPr>
        <p:spPr>
          <a:xfrm>
            <a:off x="395536" y="2924944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24/07/2007</a:t>
            </a:r>
            <a:endParaRPr lang="en-US" dirty="0"/>
          </a:p>
        </p:txBody>
      </p:sp>
      <p:pic>
        <p:nvPicPr>
          <p:cNvPr id="6" name="Picture 3" descr="D:\MapsFireRisk\Paper\new figures\Figure8.tif"/>
          <p:cNvPicPr>
            <a:picLocks noChangeAspect="1" noChangeArrowheads="1"/>
          </p:cNvPicPr>
          <p:nvPr/>
        </p:nvPicPr>
        <p:blipFill>
          <a:blip r:embed="rId3" cstate="print"/>
          <a:srcRect l="34982" t="45047" r="34167" b="47625"/>
          <a:stretch>
            <a:fillRect/>
          </a:stretch>
        </p:blipFill>
        <p:spPr bwMode="auto">
          <a:xfrm>
            <a:off x="2843808" y="2996952"/>
            <a:ext cx="3132348" cy="648072"/>
          </a:xfrm>
          <a:prstGeom prst="rect">
            <a:avLst/>
          </a:prstGeom>
          <a:noFill/>
        </p:spPr>
      </p:pic>
      <p:pic>
        <p:nvPicPr>
          <p:cNvPr id="7" name="Picture 3" descr="D:\MapsFireRisk\Paper\new figures\Figure8.tif"/>
          <p:cNvPicPr>
            <a:picLocks noChangeAspect="1" noChangeArrowheads="1"/>
          </p:cNvPicPr>
          <p:nvPr/>
        </p:nvPicPr>
        <p:blipFill>
          <a:blip r:embed="rId3" cstate="print"/>
          <a:srcRect l="35107" t="95121" r="34166" b="-6"/>
          <a:stretch>
            <a:fillRect/>
          </a:stretch>
        </p:blipFill>
        <p:spPr bwMode="auto">
          <a:xfrm>
            <a:off x="2915816" y="5949280"/>
            <a:ext cx="3119772" cy="432048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D:\MapsFireRisk\Paper\new figures\Figure9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995" y="519183"/>
            <a:ext cx="6751357" cy="586214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2905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362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5476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3"/>
          <p:cNvSpPr txBox="1"/>
          <p:nvPr/>
        </p:nvSpPr>
        <p:spPr>
          <a:xfrm>
            <a:off x="1403648" y="2606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MAPS OF CLASSES OF FIRE RISK</a:t>
            </a:r>
            <a:endParaRPr lang="pt-PT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924944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25/08/2007</a:t>
            </a:r>
            <a:endParaRPr lang="en-US" dirty="0"/>
          </a:p>
        </p:txBody>
      </p:sp>
      <p:pic>
        <p:nvPicPr>
          <p:cNvPr id="9" name="Picture 3" descr="D:\MapsFireRisk\Paper\new figures\Figure8.tif"/>
          <p:cNvPicPr>
            <a:picLocks noChangeAspect="1" noChangeArrowheads="1"/>
          </p:cNvPicPr>
          <p:nvPr/>
        </p:nvPicPr>
        <p:blipFill>
          <a:blip r:embed="rId4" cstate="print"/>
          <a:srcRect l="34982" t="45047" r="34167" b="47625"/>
          <a:stretch>
            <a:fillRect/>
          </a:stretch>
        </p:blipFill>
        <p:spPr bwMode="auto">
          <a:xfrm>
            <a:off x="2843808" y="2996952"/>
            <a:ext cx="3132348" cy="648072"/>
          </a:xfrm>
          <a:prstGeom prst="rect">
            <a:avLst/>
          </a:prstGeom>
          <a:noFill/>
        </p:spPr>
      </p:pic>
      <p:pic>
        <p:nvPicPr>
          <p:cNvPr id="10" name="Picture 3" descr="D:\MapsFireRisk\Paper\new figures\Figure8.tif"/>
          <p:cNvPicPr>
            <a:picLocks noChangeAspect="1" noChangeArrowheads="1"/>
          </p:cNvPicPr>
          <p:nvPr/>
        </p:nvPicPr>
        <p:blipFill>
          <a:blip r:embed="rId4" cstate="print"/>
          <a:srcRect l="35107" t="95121" r="34166" b="-6"/>
          <a:stretch>
            <a:fillRect/>
          </a:stretch>
        </p:blipFill>
        <p:spPr bwMode="auto">
          <a:xfrm>
            <a:off x="2915816" y="5949280"/>
            <a:ext cx="3119772" cy="432048"/>
          </a:xfrm>
          <a:prstGeom prst="rect">
            <a:avLst/>
          </a:prstGeom>
          <a:noFill/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MapsFireRisk\Paper\new figures\Figure10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6804248" cy="5864714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39580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1" name="CaixaDeTexto 3"/>
          <p:cNvSpPr txBox="1"/>
          <p:nvPr/>
        </p:nvSpPr>
        <p:spPr>
          <a:xfrm>
            <a:off x="1403648" y="2606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chemeClr val="accent1"/>
                </a:solidFill>
              </a:rPr>
              <a:t>MAPS OF CLASSES OF FIRE RISK</a:t>
            </a:r>
            <a:endParaRPr lang="pt-PT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924944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31/08/2009</a:t>
            </a:r>
            <a:endParaRPr lang="en-US" dirty="0"/>
          </a:p>
        </p:txBody>
      </p:sp>
      <p:pic>
        <p:nvPicPr>
          <p:cNvPr id="6" name="Picture 3" descr="D:\MapsFireRisk\Paper\new figures\Figure8.tif"/>
          <p:cNvPicPr>
            <a:picLocks noChangeAspect="1" noChangeArrowheads="1"/>
          </p:cNvPicPr>
          <p:nvPr/>
        </p:nvPicPr>
        <p:blipFill>
          <a:blip r:embed="rId4" cstate="print"/>
          <a:srcRect l="34982" t="45047" r="34167" b="47625"/>
          <a:stretch>
            <a:fillRect/>
          </a:stretch>
        </p:blipFill>
        <p:spPr bwMode="auto">
          <a:xfrm>
            <a:off x="2843808" y="2996952"/>
            <a:ext cx="3132348" cy="648072"/>
          </a:xfrm>
          <a:prstGeom prst="rect">
            <a:avLst/>
          </a:prstGeom>
          <a:noFill/>
        </p:spPr>
      </p:pic>
      <p:pic>
        <p:nvPicPr>
          <p:cNvPr id="7" name="Picture 3" descr="D:\MapsFireRisk\Paper\new figures\Figure8.tif"/>
          <p:cNvPicPr>
            <a:picLocks noChangeAspect="1" noChangeArrowheads="1"/>
          </p:cNvPicPr>
          <p:nvPr/>
        </p:nvPicPr>
        <p:blipFill>
          <a:blip r:embed="rId4" cstate="print"/>
          <a:srcRect l="35107" t="95121" r="34166" b="-6"/>
          <a:stretch>
            <a:fillRect/>
          </a:stretch>
        </p:blipFill>
        <p:spPr bwMode="auto">
          <a:xfrm>
            <a:off x="2915816" y="5949280"/>
            <a:ext cx="3119772" cy="432048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Conclusions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72536" y="1844824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en-US" dirty="0" smtClean="0"/>
              <a:t>Statistical models based on two-parameter Generalized Pareto (GP) distributions adequately fit the observed samples of active fire duration.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		These models are significantly improved when meteorological conditions are integrated as a covariate of both shape and scale parameters of the GP distributions.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		The procedure is on the basis of the Fire Risk Mapping (FRM) product that is currently being disseminated by the EUMETSAT Land Surface Analysis Satellite Applications Facility (LSA SAF).</a:t>
            </a:r>
          </a:p>
          <a:p>
            <a:pPr algn="just">
              <a:buNone/>
            </a:pPr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err="1" smtClean="0"/>
              <a:t>Introduction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72536" y="1809328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en-US" dirty="0" smtClean="0"/>
              <a:t>Representing more than 85% of burned area in Europe, the Mediterranean is one of the regions of the world most affected by large wildfires that burn </a:t>
            </a:r>
            <a:r>
              <a:rPr lang="en-US" b="1" dirty="0" smtClean="0"/>
              <a:t>half a million of ha</a:t>
            </a:r>
            <a:r>
              <a:rPr lang="en-US" dirty="0" smtClean="0"/>
              <a:t> of vegetation cover every year causing extensive economic losses and ecological damage.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		The Land Surface Analysis Satellite Applications Facility (LSA SAF) has been developing a suite of applications related to wild fire activity which cover the identification of fire events, the mapping of burnt scars and the characterization of the risk of fire.</a:t>
            </a:r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err="1" smtClean="0"/>
              <a:t>Aim</a:t>
            </a:r>
            <a:endParaRPr lang="pt-PT" sz="3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172536" y="1809328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PT" dirty="0" smtClean="0"/>
              <a:t>		</a:t>
            </a:r>
            <a:r>
              <a:rPr lang="en-US" dirty="0" smtClean="0"/>
              <a:t>We present a procedure that allows the operational generation of daily maps of fire risk over Mediterranean Europe.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	Generated maps are based on an integrated use of vegetation cover maps, weather data, and active fires as detected by remote sensing from space.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dirty="0" smtClean="0"/>
              <a:t>	 The study covers the three-year period of July-August 2007 to 2009.</a:t>
            </a:r>
          </a:p>
          <a:p>
            <a:pPr algn="just">
              <a:buNone/>
            </a:pPr>
            <a:r>
              <a:rPr lang="en-US" dirty="0" smtClean="0"/>
              <a:t>	</a:t>
            </a:r>
            <a:endParaRPr lang="pt-P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251520" y="77887"/>
            <a:ext cx="8534400" cy="758825"/>
          </a:xfrm>
        </p:spPr>
        <p:txBody>
          <a:bodyPr/>
          <a:lstStyle/>
          <a:p>
            <a:r>
              <a:rPr lang="pt-PT" dirty="0" smtClean="0"/>
              <a:t>Input data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1187460"/>
            <a:ext cx="19442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VEGETATION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99792" y="118746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Global </a:t>
            </a:r>
            <a:r>
              <a:rPr lang="pt-PT" dirty="0" err="1" smtClean="0"/>
              <a:t>Land</a:t>
            </a:r>
            <a:r>
              <a:rPr lang="pt-PT" dirty="0" smtClean="0"/>
              <a:t> </a:t>
            </a:r>
            <a:r>
              <a:rPr lang="pt-PT" dirty="0" err="1" smtClean="0"/>
              <a:t>Cover</a:t>
            </a:r>
            <a:r>
              <a:rPr lang="pt-PT" dirty="0" smtClean="0"/>
              <a:t> 2000</a:t>
            </a:r>
            <a:endParaRPr lang="pt-PT" dirty="0"/>
          </a:p>
        </p:txBody>
      </p:sp>
      <p:cxnSp>
        <p:nvCxnSpPr>
          <p:cNvPr id="11" name="Conexão recta unidireccional 10"/>
          <p:cNvCxnSpPr>
            <a:stCxn id="6" idx="3"/>
            <a:endCxn id="9" idx="1"/>
          </p:cNvCxnSpPr>
          <p:nvPr/>
        </p:nvCxnSpPr>
        <p:spPr>
          <a:xfrm>
            <a:off x="2267744" y="1372126"/>
            <a:ext cx="4320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187624" y="4830251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Geographical distribution of the three main vegetation types as derived from GLC2000. </a:t>
            </a:r>
            <a:endParaRPr lang="pt-PT" sz="1600" dirty="0"/>
          </a:p>
        </p:txBody>
      </p:sp>
      <p:pic>
        <p:nvPicPr>
          <p:cNvPr id="29697" name="Picture 1" descr="D:\MapsFireRisk\Paper\Figure1_color_are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8259763" cy="2609850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838453"/>
            <a:ext cx="12961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ACTIVE FIRES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51720" y="9807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Detection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Monitoring</a:t>
            </a:r>
            <a:r>
              <a:rPr lang="pt-PT" dirty="0" smtClean="0"/>
              <a:t> (FD&amp;M)  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6732240" y="980728"/>
            <a:ext cx="12961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LSA SAF</a:t>
            </a:r>
            <a:endParaRPr lang="pt-PT" dirty="0"/>
          </a:p>
        </p:txBody>
      </p:sp>
      <p:cxnSp>
        <p:nvCxnSpPr>
          <p:cNvPr id="7" name="Conexão recta unidireccional 6"/>
          <p:cNvCxnSpPr>
            <a:stCxn id="3" idx="3"/>
            <a:endCxn id="4" idx="1"/>
          </p:cNvCxnSpPr>
          <p:nvPr/>
        </p:nvCxnSpPr>
        <p:spPr>
          <a:xfrm>
            <a:off x="1619672" y="1161619"/>
            <a:ext cx="432048" cy="3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ângulo 11"/>
          <p:cNvSpPr/>
          <p:nvPr/>
        </p:nvSpPr>
        <p:spPr>
          <a:xfrm>
            <a:off x="3130082" y="1691516"/>
            <a:ext cx="2401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noProof="0" dirty="0" err="1" smtClean="0"/>
              <a:t>Meteosat</a:t>
            </a:r>
            <a:r>
              <a:rPr lang="en-US" noProof="0" dirty="0" smtClean="0"/>
              <a:t>-8/SEVIRI</a:t>
            </a:r>
            <a:endParaRPr lang="pt-PT" dirty="0"/>
          </a:p>
        </p:txBody>
      </p:sp>
      <p:cxnSp>
        <p:nvCxnSpPr>
          <p:cNvPr id="14" name="Conexão recta unidireccional 13"/>
          <p:cNvCxnSpPr>
            <a:endCxn id="4" idx="2"/>
          </p:cNvCxnSpPr>
          <p:nvPr/>
        </p:nvCxnSpPr>
        <p:spPr>
          <a:xfrm flipV="1">
            <a:off x="4355976" y="1350060"/>
            <a:ext cx="0" cy="341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67544" y="55172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Fire pixels over Southern Europe during July-August of 2009. Persistence of fires is indicated by the </a:t>
            </a:r>
            <a:r>
              <a:rPr lang="en-US" sz="1600" dirty="0" err="1" smtClean="0"/>
              <a:t>colour</a:t>
            </a:r>
            <a:r>
              <a:rPr lang="en-US" sz="1600" dirty="0" smtClean="0"/>
              <a:t> of the pixel.</a:t>
            </a:r>
            <a:endParaRPr lang="pt-PT" sz="1600" dirty="0"/>
          </a:p>
        </p:txBody>
      </p:sp>
      <p:pic>
        <p:nvPicPr>
          <p:cNvPr id="18" name="Picture 17" descr="Figure2-lower-panel.tif"/>
          <p:cNvPicPr>
            <a:picLocks noChangeAspect="1"/>
          </p:cNvPicPr>
          <p:nvPr/>
        </p:nvPicPr>
        <p:blipFill>
          <a:blip r:embed="rId3" cstate="print"/>
          <a:srcRect l="12201" t="12307" r="8264" b="15734"/>
          <a:stretch>
            <a:fillRect/>
          </a:stretch>
        </p:blipFill>
        <p:spPr>
          <a:xfrm>
            <a:off x="942454" y="2276872"/>
            <a:ext cx="7445970" cy="3096344"/>
          </a:xfrm>
          <a:prstGeom prst="rect">
            <a:avLst/>
          </a:prstGeom>
        </p:spPr>
      </p:pic>
      <p:sp>
        <p:nvSpPr>
          <p:cNvPr id="19" name="Título 4"/>
          <p:cNvSpPr txBox="1">
            <a:spLocks/>
          </p:cNvSpPr>
          <p:nvPr/>
        </p:nvSpPr>
        <p:spPr>
          <a:xfrm>
            <a:off x="251520" y="77887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300" b="0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Input data</a:t>
            </a:r>
            <a:endParaRPr kumimoji="0" lang="pt-PT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/>
          <p:cNvSpPr txBox="1">
            <a:spLocks/>
          </p:cNvSpPr>
          <p:nvPr/>
        </p:nvSpPr>
        <p:spPr>
          <a:xfrm>
            <a:off x="251520" y="77887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Input data</a:t>
            </a:r>
            <a:endParaRPr kumimoji="0" lang="pt-PT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836712"/>
            <a:ext cx="23762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METEOROLOGICAL</a:t>
            </a:r>
          </a:p>
          <a:p>
            <a:pPr algn="ctr"/>
            <a:r>
              <a:rPr lang="pt-PT" dirty="0" smtClean="0"/>
              <a:t>CONDITIONS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03848" y="97143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Weather</a:t>
            </a:r>
            <a:r>
              <a:rPr lang="pt-PT" dirty="0" smtClean="0"/>
              <a:t> </a:t>
            </a:r>
            <a:r>
              <a:rPr lang="pt-PT" dirty="0" err="1" smtClean="0"/>
              <a:t>Index</a:t>
            </a:r>
            <a:r>
              <a:rPr lang="pt-PT" dirty="0" smtClean="0"/>
              <a:t> (CFFWIS)</a:t>
            </a:r>
            <a:endParaRPr lang="pt-PT" dirty="0"/>
          </a:p>
        </p:txBody>
      </p:sp>
      <p:cxnSp>
        <p:nvCxnSpPr>
          <p:cNvPr id="6" name="Conexão recta unidireccional 5"/>
          <p:cNvCxnSpPr>
            <a:stCxn id="3" idx="3"/>
            <a:endCxn id="4" idx="1"/>
          </p:cNvCxnSpPr>
          <p:nvPr/>
        </p:nvCxnSpPr>
        <p:spPr>
          <a:xfrm flipV="1">
            <a:off x="2699792" y="1156102"/>
            <a:ext cx="504056" cy="37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380312" y="971436"/>
            <a:ext cx="115212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ECMWF</a:t>
            </a:r>
            <a:endParaRPr lang="pt-PT" dirty="0"/>
          </a:p>
        </p:txBody>
      </p:sp>
      <p:cxnSp>
        <p:nvCxnSpPr>
          <p:cNvPr id="9" name="Conexão recta unidireccional 8"/>
          <p:cNvCxnSpPr>
            <a:stCxn id="7" idx="1"/>
            <a:endCxn id="4" idx="3"/>
          </p:cNvCxnSpPr>
          <p:nvPr/>
        </p:nvCxnSpPr>
        <p:spPr>
          <a:xfrm rot="10800000">
            <a:off x="6804248" y="1156102"/>
            <a:ext cx="57606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CaixaDeTexto 137"/>
          <p:cNvSpPr txBox="1"/>
          <p:nvPr/>
        </p:nvSpPr>
        <p:spPr>
          <a:xfrm>
            <a:off x="251520" y="6032321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 err="1" smtClean="0"/>
              <a:t>Structure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</a:t>
            </a:r>
            <a:r>
              <a:rPr lang="pt-PT" sz="1400" dirty="0" err="1" smtClean="0"/>
              <a:t>the</a:t>
            </a:r>
            <a:r>
              <a:rPr lang="pt-PT" sz="1400" dirty="0" smtClean="0"/>
              <a:t> </a:t>
            </a:r>
            <a:r>
              <a:rPr lang="pt-PT" sz="1400" dirty="0" err="1" smtClean="0"/>
              <a:t>Canadadian</a:t>
            </a:r>
            <a:r>
              <a:rPr lang="pt-PT" sz="1400" dirty="0" smtClean="0"/>
              <a:t> </a:t>
            </a:r>
            <a:r>
              <a:rPr lang="pt-PT" sz="1400" dirty="0" err="1" smtClean="0"/>
              <a:t>Fire</a:t>
            </a:r>
            <a:r>
              <a:rPr lang="pt-PT" sz="1400" dirty="0" smtClean="0"/>
              <a:t> </a:t>
            </a:r>
            <a:r>
              <a:rPr lang="pt-PT" sz="1400" dirty="0" err="1" smtClean="0"/>
              <a:t>Weather</a:t>
            </a:r>
            <a:r>
              <a:rPr lang="pt-PT" sz="1400" dirty="0" smtClean="0"/>
              <a:t> </a:t>
            </a:r>
            <a:r>
              <a:rPr lang="pt-PT" sz="1400" dirty="0" err="1" smtClean="0"/>
              <a:t>Index</a:t>
            </a:r>
            <a:r>
              <a:rPr lang="pt-PT" sz="1400" dirty="0" smtClean="0"/>
              <a:t> (FWI): http://cwfis.cfs.nrcan.gc.ca/</a:t>
            </a:r>
            <a:endParaRPr lang="pt-PT" sz="1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1520" y="3009726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Fuel </a:t>
            </a:r>
            <a:r>
              <a:rPr lang="pt-PT" sz="1600" dirty="0" err="1" smtClean="0"/>
              <a:t>moisture</a:t>
            </a:r>
            <a:r>
              <a:rPr lang="pt-PT" sz="1600" dirty="0" smtClean="0"/>
              <a:t> </a:t>
            </a:r>
            <a:r>
              <a:rPr lang="pt-PT" sz="1600" dirty="0" err="1" smtClean="0"/>
              <a:t>code</a:t>
            </a:r>
            <a:endParaRPr lang="pt-PT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60040" y="4653136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 smtClean="0"/>
              <a:t>Fire</a:t>
            </a:r>
            <a:r>
              <a:rPr lang="pt-PT" sz="1600" dirty="0" smtClean="0"/>
              <a:t> </a:t>
            </a:r>
            <a:r>
              <a:rPr lang="pt-PT" sz="1600" dirty="0" err="1" smtClean="0"/>
              <a:t>behavior</a:t>
            </a:r>
            <a:r>
              <a:rPr lang="pt-PT" sz="1600" dirty="0" smtClean="0"/>
              <a:t> </a:t>
            </a:r>
            <a:r>
              <a:rPr lang="pt-PT" sz="1600" dirty="0" err="1" smtClean="0"/>
              <a:t>indices</a:t>
            </a:r>
            <a:endParaRPr lang="pt-PT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403648" y="170080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Temperature</a:t>
            </a:r>
            <a:r>
              <a:rPr lang="pt-PT" sz="1600" dirty="0" smtClean="0"/>
              <a:t>, </a:t>
            </a:r>
            <a:r>
              <a:rPr lang="pt-PT" sz="1600" dirty="0" err="1" smtClean="0"/>
              <a:t>relative</a:t>
            </a:r>
            <a:r>
              <a:rPr lang="pt-PT" sz="1600" dirty="0" smtClean="0"/>
              <a:t> </a:t>
            </a:r>
            <a:r>
              <a:rPr lang="pt-PT" sz="1600" dirty="0" err="1" smtClean="0"/>
              <a:t>humidity</a:t>
            </a:r>
            <a:r>
              <a:rPr lang="pt-PT" sz="1600" dirty="0" smtClean="0"/>
              <a:t>, </a:t>
            </a:r>
            <a:r>
              <a:rPr lang="pt-PT" sz="1600" dirty="0" err="1" smtClean="0"/>
              <a:t>wind</a:t>
            </a:r>
            <a:r>
              <a:rPr lang="pt-PT" sz="1600" dirty="0" smtClean="0"/>
              <a:t>, </a:t>
            </a:r>
            <a:r>
              <a:rPr lang="pt-PT" sz="1600" dirty="0" err="1" smtClean="0"/>
              <a:t>rain</a:t>
            </a:r>
            <a:endParaRPr lang="pt-PT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723691" y="1988840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err="1" smtClean="0"/>
              <a:t>Wind</a:t>
            </a:r>
            <a:r>
              <a:rPr lang="pt-PT" sz="1600" dirty="0" smtClean="0"/>
              <a:t> </a:t>
            </a:r>
            <a:endParaRPr lang="pt-PT" sz="1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572000" y="162880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Temparature</a:t>
            </a:r>
            <a:r>
              <a:rPr lang="pt-PT" sz="1600" dirty="0" smtClean="0"/>
              <a:t>, </a:t>
            </a:r>
            <a:r>
              <a:rPr lang="pt-PT" sz="1600" dirty="0" err="1" smtClean="0"/>
              <a:t>relative</a:t>
            </a:r>
            <a:r>
              <a:rPr lang="pt-PT" sz="1600" dirty="0" smtClean="0"/>
              <a:t> </a:t>
            </a:r>
            <a:r>
              <a:rPr lang="pt-PT" sz="1600" dirty="0" err="1" smtClean="0"/>
              <a:t>humidity</a:t>
            </a:r>
            <a:r>
              <a:rPr lang="pt-PT" sz="1600" dirty="0" smtClean="0"/>
              <a:t>, </a:t>
            </a:r>
            <a:r>
              <a:rPr lang="pt-PT" sz="1600" dirty="0" err="1" smtClean="0"/>
              <a:t>rain</a:t>
            </a:r>
            <a:endParaRPr lang="pt-PT" sz="1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994401" y="1700808"/>
            <a:ext cx="1970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err="1" smtClean="0"/>
              <a:t>Temparature</a:t>
            </a:r>
            <a:r>
              <a:rPr lang="pt-PT" sz="1600" dirty="0" smtClean="0"/>
              <a:t>, </a:t>
            </a:r>
            <a:r>
              <a:rPr lang="pt-PT" sz="1600" dirty="0" err="1" smtClean="0"/>
              <a:t>rain</a:t>
            </a:r>
            <a:endParaRPr lang="pt-PT" sz="1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691680" y="3009726"/>
            <a:ext cx="17281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Fine Fuel </a:t>
            </a:r>
            <a:r>
              <a:rPr lang="pt-PT" dirty="0" err="1" smtClean="0"/>
              <a:t>Moisture</a:t>
            </a:r>
            <a:r>
              <a:rPr lang="pt-PT" dirty="0" smtClean="0"/>
              <a:t> </a:t>
            </a:r>
            <a:r>
              <a:rPr lang="pt-PT" dirty="0" err="1" smtClean="0"/>
              <a:t>Code</a:t>
            </a:r>
            <a:r>
              <a:rPr lang="pt-PT" dirty="0" smtClean="0"/>
              <a:t> (FFMC)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16016" y="2998693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Duff</a:t>
            </a:r>
            <a:r>
              <a:rPr lang="pt-PT" dirty="0" smtClean="0"/>
              <a:t> </a:t>
            </a:r>
            <a:r>
              <a:rPr lang="pt-PT" dirty="0" err="1" smtClean="0"/>
              <a:t>Moisture</a:t>
            </a:r>
            <a:r>
              <a:rPr lang="pt-PT" dirty="0" smtClean="0"/>
              <a:t> </a:t>
            </a:r>
            <a:r>
              <a:rPr lang="pt-PT" dirty="0" err="1" smtClean="0"/>
              <a:t>Code</a:t>
            </a:r>
            <a:r>
              <a:rPr lang="pt-PT" dirty="0" smtClean="0"/>
              <a:t> (DMC)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020272" y="2998693"/>
            <a:ext cx="19442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Drought</a:t>
            </a:r>
            <a:r>
              <a:rPr lang="pt-PT" dirty="0" smtClean="0"/>
              <a:t> </a:t>
            </a:r>
            <a:r>
              <a:rPr lang="pt-PT" dirty="0" err="1" smtClean="0"/>
              <a:t>Code</a:t>
            </a:r>
            <a:r>
              <a:rPr lang="pt-PT" dirty="0" smtClean="0"/>
              <a:t> (DC)</a:t>
            </a:r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203848" y="4221088"/>
            <a:ext cx="18722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Inicial Spread </a:t>
            </a:r>
            <a:r>
              <a:rPr lang="pt-PT" dirty="0" err="1" smtClean="0"/>
              <a:t>Index</a:t>
            </a:r>
            <a:r>
              <a:rPr lang="pt-PT" dirty="0" smtClean="0"/>
              <a:t> (ISI)</a:t>
            </a:r>
            <a:endParaRPr lang="pt-PT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012160" y="4222829"/>
            <a:ext cx="17281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Buildup</a:t>
            </a:r>
            <a:r>
              <a:rPr lang="pt-PT" dirty="0" smtClean="0"/>
              <a:t> </a:t>
            </a:r>
            <a:r>
              <a:rPr lang="pt-PT" dirty="0" err="1" smtClean="0"/>
              <a:t>Index</a:t>
            </a:r>
            <a:r>
              <a:rPr lang="pt-PT" dirty="0" smtClean="0"/>
              <a:t> (BUI)</a:t>
            </a:r>
            <a:endParaRPr lang="pt-PT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499992" y="5157192"/>
            <a:ext cx="201622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Fire</a:t>
            </a:r>
            <a:r>
              <a:rPr lang="pt-PT" dirty="0" smtClean="0"/>
              <a:t> </a:t>
            </a:r>
            <a:r>
              <a:rPr lang="pt-PT" dirty="0" err="1" smtClean="0"/>
              <a:t>Weather</a:t>
            </a:r>
            <a:r>
              <a:rPr lang="pt-PT" dirty="0" smtClean="0"/>
              <a:t> </a:t>
            </a:r>
            <a:r>
              <a:rPr lang="pt-PT" dirty="0" err="1" smtClean="0"/>
              <a:t>Index</a:t>
            </a:r>
            <a:r>
              <a:rPr lang="pt-PT" dirty="0" smtClean="0"/>
              <a:t> (FWI)</a:t>
            </a:r>
            <a:endParaRPr lang="pt-PT" dirty="0"/>
          </a:p>
        </p:txBody>
      </p:sp>
      <p:cxnSp>
        <p:nvCxnSpPr>
          <p:cNvPr id="24" name="Conexão recta 23"/>
          <p:cNvCxnSpPr/>
          <p:nvPr/>
        </p:nvCxnSpPr>
        <p:spPr>
          <a:xfrm>
            <a:off x="1475656" y="1700808"/>
            <a:ext cx="0" cy="4104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26"/>
          <p:cNvCxnSpPr/>
          <p:nvPr/>
        </p:nvCxnSpPr>
        <p:spPr>
          <a:xfrm>
            <a:off x="251520" y="2636912"/>
            <a:ext cx="84969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27"/>
          <p:cNvCxnSpPr/>
          <p:nvPr/>
        </p:nvCxnSpPr>
        <p:spPr>
          <a:xfrm>
            <a:off x="251520" y="4077072"/>
            <a:ext cx="849694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unidireccional 29"/>
          <p:cNvCxnSpPr>
            <a:stCxn id="13" idx="2"/>
            <a:endCxn id="17" idx="0"/>
          </p:cNvCxnSpPr>
          <p:nvPr/>
        </p:nvCxnSpPr>
        <p:spPr>
          <a:xfrm>
            <a:off x="2555776" y="2531805"/>
            <a:ext cx="0" cy="4779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>
            <a:stCxn id="14" idx="2"/>
            <a:endCxn id="20" idx="0"/>
          </p:cNvCxnSpPr>
          <p:nvPr/>
        </p:nvCxnSpPr>
        <p:spPr>
          <a:xfrm>
            <a:off x="4110977" y="2327394"/>
            <a:ext cx="28975" cy="18936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>
            <a:stCxn id="15" idx="2"/>
            <a:endCxn id="18" idx="0"/>
          </p:cNvCxnSpPr>
          <p:nvPr/>
        </p:nvCxnSpPr>
        <p:spPr>
          <a:xfrm>
            <a:off x="5688124" y="2459797"/>
            <a:ext cx="0" cy="5388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unidireccional 36"/>
          <p:cNvCxnSpPr>
            <a:stCxn id="16" idx="2"/>
            <a:endCxn id="19" idx="0"/>
          </p:cNvCxnSpPr>
          <p:nvPr/>
        </p:nvCxnSpPr>
        <p:spPr>
          <a:xfrm>
            <a:off x="7979445" y="2285583"/>
            <a:ext cx="12935" cy="7131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Forma 38"/>
          <p:cNvCxnSpPr>
            <a:stCxn id="19" idx="2"/>
            <a:endCxn id="21" idx="3"/>
          </p:cNvCxnSpPr>
          <p:nvPr/>
        </p:nvCxnSpPr>
        <p:spPr>
          <a:xfrm rot="5400000">
            <a:off x="7415881" y="3969495"/>
            <a:ext cx="900971" cy="25202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Forma 40"/>
          <p:cNvCxnSpPr>
            <a:stCxn id="18" idx="2"/>
            <a:endCxn id="21" idx="1"/>
          </p:cNvCxnSpPr>
          <p:nvPr/>
        </p:nvCxnSpPr>
        <p:spPr>
          <a:xfrm rot="16200000" flipH="1">
            <a:off x="5399657" y="3933491"/>
            <a:ext cx="900971" cy="32403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Forma 42"/>
          <p:cNvCxnSpPr>
            <a:stCxn id="17" idx="2"/>
            <a:endCxn id="20" idx="1"/>
          </p:cNvCxnSpPr>
          <p:nvPr/>
        </p:nvCxnSpPr>
        <p:spPr>
          <a:xfrm rot="16200000" flipH="1">
            <a:off x="2574213" y="3914619"/>
            <a:ext cx="611198" cy="64807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Forma 44"/>
          <p:cNvCxnSpPr>
            <a:stCxn id="21" idx="2"/>
            <a:endCxn id="22" idx="3"/>
          </p:cNvCxnSpPr>
          <p:nvPr/>
        </p:nvCxnSpPr>
        <p:spPr>
          <a:xfrm rot="5400000">
            <a:off x="6390637" y="4994739"/>
            <a:ext cx="611198" cy="36004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Forma 46"/>
          <p:cNvCxnSpPr>
            <a:stCxn id="20" idx="2"/>
            <a:endCxn id="22" idx="1"/>
          </p:cNvCxnSpPr>
          <p:nvPr/>
        </p:nvCxnSpPr>
        <p:spPr>
          <a:xfrm rot="16200000" flipH="1">
            <a:off x="4013503" y="4993868"/>
            <a:ext cx="612939" cy="36004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774557"/>
            <a:ext cx="19442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VEGETATION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71800" y="1774557"/>
            <a:ext cx="12961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FIRES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39752" y="177455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+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43608" y="271066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Generalized</a:t>
            </a:r>
            <a:r>
              <a:rPr lang="pt-PT" dirty="0" smtClean="0"/>
              <a:t> </a:t>
            </a:r>
            <a:r>
              <a:rPr lang="pt-PT" dirty="0" err="1" smtClean="0"/>
              <a:t>Pareto</a:t>
            </a:r>
            <a:r>
              <a:rPr lang="pt-PT" dirty="0" smtClean="0"/>
              <a:t> </a:t>
            </a:r>
            <a:r>
              <a:rPr lang="pt-PT" dirty="0" err="1" smtClean="0"/>
              <a:t>distribution</a:t>
            </a:r>
            <a:endParaRPr lang="pt-PT" dirty="0"/>
          </a:p>
        </p:txBody>
      </p:sp>
      <p:cxnSp>
        <p:nvCxnSpPr>
          <p:cNvPr id="7" name="Conexão em ângulos rectos 6"/>
          <p:cNvCxnSpPr>
            <a:stCxn id="3" idx="2"/>
            <a:endCxn id="6" idx="0"/>
          </p:cNvCxnSpPr>
          <p:nvPr/>
        </p:nvCxnSpPr>
        <p:spPr>
          <a:xfrm rot="16200000" flipH="1">
            <a:off x="1588314" y="1851211"/>
            <a:ext cx="566772" cy="11521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em ângulos rectos 7"/>
          <p:cNvCxnSpPr>
            <a:stCxn id="4" idx="2"/>
            <a:endCxn id="6" idx="0"/>
          </p:cNvCxnSpPr>
          <p:nvPr/>
        </p:nvCxnSpPr>
        <p:spPr>
          <a:xfrm rot="5400000">
            <a:off x="2650432" y="1941221"/>
            <a:ext cx="566772" cy="97210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827584" y="3646765"/>
            <a:ext cx="32403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Probability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duration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active</a:t>
            </a:r>
            <a:r>
              <a:rPr lang="pt-PT" dirty="0" smtClean="0"/>
              <a:t> </a:t>
            </a:r>
            <a:r>
              <a:rPr lang="pt-PT" dirty="0" err="1" smtClean="0"/>
              <a:t>fires</a:t>
            </a:r>
            <a:endParaRPr lang="pt-PT" dirty="0"/>
          </a:p>
        </p:txBody>
      </p:sp>
      <p:cxnSp>
        <p:nvCxnSpPr>
          <p:cNvPr id="10" name="Conexão recta unidireccional 9"/>
          <p:cNvCxnSpPr>
            <a:stCxn id="6" idx="2"/>
            <a:endCxn id="9" idx="0"/>
          </p:cNvCxnSpPr>
          <p:nvPr/>
        </p:nvCxnSpPr>
        <p:spPr>
          <a:xfrm>
            <a:off x="2447764" y="3356992"/>
            <a:ext cx="0" cy="289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Fig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60648"/>
            <a:ext cx="4680520" cy="5860352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692745"/>
            <a:ext cx="12961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FIRES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339752" y="548729"/>
            <a:ext cx="23762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METEOROLOGICAL CONDITIONS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91680" y="191688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FWI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3568" y="2997001"/>
            <a:ext cx="27363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Generalised</a:t>
            </a:r>
            <a:r>
              <a:rPr lang="pt-PT" dirty="0" smtClean="0"/>
              <a:t> </a:t>
            </a:r>
            <a:r>
              <a:rPr lang="pt-PT" dirty="0" err="1" smtClean="0"/>
              <a:t>Pareto</a:t>
            </a:r>
            <a:r>
              <a:rPr lang="pt-PT" dirty="0" smtClean="0"/>
              <a:t> </a:t>
            </a:r>
            <a:br>
              <a:rPr lang="pt-PT" dirty="0" smtClean="0"/>
            </a:b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i="1" dirty="0" smtClean="0"/>
              <a:t>FWI as </a:t>
            </a:r>
            <a:r>
              <a:rPr lang="pt-PT" i="1" dirty="0" err="1" smtClean="0"/>
              <a:t>covariate</a:t>
            </a:r>
            <a:endParaRPr lang="pt-PT" i="1" dirty="0"/>
          </a:p>
        </p:txBody>
      </p:sp>
      <p:cxnSp>
        <p:nvCxnSpPr>
          <p:cNvPr id="8" name="Conexão em ângulos rectos 7"/>
          <p:cNvCxnSpPr>
            <a:stCxn id="2" idx="2"/>
            <a:endCxn id="5" idx="0"/>
          </p:cNvCxnSpPr>
          <p:nvPr/>
        </p:nvCxnSpPr>
        <p:spPr>
          <a:xfrm rot="16200000" flipH="1">
            <a:off x="1156266" y="1021427"/>
            <a:ext cx="854804" cy="93610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em ângulos rectos 9"/>
          <p:cNvCxnSpPr>
            <a:stCxn id="3" idx="2"/>
            <a:endCxn id="5" idx="0"/>
          </p:cNvCxnSpPr>
          <p:nvPr/>
        </p:nvCxnSpPr>
        <p:spPr>
          <a:xfrm rot="5400000">
            <a:off x="2428892" y="817888"/>
            <a:ext cx="721821" cy="1476164"/>
          </a:xfrm>
          <a:prstGeom prst="bentConnector3">
            <a:avLst>
              <a:gd name="adj1" fmla="val 4044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15"/>
          <p:cNvCxnSpPr>
            <a:stCxn id="5" idx="2"/>
            <a:endCxn id="6" idx="0"/>
          </p:cNvCxnSpPr>
          <p:nvPr/>
        </p:nvCxnSpPr>
        <p:spPr>
          <a:xfrm>
            <a:off x="2051720" y="2286213"/>
            <a:ext cx="0" cy="710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539552" y="4653185"/>
          <a:ext cx="3355975" cy="1008063"/>
        </p:xfrm>
        <a:graphic>
          <a:graphicData uri="http://schemas.openxmlformats.org/presentationml/2006/ole">
            <p:oleObj spid="_x0000_s21505" name="Equação" r:id="rId4" imgW="1612800" imgH="482400" progId="Equation.3">
              <p:embed/>
            </p:oleObj>
          </a:graphicData>
        </a:graphic>
      </p:graphicFrame>
      <p:pic>
        <p:nvPicPr>
          <p:cNvPr id="14" name="Picture 13" descr="Figur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1960215"/>
            <a:ext cx="4324350" cy="3629025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MapsFireRisk\Paper\new figures\Figure6a_dpi.tif"/>
          <p:cNvPicPr>
            <a:picLocks noChangeAspect="1" noChangeArrowheads="1"/>
          </p:cNvPicPr>
          <p:nvPr/>
        </p:nvPicPr>
        <p:blipFill>
          <a:blip r:embed="rId3" cstate="print"/>
          <a:srcRect l="10394" t="24149" r="9339" b="26548"/>
          <a:stretch>
            <a:fillRect/>
          </a:stretch>
        </p:blipFill>
        <p:spPr bwMode="auto">
          <a:xfrm>
            <a:off x="323528" y="2809938"/>
            <a:ext cx="8496944" cy="2995326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483768" y="404664"/>
            <a:ext cx="19442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VEGETATION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932040" y="404664"/>
            <a:ext cx="12961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FIRES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99992" y="4046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+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03848" y="13407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Generalized</a:t>
            </a:r>
            <a:r>
              <a:rPr lang="pt-PT" dirty="0" smtClean="0"/>
              <a:t> </a:t>
            </a:r>
            <a:r>
              <a:rPr lang="pt-PT" dirty="0" err="1" smtClean="0"/>
              <a:t>Pareto</a:t>
            </a:r>
            <a:r>
              <a:rPr lang="pt-PT" dirty="0" smtClean="0"/>
              <a:t> </a:t>
            </a:r>
            <a:r>
              <a:rPr lang="pt-PT" dirty="0" err="1" smtClean="0"/>
              <a:t>distribution</a:t>
            </a:r>
            <a:endParaRPr lang="pt-PT" dirty="0"/>
          </a:p>
        </p:txBody>
      </p:sp>
      <p:cxnSp>
        <p:nvCxnSpPr>
          <p:cNvPr id="7" name="Conexão em ângulos rectos 6"/>
          <p:cNvCxnSpPr>
            <a:stCxn id="3" idx="2"/>
            <a:endCxn id="6" idx="0"/>
          </p:cNvCxnSpPr>
          <p:nvPr/>
        </p:nvCxnSpPr>
        <p:spPr>
          <a:xfrm rot="16200000" flipH="1">
            <a:off x="3748554" y="481318"/>
            <a:ext cx="566772" cy="115212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em ângulos rectos 7"/>
          <p:cNvCxnSpPr>
            <a:stCxn id="4" idx="2"/>
            <a:endCxn id="6" idx="0"/>
          </p:cNvCxnSpPr>
          <p:nvPr/>
        </p:nvCxnSpPr>
        <p:spPr>
          <a:xfrm rot="5400000">
            <a:off x="4810672" y="571328"/>
            <a:ext cx="566772" cy="97210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987824" y="2276872"/>
            <a:ext cx="32403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err="1" smtClean="0"/>
              <a:t>Probability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duration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active</a:t>
            </a:r>
            <a:r>
              <a:rPr lang="pt-PT" dirty="0" smtClean="0"/>
              <a:t> </a:t>
            </a:r>
            <a:r>
              <a:rPr lang="pt-PT" dirty="0" err="1" smtClean="0"/>
              <a:t>fires</a:t>
            </a:r>
            <a:endParaRPr lang="pt-PT" dirty="0"/>
          </a:p>
        </p:txBody>
      </p:sp>
      <p:cxnSp>
        <p:nvCxnSpPr>
          <p:cNvPr id="10" name="Conexão recta unidireccional 9"/>
          <p:cNvCxnSpPr>
            <a:stCxn id="6" idx="2"/>
            <a:endCxn id="9" idx="0"/>
          </p:cNvCxnSpPr>
          <p:nvPr/>
        </p:nvCxnSpPr>
        <p:spPr>
          <a:xfrm>
            <a:off x="4608004" y="1987099"/>
            <a:ext cx="0" cy="2897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5"/>
          <p:cNvSpPr txBox="1"/>
          <p:nvPr/>
        </p:nvSpPr>
        <p:spPr>
          <a:xfrm>
            <a:off x="395536" y="5877272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Fire risk (%) of active fire duration larger than 2.5 h.</a:t>
            </a:r>
            <a:endParaRPr lang="pt-PT" sz="16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3rd SALGEE Workshop 2013</a:t>
            </a:r>
            <a:endParaRPr lang="pt-PT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817</TotalTime>
  <Words>833</Words>
  <Application>Microsoft Office PowerPoint</Application>
  <PresentationFormat>On-screen Show (4:3)</PresentationFormat>
  <Paragraphs>172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Cívico</vt:lpstr>
      <vt:lpstr>Equação</vt:lpstr>
      <vt:lpstr>Daily maps of fire risk over Mediterranean Europe</vt:lpstr>
      <vt:lpstr>Introduction</vt:lpstr>
      <vt:lpstr>Aim</vt:lpstr>
      <vt:lpstr>Input data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Mapas de Risco de Incêndio na Europa Mediterrânica</dc:title>
  <dc:creator>HFDS</dc:creator>
  <cp:lastModifiedBy>Carlos da Camara</cp:lastModifiedBy>
  <cp:revision>95</cp:revision>
  <dcterms:created xsi:type="dcterms:W3CDTF">2001-12-31T23:06:26Z</dcterms:created>
  <dcterms:modified xsi:type="dcterms:W3CDTF">2013-03-21T11:17:50Z</dcterms:modified>
</cp:coreProperties>
</file>