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4713" autoAdjust="0"/>
  </p:normalViewPr>
  <p:slideViewPr>
    <p:cSldViewPr>
      <p:cViewPr>
        <p:scale>
          <a:sx n="60" d="100"/>
          <a:sy n="60" d="100"/>
        </p:scale>
        <p:origin x="-1608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CAED1-1847-46CF-AE83-E24BC6962807}" type="datetimeFigureOut">
              <a:rPr lang="en-US" smtClean="0"/>
              <a:pPr/>
              <a:t>3/21/2013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27C97-C260-43F2-A709-1F474866B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log.amarribatejo.com.pt/wp-content/uploads/2012/08/sobreiro.jpg"/>
          <p:cNvPicPr>
            <a:picLocks noChangeAspect="1" noChangeArrowheads="1"/>
          </p:cNvPicPr>
          <p:nvPr/>
        </p:nvPicPr>
        <p:blipFill>
          <a:blip r:embed="rId2" cstate="print">
            <a:lum bright="52000" contrast="-69000"/>
          </a:blip>
          <a:stretch>
            <a:fillRect/>
          </a:stretch>
        </p:blipFill>
        <p:spPr bwMode="auto">
          <a:xfrm>
            <a:off x="-2" y="0"/>
            <a:ext cx="10908703" cy="81815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2582639"/>
            <a:ext cx="7848872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the angular dependence of satellite retrieved Land Surface Temperature (LST)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268688"/>
            <a:ext cx="6696744" cy="1752600"/>
          </a:xfrm>
        </p:spPr>
        <p:txBody>
          <a:bodyPr>
            <a:normAutofit/>
          </a:bodyPr>
          <a:lstStyle/>
          <a:p>
            <a:r>
              <a:rPr lang="pt-PT" sz="1800" b="1" dirty="0">
                <a:solidFill>
                  <a:schemeClr val="tx1"/>
                </a:solidFill>
              </a:rPr>
              <a:t>Sofia L. Ermida</a:t>
            </a:r>
            <a:r>
              <a:rPr lang="pt-PT" sz="1800" b="1" baseline="30000" dirty="0">
                <a:solidFill>
                  <a:schemeClr val="tx1"/>
                </a:solidFill>
              </a:rPr>
              <a:t>(1)</a:t>
            </a:r>
            <a:r>
              <a:rPr lang="pt-PT" sz="1800" b="1" dirty="0">
                <a:solidFill>
                  <a:schemeClr val="tx1"/>
                </a:solidFill>
              </a:rPr>
              <a:t>, Isabel F. Trigo</a:t>
            </a:r>
            <a:r>
              <a:rPr lang="pt-PT" sz="1800" b="1" baseline="30000" dirty="0">
                <a:solidFill>
                  <a:schemeClr val="tx1"/>
                </a:solidFill>
              </a:rPr>
              <a:t>(1,2)</a:t>
            </a:r>
            <a:r>
              <a:rPr lang="pt-PT" sz="1800" b="1" dirty="0">
                <a:solidFill>
                  <a:schemeClr val="tx1"/>
                </a:solidFill>
              </a:rPr>
              <a:t>, Carlos C. </a:t>
            </a:r>
            <a:r>
              <a:rPr lang="pt-PT" sz="1800" b="1" dirty="0" err="1">
                <a:solidFill>
                  <a:schemeClr val="tx1"/>
                </a:solidFill>
              </a:rPr>
              <a:t>DaCamara</a:t>
            </a:r>
            <a:r>
              <a:rPr lang="pt-PT" sz="1800" b="1" baseline="30000" dirty="0">
                <a:solidFill>
                  <a:schemeClr val="tx1"/>
                </a:solidFill>
              </a:rPr>
              <a:t>(1)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pt-PT" sz="1800" baseline="30000" dirty="0">
                <a:solidFill>
                  <a:schemeClr val="tx1"/>
                </a:solidFill>
              </a:rPr>
              <a:t>(</a:t>
            </a:r>
            <a:r>
              <a:rPr lang="pt-PT" sz="1800" baseline="30000" dirty="0" smtClean="0">
                <a:solidFill>
                  <a:schemeClr val="tx1"/>
                </a:solidFill>
              </a:rPr>
              <a:t>1)</a:t>
            </a:r>
            <a:r>
              <a:rPr lang="pt-PT" sz="1800" dirty="0" smtClean="0">
                <a:solidFill>
                  <a:schemeClr val="tx1"/>
                </a:solidFill>
              </a:rPr>
              <a:t>Instituto </a:t>
            </a:r>
            <a:r>
              <a:rPr lang="pt-PT" sz="1800" dirty="0">
                <a:solidFill>
                  <a:schemeClr val="tx1"/>
                </a:solidFill>
              </a:rPr>
              <a:t>Dom Luiz, Universidade de Lisboa, Lisboa, Portugal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pt-PT" sz="1800" baseline="30000" dirty="0">
                <a:solidFill>
                  <a:schemeClr val="tx1"/>
                </a:solidFill>
              </a:rPr>
              <a:t>(2)</a:t>
            </a:r>
            <a:r>
              <a:rPr lang="pt-PT" sz="1800" dirty="0">
                <a:solidFill>
                  <a:schemeClr val="tx1"/>
                </a:solidFill>
              </a:rPr>
              <a:t>Instituto Português do Mar e da Atmosfera, </a:t>
            </a:r>
            <a:r>
              <a:rPr lang="pt-PT" sz="1800" dirty="0" smtClean="0">
                <a:solidFill>
                  <a:schemeClr val="tx1"/>
                </a:solidFill>
              </a:rPr>
              <a:t>Lisboa, </a:t>
            </a:r>
            <a:r>
              <a:rPr lang="pt-PT" sz="1800" dirty="0">
                <a:solidFill>
                  <a:schemeClr val="tx1"/>
                </a:solidFill>
              </a:rPr>
              <a:t>Portugal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1" descr="ID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2612775" cy="10463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04664"/>
            <a:ext cx="3023616" cy="12241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43608" y="6093296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chemeClr val="accent3">
                    <a:lumMod val="50000"/>
                  </a:schemeClr>
                </a:solidFill>
              </a:rPr>
              <a:t>8</a:t>
            </a:r>
            <a:r>
              <a:rPr lang="en-US" i="1" baseline="30000" smtClean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i="1" smtClean="0">
                <a:solidFill>
                  <a:schemeClr val="accent3">
                    <a:lumMod val="50000"/>
                  </a:schemeClr>
                </a:solidFill>
              </a:rPr>
              <a:t> APMG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Meteorological and Geophysical Symposium</a:t>
            </a:r>
          </a:p>
          <a:p>
            <a:pPr algn="ctr"/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14</a:t>
            </a:r>
            <a:r>
              <a:rPr lang="en-US" i="1" baseline="30000" dirty="0" smtClean="0">
                <a:solidFill>
                  <a:schemeClr val="accent3">
                    <a:lumMod val="50000"/>
                  </a:schemeClr>
                </a:solidFill>
              </a:rPr>
              <a:t>th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3">
                    <a:lumMod val="50000"/>
                  </a:schemeClr>
                </a:solidFill>
              </a:rPr>
              <a:t>Luso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-Spanish Meteorological Meeting</a:t>
            </a:r>
          </a:p>
          <a:p>
            <a:pPr algn="ctr"/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i="1" baseline="30000" dirty="0" smtClean="0">
                <a:solidFill>
                  <a:schemeClr val="accent3">
                    <a:lumMod val="50000"/>
                  </a:schemeClr>
                </a:solidFill>
              </a:rPr>
              <a:t>rd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</a:rPr>
              <a:t> SALGEE Workshop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Tese\EVORA\EVORA_vfinal\Tsh_201202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380800" cy="2952328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Insitu Measurements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20072" y="17728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Planck’s</a:t>
            </a:r>
            <a:r>
              <a:rPr lang="pt-PT" dirty="0" smtClean="0"/>
              <a:t> </a:t>
            </a:r>
            <a:r>
              <a:rPr lang="pt-PT" dirty="0" err="1" smtClean="0"/>
              <a:t>law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249289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Centered at 10.8 µm</a:t>
            </a:r>
            <a:r>
              <a:rPr lang="pt-PT" sz="1400" dirty="0" smtClean="0"/>
              <a:t> 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6012160" y="2204864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08304" y="1772816"/>
            <a:ext cx="1368152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Radiances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8" idx="3"/>
            <a:endCxn id="11" idx="1"/>
          </p:cNvCxnSpPr>
          <p:nvPr/>
        </p:nvCxnSpPr>
        <p:spPr>
          <a:xfrm>
            <a:off x="6660232" y="1957482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04248" y="22048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L</a:t>
            </a:r>
            <a:r>
              <a:rPr lang="pt-PT" baseline="-25000" dirty="0" err="1" smtClean="0"/>
              <a:t>sunlit</a:t>
            </a:r>
            <a:r>
              <a:rPr lang="pt-PT" dirty="0" smtClean="0"/>
              <a:t>, </a:t>
            </a:r>
            <a:r>
              <a:rPr lang="pt-PT" dirty="0" err="1" smtClean="0"/>
              <a:t>L</a:t>
            </a:r>
            <a:r>
              <a:rPr lang="pt-PT" baseline="-25000" dirty="0" err="1" smtClean="0"/>
              <a:t>tree</a:t>
            </a:r>
            <a:r>
              <a:rPr lang="pt-PT" dirty="0" smtClean="0"/>
              <a:t> , </a:t>
            </a:r>
            <a:r>
              <a:rPr lang="pt-PT" dirty="0" err="1" smtClean="0"/>
              <a:t>L</a:t>
            </a:r>
            <a:r>
              <a:rPr lang="pt-PT" baseline="-25000" dirty="0" err="1" smtClean="0"/>
              <a:t>shadow</a:t>
            </a:r>
            <a:endParaRPr lang="en-US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611560" y="479715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PT" dirty="0" smtClean="0"/>
              <a:t> </a:t>
            </a:r>
            <a:r>
              <a:rPr lang="pt-PT" dirty="0" err="1" smtClean="0"/>
              <a:t>Correction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downward</a:t>
            </a:r>
            <a:r>
              <a:rPr lang="pt-PT" dirty="0" smtClean="0"/>
              <a:t> flux </a:t>
            </a:r>
            <a:r>
              <a:rPr lang="pt-PT" dirty="0" err="1" smtClean="0"/>
              <a:t>contribution</a:t>
            </a:r>
            <a:r>
              <a:rPr lang="pt-PT" dirty="0" smtClean="0"/>
              <a:t>:</a:t>
            </a:r>
            <a:endParaRPr lang="en-US" dirty="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5" y="5373215"/>
            <a:ext cx="4320481" cy="436903"/>
          </a:xfrm>
          <a:prstGeom prst="rect">
            <a:avLst/>
          </a:prstGeom>
          <a:noFill/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3397" y="6021288"/>
            <a:ext cx="3876675" cy="3429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5877272"/>
            <a:ext cx="1512168" cy="311075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6237313"/>
            <a:ext cx="1296144" cy="280248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221088"/>
            <a:ext cx="6099580" cy="3768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fnle\Desktop\201111_2.tif"/>
          <p:cNvPicPr>
            <a:picLocks noChangeAspect="1" noChangeArrowheads="1"/>
          </p:cNvPicPr>
          <p:nvPr/>
        </p:nvPicPr>
        <p:blipFill>
          <a:blip r:embed="rId2" cstate="print"/>
          <a:srcRect b="6667"/>
          <a:stretch>
            <a:fillRect/>
          </a:stretch>
        </p:blipFill>
        <p:spPr bwMode="auto">
          <a:xfrm>
            <a:off x="4351750" y="908720"/>
            <a:ext cx="4108682" cy="2972245"/>
          </a:xfrm>
          <a:prstGeom prst="rect">
            <a:avLst/>
          </a:prstGeom>
          <a:noFill/>
        </p:spPr>
      </p:pic>
      <p:pic>
        <p:nvPicPr>
          <p:cNvPr id="25603" name="Picture 3" descr="D:\Tese\EVORA\EVORA_vfinal\BIASgeom_2.tif"/>
          <p:cNvPicPr>
            <a:picLocks noChangeAspect="1" noChangeArrowheads="1"/>
          </p:cNvPicPr>
          <p:nvPr/>
        </p:nvPicPr>
        <p:blipFill>
          <a:blip r:embed="rId3" cstate="print"/>
          <a:srcRect l="3028" r="5923"/>
          <a:stretch>
            <a:fillRect/>
          </a:stretch>
        </p:blipFill>
        <p:spPr bwMode="auto">
          <a:xfrm>
            <a:off x="395536" y="908720"/>
            <a:ext cx="3456384" cy="2979014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Results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1" name="Picture 1" descr="D:\Tese\EVORA\EVORA_vfinal\MAEgeom_2.tif"/>
          <p:cNvPicPr>
            <a:picLocks noChangeAspect="1" noChangeArrowheads="1"/>
          </p:cNvPicPr>
          <p:nvPr/>
        </p:nvPicPr>
        <p:blipFill>
          <a:blip r:embed="rId4" cstate="print"/>
          <a:srcRect l="4445" t="2634" r="6647"/>
          <a:stretch>
            <a:fillRect/>
          </a:stretch>
        </p:blipFill>
        <p:spPr bwMode="auto">
          <a:xfrm>
            <a:off x="395536" y="3912655"/>
            <a:ext cx="3456384" cy="2972729"/>
          </a:xfrm>
          <a:prstGeom prst="rect">
            <a:avLst/>
          </a:prstGeom>
          <a:noFill/>
        </p:spPr>
      </p:pic>
      <p:pic>
        <p:nvPicPr>
          <p:cNvPr id="25604" name="Picture 4" descr="D:\Tese\EVORA\EVORA_vfinal\201207_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4076209" cy="31593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3600" dirty="0" smtClean="0"/>
              <a:t>Change in viewing zenith angle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 descr="D:\Tese\EVORA\EVORA_vfinal\Fsun_thetav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833664"/>
            <a:ext cx="3901977" cy="3024336"/>
          </a:xfrm>
          <a:prstGeom prst="rect">
            <a:avLst/>
          </a:prstGeom>
          <a:noFill/>
        </p:spPr>
      </p:pic>
      <p:pic>
        <p:nvPicPr>
          <p:cNvPr id="26628" name="Picture 4" descr="D:\Tese\EVORA\EVORA_vfinal\changethetav.tif"/>
          <p:cNvPicPr>
            <a:picLocks noChangeAspect="1" noChangeArrowheads="1"/>
          </p:cNvPicPr>
          <p:nvPr/>
        </p:nvPicPr>
        <p:blipFill>
          <a:blip r:embed="rId3" cstate="print"/>
          <a:srcRect r="4974"/>
          <a:stretch>
            <a:fillRect/>
          </a:stretch>
        </p:blipFill>
        <p:spPr bwMode="auto">
          <a:xfrm>
            <a:off x="-180528" y="1700808"/>
            <a:ext cx="4590738" cy="3744416"/>
          </a:xfrm>
          <a:prstGeom prst="rect">
            <a:avLst/>
          </a:prstGeom>
          <a:noFill/>
        </p:spPr>
      </p:pic>
      <p:pic>
        <p:nvPicPr>
          <p:cNvPr id="26629" name="Picture 5" descr="D:\Tese\EVORA\EVORA_vfinal\Fsh_thetav.tif"/>
          <p:cNvPicPr>
            <a:picLocks noChangeAspect="1" noChangeArrowheads="1"/>
          </p:cNvPicPr>
          <p:nvPr/>
        </p:nvPicPr>
        <p:blipFill>
          <a:blip r:embed="rId4" cstate="print"/>
          <a:srcRect b="7143"/>
          <a:stretch>
            <a:fillRect/>
          </a:stretch>
        </p:blipFill>
        <p:spPr bwMode="auto">
          <a:xfrm>
            <a:off x="4211960" y="980728"/>
            <a:ext cx="3904408" cy="2808312"/>
          </a:xfrm>
          <a:prstGeom prst="rect">
            <a:avLst/>
          </a:prstGeom>
          <a:noFill/>
        </p:spPr>
      </p:pic>
      <p:pic>
        <p:nvPicPr>
          <p:cNvPr id="26627" name="Picture 3" descr="D:\Tese\EVORA\EVORA_vfinal\Fvg_thetav.tif"/>
          <p:cNvPicPr>
            <a:picLocks noChangeAspect="1" noChangeArrowheads="1"/>
          </p:cNvPicPr>
          <p:nvPr/>
        </p:nvPicPr>
        <p:blipFill>
          <a:blip r:embed="rId5" cstate="print"/>
          <a:srcRect l="56165" t="18841" r="17999" b="46377"/>
          <a:stretch>
            <a:fillRect/>
          </a:stretch>
        </p:blipFill>
        <p:spPr bwMode="auto">
          <a:xfrm>
            <a:off x="7884368" y="3140968"/>
            <a:ext cx="1242138" cy="1296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276872"/>
            <a:ext cx="8496944" cy="1758057"/>
          </a:xfrm>
        </p:spPr>
        <p:txBody>
          <a:bodyPr>
            <a:noAutofit/>
          </a:bodyPr>
          <a:lstStyle/>
          <a:p>
            <a:r>
              <a:rPr lang="en-US" sz="3200" dirty="0" smtClean="0"/>
              <a:t>Modeling the angular dependence of satellite retrieved Land Surface Temperature (LST)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560840" cy="1752600"/>
          </a:xfrm>
        </p:spPr>
        <p:txBody>
          <a:bodyPr>
            <a:normAutofit/>
          </a:bodyPr>
          <a:lstStyle/>
          <a:p>
            <a:r>
              <a:rPr lang="pt-PT" sz="1400" b="1" dirty="0">
                <a:solidFill>
                  <a:schemeClr val="tx1"/>
                </a:solidFill>
              </a:rPr>
              <a:t>Sofia L. Ermida</a:t>
            </a:r>
            <a:r>
              <a:rPr lang="pt-PT" sz="1400" b="1" baseline="30000" dirty="0">
                <a:solidFill>
                  <a:schemeClr val="tx1"/>
                </a:solidFill>
              </a:rPr>
              <a:t>(1)</a:t>
            </a:r>
            <a:r>
              <a:rPr lang="pt-PT" sz="1400" b="1" dirty="0">
                <a:solidFill>
                  <a:schemeClr val="tx1"/>
                </a:solidFill>
              </a:rPr>
              <a:t>, Isabel F. Trigo</a:t>
            </a:r>
            <a:r>
              <a:rPr lang="pt-PT" sz="1400" b="1" baseline="30000" dirty="0">
                <a:solidFill>
                  <a:schemeClr val="tx1"/>
                </a:solidFill>
              </a:rPr>
              <a:t>(1,2)</a:t>
            </a:r>
            <a:r>
              <a:rPr lang="pt-PT" sz="1400" b="1" dirty="0">
                <a:solidFill>
                  <a:schemeClr val="tx1"/>
                </a:solidFill>
              </a:rPr>
              <a:t>, Carlos C. </a:t>
            </a:r>
            <a:r>
              <a:rPr lang="pt-PT" sz="1400" b="1" dirty="0" err="1">
                <a:solidFill>
                  <a:schemeClr val="tx1"/>
                </a:solidFill>
              </a:rPr>
              <a:t>DaCamara</a:t>
            </a:r>
            <a:r>
              <a:rPr lang="pt-PT" sz="1400" b="1" baseline="30000" dirty="0">
                <a:solidFill>
                  <a:schemeClr val="tx1"/>
                </a:solidFill>
              </a:rPr>
              <a:t>(1)</a:t>
            </a:r>
            <a:endParaRPr lang="en-US" sz="1400" b="1" dirty="0">
              <a:solidFill>
                <a:schemeClr val="tx1"/>
              </a:solidFill>
            </a:endParaRPr>
          </a:p>
          <a:p>
            <a:r>
              <a:rPr lang="pt-PT" sz="1400" baseline="30000" dirty="0">
                <a:solidFill>
                  <a:schemeClr val="tx1"/>
                </a:solidFill>
              </a:rPr>
              <a:t>(1)</a:t>
            </a:r>
            <a:r>
              <a:rPr lang="pt-PT" sz="1400" dirty="0">
                <a:solidFill>
                  <a:schemeClr val="tx1"/>
                </a:solidFill>
              </a:rPr>
              <a:t> Instituto Dom Luiz, Universidade de Lisboa, </a:t>
            </a:r>
            <a:r>
              <a:rPr lang="pt-PT" sz="1400" baseline="30000" dirty="0" smtClean="0">
                <a:solidFill>
                  <a:schemeClr val="tx1"/>
                </a:solidFill>
              </a:rPr>
              <a:t>(</a:t>
            </a:r>
            <a:r>
              <a:rPr lang="pt-PT" sz="1400" baseline="30000" dirty="0">
                <a:solidFill>
                  <a:schemeClr val="tx1"/>
                </a:solidFill>
              </a:rPr>
              <a:t>2)</a:t>
            </a:r>
            <a:r>
              <a:rPr lang="pt-PT" sz="1400" dirty="0">
                <a:solidFill>
                  <a:schemeClr val="tx1"/>
                </a:solidFill>
              </a:rPr>
              <a:t>Instituto Português do Mar e da </a:t>
            </a:r>
            <a:r>
              <a:rPr lang="pt-PT" sz="1400" dirty="0" smtClean="0">
                <a:solidFill>
                  <a:schemeClr val="tx1"/>
                </a:solidFill>
              </a:rPr>
              <a:t>Atmosfera</a:t>
            </a: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4" name="Picture 1" descr="I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612775" cy="10463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0384" y="116632"/>
            <a:ext cx="3023616" cy="122413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79512" y="6021288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Acknowledgements:</a:t>
            </a:r>
            <a:r>
              <a:rPr lang="en-US" sz="1200" dirty="0"/>
              <a:t> This study was performed within the framework of the </a:t>
            </a:r>
            <a:r>
              <a:rPr lang="en-US" sz="1200" b="1" dirty="0"/>
              <a:t>LSA SAF</a:t>
            </a:r>
            <a:r>
              <a:rPr lang="en-US" sz="1200" dirty="0"/>
              <a:t> project, </a:t>
            </a:r>
            <a:r>
              <a:rPr lang="en-US" sz="1200" dirty="0" err="1"/>
              <a:t>cofunded</a:t>
            </a:r>
            <a:r>
              <a:rPr lang="en-US" sz="1200" dirty="0"/>
              <a:t> by </a:t>
            </a:r>
            <a:r>
              <a:rPr lang="en-US" sz="1200" b="1" dirty="0"/>
              <a:t>EUMETSAT</a:t>
            </a:r>
            <a:r>
              <a:rPr lang="en-US" sz="1200" dirty="0"/>
              <a:t>. Research </a:t>
            </a:r>
            <a:r>
              <a:rPr lang="en-US" sz="1200" dirty="0" smtClean="0"/>
              <a:t>also was </a:t>
            </a:r>
            <a:r>
              <a:rPr lang="en-US" sz="1200" dirty="0"/>
              <a:t>partly supported by the Portuguese Science Foundation (FCT) through project FLAIR (PTDC/AAC-AMB/104702/2008) and by the EU 7th Framework Program through project FUME. (contract number 243888).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15616" y="4941168"/>
            <a:ext cx="6480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snermida@fc.ul.pt, isabel.trigo@meteo.pt, cdcamara@fc.ul.pt</a:t>
            </a:r>
          </a:p>
          <a:p>
            <a:pPr algn="ctr"/>
            <a:r>
              <a:rPr lang="da-DK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http:// landsaf.meteo.pt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Basic Assumptions</a:t>
            </a:r>
            <a:endParaRPr lang="en-US" sz="3600" dirty="0"/>
          </a:p>
        </p:txBody>
      </p:sp>
      <p:pic>
        <p:nvPicPr>
          <p:cNvPr id="5" name="Picture 2" descr="http://blog.amarribatejo.com.pt/wp-content/uploads/2012/08/sobreiro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8399" t="27865" r="9916" b="11272"/>
          <a:stretch>
            <a:fillRect/>
          </a:stretch>
        </p:blipFill>
        <p:spPr bwMode="auto">
          <a:xfrm>
            <a:off x="1325181" y="3212976"/>
            <a:ext cx="6522675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75856" y="35730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L</a:t>
            </a:r>
            <a:r>
              <a:rPr lang="pt-PT" b="1" baseline="-25000" dirty="0" err="1" smtClean="0"/>
              <a:t>tree</a:t>
            </a:r>
            <a:endParaRPr lang="en-US" b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51720" y="493187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L</a:t>
            </a:r>
            <a:r>
              <a:rPr lang="pt-PT" b="1" baseline="-25000" dirty="0" err="1" smtClean="0"/>
              <a:t>shadow</a:t>
            </a:r>
            <a:endParaRPr lang="en-US" b="1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46531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L</a:t>
            </a:r>
            <a:r>
              <a:rPr lang="pt-PT" b="1" baseline="-25000" dirty="0" err="1" smtClean="0"/>
              <a:t>sunlit</a:t>
            </a:r>
            <a:endParaRPr lang="en-US" b="1" baseline="-25000" dirty="0"/>
          </a:p>
        </p:txBody>
      </p:sp>
      <p:cxnSp>
        <p:nvCxnSpPr>
          <p:cNvPr id="9" name="Straight Arrow Connector 8"/>
          <p:cNvCxnSpPr>
            <a:stCxn id="11" idx="6"/>
            <a:endCxn id="11" idx="6"/>
          </p:cNvCxnSpPr>
          <p:nvPr/>
        </p:nvCxnSpPr>
        <p:spPr>
          <a:xfrm>
            <a:off x="2762545" y="534732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699792" y="5301208"/>
            <a:ext cx="762000" cy="1094983"/>
            <a:chOff x="4572000" y="4221088"/>
            <a:chExt cx="762000" cy="1094983"/>
          </a:xfrm>
        </p:grpSpPr>
        <p:sp>
          <p:nvSpPr>
            <p:cNvPr id="11" name="Freeform 10"/>
            <p:cNvSpPr/>
            <p:nvPr/>
          </p:nvSpPr>
          <p:spPr>
            <a:xfrm>
              <a:off x="4619812" y="4258235"/>
              <a:ext cx="714188" cy="1057836"/>
            </a:xfrm>
            <a:custGeom>
              <a:avLst/>
              <a:gdLst>
                <a:gd name="connsiteX0" fmla="*/ 714188 w 714188"/>
                <a:gd name="connsiteY0" fmla="*/ 1057836 h 1057836"/>
                <a:gd name="connsiteX1" fmla="*/ 454212 w 714188"/>
                <a:gd name="connsiteY1" fmla="*/ 932330 h 1057836"/>
                <a:gd name="connsiteX2" fmla="*/ 499035 w 714188"/>
                <a:gd name="connsiteY2" fmla="*/ 591671 h 1057836"/>
                <a:gd name="connsiteX3" fmla="*/ 248023 w 714188"/>
                <a:gd name="connsiteY3" fmla="*/ 439271 h 1057836"/>
                <a:gd name="connsiteX4" fmla="*/ 319741 w 714188"/>
                <a:gd name="connsiteY4" fmla="*/ 170330 h 1057836"/>
                <a:gd name="connsiteX5" fmla="*/ 50800 w 714188"/>
                <a:gd name="connsiteY5" fmla="*/ 26894 h 1057836"/>
                <a:gd name="connsiteX6" fmla="*/ 14941 w 714188"/>
                <a:gd name="connsiteY6" fmla="*/ 8965 h 105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188" h="1057836">
                  <a:moveTo>
                    <a:pt x="714188" y="1057836"/>
                  </a:moveTo>
                  <a:cubicBezTo>
                    <a:pt x="602129" y="1033930"/>
                    <a:pt x="490071" y="1010024"/>
                    <a:pt x="454212" y="932330"/>
                  </a:cubicBezTo>
                  <a:cubicBezTo>
                    <a:pt x="418353" y="854636"/>
                    <a:pt x="533400" y="673848"/>
                    <a:pt x="499035" y="591671"/>
                  </a:cubicBezTo>
                  <a:cubicBezTo>
                    <a:pt x="464670" y="509494"/>
                    <a:pt x="277905" y="509494"/>
                    <a:pt x="248023" y="439271"/>
                  </a:cubicBezTo>
                  <a:cubicBezTo>
                    <a:pt x="218141" y="369048"/>
                    <a:pt x="352612" y="239060"/>
                    <a:pt x="319741" y="170330"/>
                  </a:cubicBezTo>
                  <a:cubicBezTo>
                    <a:pt x="286870" y="101600"/>
                    <a:pt x="101600" y="53788"/>
                    <a:pt x="50800" y="26894"/>
                  </a:cubicBezTo>
                  <a:cubicBezTo>
                    <a:pt x="0" y="0"/>
                    <a:pt x="7470" y="4482"/>
                    <a:pt x="14941" y="8965"/>
                  </a:cubicBezTo>
                </a:path>
              </a:pathLst>
            </a:cu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>
              <a:stCxn id="11" idx="6"/>
            </p:cNvCxnSpPr>
            <p:nvPr/>
          </p:nvCxnSpPr>
          <p:spPr>
            <a:xfrm flipH="1" flipV="1">
              <a:off x="4572000" y="4221088"/>
              <a:ext cx="62753" cy="4611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635896" y="3573016"/>
            <a:ext cx="762000" cy="1094983"/>
            <a:chOff x="4572000" y="4221088"/>
            <a:chExt cx="762000" cy="1094983"/>
          </a:xfrm>
        </p:grpSpPr>
        <p:sp>
          <p:nvSpPr>
            <p:cNvPr id="14" name="Freeform 13"/>
            <p:cNvSpPr/>
            <p:nvPr/>
          </p:nvSpPr>
          <p:spPr>
            <a:xfrm>
              <a:off x="4619812" y="4258235"/>
              <a:ext cx="714188" cy="1057836"/>
            </a:xfrm>
            <a:custGeom>
              <a:avLst/>
              <a:gdLst>
                <a:gd name="connsiteX0" fmla="*/ 714188 w 714188"/>
                <a:gd name="connsiteY0" fmla="*/ 1057836 h 1057836"/>
                <a:gd name="connsiteX1" fmla="*/ 454212 w 714188"/>
                <a:gd name="connsiteY1" fmla="*/ 932330 h 1057836"/>
                <a:gd name="connsiteX2" fmla="*/ 499035 w 714188"/>
                <a:gd name="connsiteY2" fmla="*/ 591671 h 1057836"/>
                <a:gd name="connsiteX3" fmla="*/ 248023 w 714188"/>
                <a:gd name="connsiteY3" fmla="*/ 439271 h 1057836"/>
                <a:gd name="connsiteX4" fmla="*/ 319741 w 714188"/>
                <a:gd name="connsiteY4" fmla="*/ 170330 h 1057836"/>
                <a:gd name="connsiteX5" fmla="*/ 50800 w 714188"/>
                <a:gd name="connsiteY5" fmla="*/ 26894 h 1057836"/>
                <a:gd name="connsiteX6" fmla="*/ 14941 w 714188"/>
                <a:gd name="connsiteY6" fmla="*/ 8965 h 105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188" h="1057836">
                  <a:moveTo>
                    <a:pt x="714188" y="1057836"/>
                  </a:moveTo>
                  <a:cubicBezTo>
                    <a:pt x="602129" y="1033930"/>
                    <a:pt x="490071" y="1010024"/>
                    <a:pt x="454212" y="932330"/>
                  </a:cubicBezTo>
                  <a:cubicBezTo>
                    <a:pt x="418353" y="854636"/>
                    <a:pt x="533400" y="673848"/>
                    <a:pt x="499035" y="591671"/>
                  </a:cubicBezTo>
                  <a:cubicBezTo>
                    <a:pt x="464670" y="509494"/>
                    <a:pt x="277905" y="509494"/>
                    <a:pt x="248023" y="439271"/>
                  </a:cubicBezTo>
                  <a:cubicBezTo>
                    <a:pt x="218141" y="369048"/>
                    <a:pt x="352612" y="239060"/>
                    <a:pt x="319741" y="170330"/>
                  </a:cubicBezTo>
                  <a:cubicBezTo>
                    <a:pt x="286870" y="101600"/>
                    <a:pt x="101600" y="53788"/>
                    <a:pt x="50800" y="26894"/>
                  </a:cubicBezTo>
                  <a:cubicBezTo>
                    <a:pt x="0" y="0"/>
                    <a:pt x="7470" y="4482"/>
                    <a:pt x="14941" y="8965"/>
                  </a:cubicBezTo>
                </a:path>
              </a:pathLst>
            </a:cu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4" idx="6"/>
            </p:cNvCxnSpPr>
            <p:nvPr/>
          </p:nvCxnSpPr>
          <p:spPr>
            <a:xfrm flipH="1" flipV="1">
              <a:off x="4572000" y="4221088"/>
              <a:ext cx="62753" cy="4611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475656" y="5085184"/>
            <a:ext cx="762000" cy="1094983"/>
            <a:chOff x="4572000" y="4221088"/>
            <a:chExt cx="762000" cy="1094983"/>
          </a:xfrm>
        </p:grpSpPr>
        <p:sp>
          <p:nvSpPr>
            <p:cNvPr id="17" name="Freeform 16"/>
            <p:cNvSpPr/>
            <p:nvPr/>
          </p:nvSpPr>
          <p:spPr>
            <a:xfrm>
              <a:off x="4619812" y="4258235"/>
              <a:ext cx="714188" cy="1057836"/>
            </a:xfrm>
            <a:custGeom>
              <a:avLst/>
              <a:gdLst>
                <a:gd name="connsiteX0" fmla="*/ 714188 w 714188"/>
                <a:gd name="connsiteY0" fmla="*/ 1057836 h 1057836"/>
                <a:gd name="connsiteX1" fmla="*/ 454212 w 714188"/>
                <a:gd name="connsiteY1" fmla="*/ 932330 h 1057836"/>
                <a:gd name="connsiteX2" fmla="*/ 499035 w 714188"/>
                <a:gd name="connsiteY2" fmla="*/ 591671 h 1057836"/>
                <a:gd name="connsiteX3" fmla="*/ 248023 w 714188"/>
                <a:gd name="connsiteY3" fmla="*/ 439271 h 1057836"/>
                <a:gd name="connsiteX4" fmla="*/ 319741 w 714188"/>
                <a:gd name="connsiteY4" fmla="*/ 170330 h 1057836"/>
                <a:gd name="connsiteX5" fmla="*/ 50800 w 714188"/>
                <a:gd name="connsiteY5" fmla="*/ 26894 h 1057836"/>
                <a:gd name="connsiteX6" fmla="*/ 14941 w 714188"/>
                <a:gd name="connsiteY6" fmla="*/ 8965 h 105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4188" h="1057836">
                  <a:moveTo>
                    <a:pt x="714188" y="1057836"/>
                  </a:moveTo>
                  <a:cubicBezTo>
                    <a:pt x="602129" y="1033930"/>
                    <a:pt x="490071" y="1010024"/>
                    <a:pt x="454212" y="932330"/>
                  </a:cubicBezTo>
                  <a:cubicBezTo>
                    <a:pt x="418353" y="854636"/>
                    <a:pt x="533400" y="673848"/>
                    <a:pt x="499035" y="591671"/>
                  </a:cubicBezTo>
                  <a:cubicBezTo>
                    <a:pt x="464670" y="509494"/>
                    <a:pt x="277905" y="509494"/>
                    <a:pt x="248023" y="439271"/>
                  </a:cubicBezTo>
                  <a:cubicBezTo>
                    <a:pt x="218141" y="369048"/>
                    <a:pt x="352612" y="239060"/>
                    <a:pt x="319741" y="170330"/>
                  </a:cubicBezTo>
                  <a:cubicBezTo>
                    <a:pt x="286870" y="101600"/>
                    <a:pt x="101600" y="53788"/>
                    <a:pt x="50800" y="26894"/>
                  </a:cubicBezTo>
                  <a:cubicBezTo>
                    <a:pt x="0" y="0"/>
                    <a:pt x="7470" y="4482"/>
                    <a:pt x="14941" y="8965"/>
                  </a:cubicBezTo>
                </a:path>
              </a:pathLst>
            </a:cu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7" idx="6"/>
            </p:cNvCxnSpPr>
            <p:nvPr/>
          </p:nvCxnSpPr>
          <p:spPr>
            <a:xfrm flipH="1" flipV="1">
              <a:off x="4572000" y="4221088"/>
              <a:ext cx="62753" cy="46112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331640" y="59492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i="1" dirty="0" err="1"/>
              <a:t>f</a:t>
            </a:r>
            <a:r>
              <a:rPr lang="pt-PT" b="1" baseline="-25000" dirty="0" err="1" smtClean="0"/>
              <a:t>sunlit</a:t>
            </a:r>
            <a:endParaRPr lang="en-US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4139952" y="61653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i="1" dirty="0" err="1" smtClean="0">
                <a:solidFill>
                  <a:schemeClr val="bg1"/>
                </a:solidFill>
              </a:rPr>
              <a:t>f</a:t>
            </a:r>
            <a:r>
              <a:rPr lang="pt-PT" b="1" baseline="-25000" dirty="0" err="1" smtClean="0">
                <a:solidFill>
                  <a:schemeClr val="bg1"/>
                </a:solidFill>
              </a:rPr>
              <a:t>shadow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0072" y="414908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i="1" dirty="0" err="1">
                <a:solidFill>
                  <a:schemeClr val="bg1"/>
                </a:solidFill>
              </a:rPr>
              <a:t>f</a:t>
            </a:r>
            <a:r>
              <a:rPr lang="pt-PT" b="1" baseline="-25000" dirty="0" err="1" smtClean="0">
                <a:solidFill>
                  <a:schemeClr val="bg1"/>
                </a:solidFill>
              </a:rPr>
              <a:t>tree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9552" y="112474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Land </a:t>
            </a:r>
            <a:r>
              <a:rPr lang="pt-PT" dirty="0" err="1" smtClean="0"/>
              <a:t>covered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3 </a:t>
            </a:r>
            <a:r>
              <a:rPr lang="pt-PT" dirty="0" err="1" smtClean="0"/>
              <a:t>main</a:t>
            </a:r>
            <a:r>
              <a:rPr lang="pt-PT" dirty="0" smtClean="0"/>
              <a:t> </a:t>
            </a:r>
            <a:r>
              <a:rPr lang="pt-PT" dirty="0" err="1" smtClean="0"/>
              <a:t>components</a:t>
            </a:r>
            <a:r>
              <a:rPr lang="pt-PT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 </a:t>
            </a:r>
            <a:r>
              <a:rPr lang="pt-PT" dirty="0" err="1" smtClean="0"/>
              <a:t>Sunlit</a:t>
            </a:r>
            <a:r>
              <a:rPr lang="pt-PT" dirty="0" smtClean="0"/>
              <a:t> background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 </a:t>
            </a:r>
            <a:r>
              <a:rPr lang="pt-PT" dirty="0" err="1"/>
              <a:t>S</a:t>
            </a:r>
            <a:r>
              <a:rPr lang="pt-PT" dirty="0" err="1" smtClean="0"/>
              <a:t>haded</a:t>
            </a:r>
            <a:r>
              <a:rPr lang="pt-PT" dirty="0" smtClean="0"/>
              <a:t> background </a:t>
            </a:r>
          </a:p>
          <a:p>
            <a:pPr>
              <a:buFont typeface="Arial" pitchFamily="34" charset="0"/>
              <a:buChar char="•"/>
            </a:pPr>
            <a:r>
              <a:rPr lang="pt-PT" dirty="0" smtClean="0"/>
              <a:t> </a:t>
            </a:r>
            <a:r>
              <a:rPr lang="pt-PT" dirty="0" err="1"/>
              <a:t>C</a:t>
            </a:r>
            <a:r>
              <a:rPr lang="pt-PT" dirty="0" err="1" smtClean="0"/>
              <a:t>anopy</a:t>
            </a:r>
            <a:r>
              <a:rPr lang="pt-PT" dirty="0" smtClean="0"/>
              <a:t> </a:t>
            </a:r>
          </a:p>
          <a:p>
            <a:r>
              <a:rPr lang="pt-PT" dirty="0" smtClean="0"/>
              <a:t> </a:t>
            </a:r>
          </a:p>
        </p:txBody>
      </p:sp>
      <p:sp>
        <p:nvSpPr>
          <p:cNvPr id="30" name="Rectângulo 40"/>
          <p:cNvSpPr/>
          <p:nvPr/>
        </p:nvSpPr>
        <p:spPr>
          <a:xfrm>
            <a:off x="2771800" y="2492896"/>
            <a:ext cx="35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/>
              <a:t>Composite</a:t>
            </a:r>
            <a:r>
              <a:rPr lang="pt-PT" dirty="0" smtClean="0"/>
              <a:t> </a:t>
            </a:r>
            <a:r>
              <a:rPr lang="pt-PT" dirty="0" err="1" smtClean="0"/>
              <a:t>radiance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MSG pixel: 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6756" y="2924944"/>
            <a:ext cx="6099580" cy="3768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Based on the </a:t>
            </a:r>
            <a:r>
              <a:rPr lang="en-US" sz="2000" b="1" dirty="0" smtClean="0"/>
              <a:t>Boolean Scene Model </a:t>
            </a:r>
            <a:r>
              <a:rPr lang="en-US" sz="2000" dirty="0" smtClean="0"/>
              <a:t>that allows estimating the gap probability between objects within a layer is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The Geometric Model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2132856"/>
            <a:ext cx="2744305" cy="504056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b="3078"/>
          <a:stretch>
            <a:fillRect/>
          </a:stretch>
        </p:blipFill>
        <p:spPr bwMode="auto">
          <a:xfrm>
            <a:off x="467544" y="2780928"/>
            <a:ext cx="559117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552" y="58052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Strahler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Alan H.,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Jupp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David L.B.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Modeling bidirectional reflectance of forests and woodlands using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boolean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models and geometric optics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Remote Sensing of Environment, Volume 34, Issue 3, December 1990, Pages 153-166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12160" y="537321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proportion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</a:p>
          <a:p>
            <a:pPr algn="ctr"/>
            <a:r>
              <a:rPr lang="pt-PT" b="1" dirty="0" err="1" smtClean="0"/>
              <a:t>viewed</a:t>
            </a:r>
            <a:r>
              <a:rPr lang="pt-PT" dirty="0" smtClean="0"/>
              <a:t> background</a:t>
            </a:r>
          </a:p>
          <a:p>
            <a:pPr algn="ctr"/>
            <a:endParaRPr lang="pt-PT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2996952"/>
            <a:ext cx="1024447" cy="376808"/>
          </a:xfrm>
          <a:prstGeom prst="rect">
            <a:avLst/>
          </a:prstGeom>
          <a:noFill/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725144"/>
            <a:ext cx="1083323" cy="376808"/>
          </a:xfrm>
          <a:prstGeom prst="rect">
            <a:avLst/>
          </a:prstGeom>
          <a:noFill/>
        </p:spPr>
      </p:pic>
      <p:sp>
        <p:nvSpPr>
          <p:cNvPr id="15" name="Rectângulo 14"/>
          <p:cNvSpPr/>
          <p:nvPr/>
        </p:nvSpPr>
        <p:spPr>
          <a:xfrm>
            <a:off x="6012160" y="364502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err="1" smtClean="0"/>
              <a:t>proportion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err="1" smtClean="0"/>
              <a:t>illuminated</a:t>
            </a:r>
            <a:r>
              <a:rPr lang="pt-PT" dirty="0" smtClean="0"/>
              <a:t> background</a:t>
            </a:r>
          </a:p>
        </p:txBody>
      </p:sp>
      <p:cxnSp>
        <p:nvCxnSpPr>
          <p:cNvPr id="17" name="Conexão recta unidireccional 16"/>
          <p:cNvCxnSpPr>
            <a:stCxn id="12289" idx="2"/>
            <a:endCxn id="15" idx="0"/>
          </p:cNvCxnSpPr>
          <p:nvPr/>
        </p:nvCxnSpPr>
        <p:spPr>
          <a:xfrm flipH="1">
            <a:off x="7380312" y="3373760"/>
            <a:ext cx="8168" cy="271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cta unidireccional 18"/>
          <p:cNvCxnSpPr>
            <a:stCxn id="12291" idx="2"/>
            <a:endCxn id="10" idx="0"/>
          </p:cNvCxnSpPr>
          <p:nvPr/>
        </p:nvCxnSpPr>
        <p:spPr>
          <a:xfrm flipH="1">
            <a:off x="7344308" y="5101952"/>
            <a:ext cx="1602" cy="271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The Geometric Model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" descr="D:\Tese\TreeModel\proj_zi3375zv60azv0azi1232.tif"/>
          <p:cNvPicPr>
            <a:picLocks noChangeAspect="1" noChangeArrowheads="1"/>
          </p:cNvPicPr>
          <p:nvPr/>
        </p:nvPicPr>
        <p:blipFill>
          <a:blip r:embed="rId2" cstate="print"/>
          <a:srcRect l="27978" t="23779" r="33057" b="25141"/>
          <a:stretch>
            <a:fillRect/>
          </a:stretch>
        </p:blipFill>
        <p:spPr bwMode="auto">
          <a:xfrm rot="16200000">
            <a:off x="5186255" y="1230569"/>
            <a:ext cx="2672376" cy="303679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28" name="Picture 3" descr="D:\Tese\TreeModel\tree_zi3375zv60azv0azi1232.tif"/>
          <p:cNvPicPr>
            <a:picLocks noChangeAspect="1" noChangeArrowheads="1"/>
          </p:cNvPicPr>
          <p:nvPr/>
        </p:nvPicPr>
        <p:blipFill>
          <a:blip r:embed="rId3" cstate="print"/>
          <a:srcRect l="23606" t="21608" r="23143" b="15368"/>
          <a:stretch>
            <a:fillRect/>
          </a:stretch>
        </p:blipFill>
        <p:spPr bwMode="auto">
          <a:xfrm>
            <a:off x="611560" y="1268760"/>
            <a:ext cx="3456384" cy="3063165"/>
          </a:xfrm>
          <a:prstGeom prst="rect">
            <a:avLst/>
          </a:prstGeom>
          <a:noFill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1308" y="4869160"/>
            <a:ext cx="5753060" cy="432048"/>
          </a:xfrm>
          <a:prstGeom prst="rect">
            <a:avLst/>
          </a:prstGeom>
          <a:noFill/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1307" y="5445224"/>
            <a:ext cx="4284000" cy="392700"/>
          </a:xfrm>
          <a:prstGeom prst="rect">
            <a:avLst/>
          </a:prstGeom>
          <a:noFill/>
        </p:spPr>
      </p:pic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1308" y="6021288"/>
            <a:ext cx="3672000" cy="417010"/>
          </a:xfrm>
          <a:prstGeom prst="rect">
            <a:avLst/>
          </a:prstGeom>
          <a:noFill/>
        </p:spPr>
      </p:pic>
      <p:pic>
        <p:nvPicPr>
          <p:cNvPr id="32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2427" y="1484784"/>
            <a:ext cx="1165220" cy="432048"/>
          </a:xfrm>
          <a:prstGeom prst="rect">
            <a:avLst/>
          </a:prstGeom>
          <a:noFill/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1484784"/>
            <a:ext cx="942650" cy="471325"/>
          </a:xfrm>
          <a:prstGeom prst="rect">
            <a:avLst/>
          </a:prstGeom>
          <a:noFill/>
        </p:spPr>
      </p:pic>
      <p:cxnSp>
        <p:nvCxnSpPr>
          <p:cNvPr id="34" name="Straight Arrow Connector 21"/>
          <p:cNvCxnSpPr/>
          <p:nvPr/>
        </p:nvCxnSpPr>
        <p:spPr>
          <a:xfrm>
            <a:off x="5436096" y="2060848"/>
            <a:ext cx="406912" cy="503783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3"/>
          <p:cNvCxnSpPr/>
          <p:nvPr/>
        </p:nvCxnSpPr>
        <p:spPr>
          <a:xfrm>
            <a:off x="7236296" y="2708920"/>
            <a:ext cx="420626" cy="80071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26"/>
          <p:cNvSpPr/>
          <p:nvPr/>
        </p:nvSpPr>
        <p:spPr>
          <a:xfrm>
            <a:off x="6228184" y="2231996"/>
            <a:ext cx="576064" cy="908972"/>
          </a:xfrm>
          <a:custGeom>
            <a:avLst/>
            <a:gdLst>
              <a:gd name="connsiteX0" fmla="*/ 166563 w 431683"/>
              <a:gd name="connsiteY0" fmla="*/ 0 h 661298"/>
              <a:gd name="connsiteX1" fmla="*/ 146168 w 431683"/>
              <a:gd name="connsiteY1" fmla="*/ 13597 h 661298"/>
              <a:gd name="connsiteX2" fmla="*/ 132571 w 431683"/>
              <a:gd name="connsiteY2" fmla="*/ 33993 h 661298"/>
              <a:gd name="connsiteX3" fmla="*/ 125772 w 431683"/>
              <a:gd name="connsiteY3" fmla="*/ 44190 h 661298"/>
              <a:gd name="connsiteX4" fmla="*/ 105377 w 431683"/>
              <a:gd name="connsiteY4" fmla="*/ 57787 h 661298"/>
              <a:gd name="connsiteX5" fmla="*/ 84981 w 431683"/>
              <a:gd name="connsiteY5" fmla="*/ 74784 h 661298"/>
              <a:gd name="connsiteX6" fmla="*/ 74783 w 431683"/>
              <a:gd name="connsiteY6" fmla="*/ 95179 h 661298"/>
              <a:gd name="connsiteX7" fmla="*/ 71384 w 431683"/>
              <a:gd name="connsiteY7" fmla="*/ 105377 h 661298"/>
              <a:gd name="connsiteX8" fmla="*/ 61186 w 431683"/>
              <a:gd name="connsiteY8" fmla="*/ 112175 h 661298"/>
              <a:gd name="connsiteX9" fmla="*/ 27194 w 431683"/>
              <a:gd name="connsiteY9" fmla="*/ 163164 h 661298"/>
              <a:gd name="connsiteX10" fmla="*/ 20395 w 431683"/>
              <a:gd name="connsiteY10" fmla="*/ 183560 h 661298"/>
              <a:gd name="connsiteX11" fmla="*/ 13597 w 431683"/>
              <a:gd name="connsiteY11" fmla="*/ 193758 h 661298"/>
              <a:gd name="connsiteX12" fmla="*/ 6798 w 431683"/>
              <a:gd name="connsiteY12" fmla="*/ 214153 h 661298"/>
              <a:gd name="connsiteX13" fmla="*/ 0 w 431683"/>
              <a:gd name="connsiteY13" fmla="*/ 237948 h 661298"/>
              <a:gd name="connsiteX14" fmla="*/ 3399 w 431683"/>
              <a:gd name="connsiteY14" fmla="*/ 384116 h 661298"/>
              <a:gd name="connsiteX15" fmla="*/ 10197 w 431683"/>
              <a:gd name="connsiteY15" fmla="*/ 404511 h 661298"/>
              <a:gd name="connsiteX16" fmla="*/ 16996 w 431683"/>
              <a:gd name="connsiteY16" fmla="*/ 414709 h 661298"/>
              <a:gd name="connsiteX17" fmla="*/ 27194 w 431683"/>
              <a:gd name="connsiteY17" fmla="*/ 445303 h 661298"/>
              <a:gd name="connsiteX18" fmla="*/ 30593 w 431683"/>
              <a:gd name="connsiteY18" fmla="*/ 455500 h 661298"/>
              <a:gd name="connsiteX19" fmla="*/ 40791 w 431683"/>
              <a:gd name="connsiteY19" fmla="*/ 462299 h 661298"/>
              <a:gd name="connsiteX20" fmla="*/ 50988 w 431683"/>
              <a:gd name="connsiteY20" fmla="*/ 482694 h 661298"/>
              <a:gd name="connsiteX21" fmla="*/ 61186 w 431683"/>
              <a:gd name="connsiteY21" fmla="*/ 489493 h 661298"/>
              <a:gd name="connsiteX22" fmla="*/ 67985 w 431683"/>
              <a:gd name="connsiteY22" fmla="*/ 499691 h 661298"/>
              <a:gd name="connsiteX23" fmla="*/ 78183 w 431683"/>
              <a:gd name="connsiteY23" fmla="*/ 503090 h 661298"/>
              <a:gd name="connsiteX24" fmla="*/ 81582 w 431683"/>
              <a:gd name="connsiteY24" fmla="*/ 513288 h 661298"/>
              <a:gd name="connsiteX25" fmla="*/ 88380 w 431683"/>
              <a:gd name="connsiteY25" fmla="*/ 523485 h 661298"/>
              <a:gd name="connsiteX26" fmla="*/ 108776 w 431683"/>
              <a:gd name="connsiteY26" fmla="*/ 543881 h 661298"/>
              <a:gd name="connsiteX27" fmla="*/ 115574 w 431683"/>
              <a:gd name="connsiteY27" fmla="*/ 554079 h 661298"/>
              <a:gd name="connsiteX28" fmla="*/ 125772 w 431683"/>
              <a:gd name="connsiteY28" fmla="*/ 560877 h 661298"/>
              <a:gd name="connsiteX29" fmla="*/ 135970 w 431683"/>
              <a:gd name="connsiteY29" fmla="*/ 571075 h 661298"/>
              <a:gd name="connsiteX30" fmla="*/ 156365 w 431683"/>
              <a:gd name="connsiteY30" fmla="*/ 584672 h 661298"/>
              <a:gd name="connsiteX31" fmla="*/ 176761 w 431683"/>
              <a:gd name="connsiteY31" fmla="*/ 598269 h 661298"/>
              <a:gd name="connsiteX32" fmla="*/ 197156 w 431683"/>
              <a:gd name="connsiteY32" fmla="*/ 605068 h 661298"/>
              <a:gd name="connsiteX33" fmla="*/ 217552 w 431683"/>
              <a:gd name="connsiteY33" fmla="*/ 615265 h 661298"/>
              <a:gd name="connsiteX34" fmla="*/ 237948 w 431683"/>
              <a:gd name="connsiteY34" fmla="*/ 628862 h 661298"/>
              <a:gd name="connsiteX35" fmla="*/ 248145 w 431683"/>
              <a:gd name="connsiteY35" fmla="*/ 632262 h 661298"/>
              <a:gd name="connsiteX36" fmla="*/ 278739 w 431683"/>
              <a:gd name="connsiteY36" fmla="*/ 649258 h 661298"/>
              <a:gd name="connsiteX37" fmla="*/ 292336 w 431683"/>
              <a:gd name="connsiteY37" fmla="*/ 645859 h 661298"/>
              <a:gd name="connsiteX38" fmla="*/ 302533 w 431683"/>
              <a:gd name="connsiteY38" fmla="*/ 639060 h 661298"/>
              <a:gd name="connsiteX39" fmla="*/ 326328 w 431683"/>
              <a:gd name="connsiteY39" fmla="*/ 615265 h 661298"/>
              <a:gd name="connsiteX40" fmla="*/ 333127 w 431683"/>
              <a:gd name="connsiteY40" fmla="*/ 605068 h 661298"/>
              <a:gd name="connsiteX41" fmla="*/ 343325 w 431683"/>
              <a:gd name="connsiteY41" fmla="*/ 598269 h 661298"/>
              <a:gd name="connsiteX42" fmla="*/ 363720 w 431683"/>
              <a:gd name="connsiteY42" fmla="*/ 567676 h 661298"/>
              <a:gd name="connsiteX43" fmla="*/ 373918 w 431683"/>
              <a:gd name="connsiteY43" fmla="*/ 560877 h 661298"/>
              <a:gd name="connsiteX44" fmla="*/ 387515 w 431683"/>
              <a:gd name="connsiteY44" fmla="*/ 520086 h 661298"/>
              <a:gd name="connsiteX45" fmla="*/ 394313 w 431683"/>
              <a:gd name="connsiteY45" fmla="*/ 509888 h 661298"/>
              <a:gd name="connsiteX46" fmla="*/ 401112 w 431683"/>
              <a:gd name="connsiteY46" fmla="*/ 489493 h 661298"/>
              <a:gd name="connsiteX47" fmla="*/ 404511 w 431683"/>
              <a:gd name="connsiteY47" fmla="*/ 479295 h 661298"/>
              <a:gd name="connsiteX48" fmla="*/ 411310 w 431683"/>
              <a:gd name="connsiteY48" fmla="*/ 469097 h 661298"/>
              <a:gd name="connsiteX49" fmla="*/ 414709 w 431683"/>
              <a:gd name="connsiteY49" fmla="*/ 458900 h 661298"/>
              <a:gd name="connsiteX50" fmla="*/ 421507 w 431683"/>
              <a:gd name="connsiteY50" fmla="*/ 414709 h 661298"/>
              <a:gd name="connsiteX51" fmla="*/ 424907 w 431683"/>
              <a:gd name="connsiteY51" fmla="*/ 404511 h 661298"/>
              <a:gd name="connsiteX52" fmla="*/ 424907 w 431683"/>
              <a:gd name="connsiteY52" fmla="*/ 292336 h 661298"/>
              <a:gd name="connsiteX53" fmla="*/ 418108 w 431683"/>
              <a:gd name="connsiteY53" fmla="*/ 271940 h 661298"/>
              <a:gd name="connsiteX54" fmla="*/ 414709 w 431683"/>
              <a:gd name="connsiteY54" fmla="*/ 261743 h 661298"/>
              <a:gd name="connsiteX55" fmla="*/ 407910 w 431683"/>
              <a:gd name="connsiteY55" fmla="*/ 251545 h 661298"/>
              <a:gd name="connsiteX56" fmla="*/ 394313 w 431683"/>
              <a:gd name="connsiteY56" fmla="*/ 210754 h 661298"/>
              <a:gd name="connsiteX57" fmla="*/ 390914 w 431683"/>
              <a:gd name="connsiteY57" fmla="*/ 200556 h 661298"/>
              <a:gd name="connsiteX58" fmla="*/ 384116 w 431683"/>
              <a:gd name="connsiteY58" fmla="*/ 190358 h 661298"/>
              <a:gd name="connsiteX59" fmla="*/ 363720 w 431683"/>
              <a:gd name="connsiteY59" fmla="*/ 149567 h 661298"/>
              <a:gd name="connsiteX60" fmla="*/ 356922 w 431683"/>
              <a:gd name="connsiteY60" fmla="*/ 139369 h 661298"/>
              <a:gd name="connsiteX61" fmla="*/ 346724 w 431683"/>
              <a:gd name="connsiteY61" fmla="*/ 135970 h 661298"/>
              <a:gd name="connsiteX62" fmla="*/ 319530 w 431683"/>
              <a:gd name="connsiteY62" fmla="*/ 95179 h 661298"/>
              <a:gd name="connsiteX63" fmla="*/ 309332 w 431683"/>
              <a:gd name="connsiteY63" fmla="*/ 88381 h 661298"/>
              <a:gd name="connsiteX64" fmla="*/ 305933 w 431683"/>
              <a:gd name="connsiteY64" fmla="*/ 78183 h 661298"/>
              <a:gd name="connsiteX65" fmla="*/ 295735 w 431683"/>
              <a:gd name="connsiteY65" fmla="*/ 74784 h 661298"/>
              <a:gd name="connsiteX66" fmla="*/ 275339 w 431683"/>
              <a:gd name="connsiteY66" fmla="*/ 61187 h 661298"/>
              <a:gd name="connsiteX67" fmla="*/ 244746 w 431683"/>
              <a:gd name="connsiteY67" fmla="*/ 40791 h 661298"/>
              <a:gd name="connsiteX68" fmla="*/ 234548 w 431683"/>
              <a:gd name="connsiteY68" fmla="*/ 33993 h 661298"/>
              <a:gd name="connsiteX69" fmla="*/ 224351 w 431683"/>
              <a:gd name="connsiteY69" fmla="*/ 30593 h 661298"/>
              <a:gd name="connsiteX70" fmla="*/ 203955 w 431683"/>
              <a:gd name="connsiteY70" fmla="*/ 16996 h 661298"/>
              <a:gd name="connsiteX71" fmla="*/ 193757 w 431683"/>
              <a:gd name="connsiteY71" fmla="*/ 10198 h 661298"/>
              <a:gd name="connsiteX72" fmla="*/ 173362 w 431683"/>
              <a:gd name="connsiteY72" fmla="*/ 3399 h 661298"/>
              <a:gd name="connsiteX73" fmla="*/ 166563 w 431683"/>
              <a:gd name="connsiteY73" fmla="*/ 0 h 66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31683" h="661298">
                <a:moveTo>
                  <a:pt x="166563" y="0"/>
                </a:moveTo>
                <a:cubicBezTo>
                  <a:pt x="159765" y="4532"/>
                  <a:pt x="150700" y="6799"/>
                  <a:pt x="146168" y="13597"/>
                </a:cubicBezTo>
                <a:lnTo>
                  <a:pt x="132571" y="33993"/>
                </a:lnTo>
                <a:cubicBezTo>
                  <a:pt x="130305" y="37392"/>
                  <a:pt x="129171" y="41924"/>
                  <a:pt x="125772" y="44190"/>
                </a:cubicBezTo>
                <a:cubicBezTo>
                  <a:pt x="118974" y="48722"/>
                  <a:pt x="111155" y="52009"/>
                  <a:pt x="105377" y="57787"/>
                </a:cubicBezTo>
                <a:cubicBezTo>
                  <a:pt x="92290" y="70874"/>
                  <a:pt x="99179" y="65318"/>
                  <a:pt x="84981" y="74784"/>
                </a:cubicBezTo>
                <a:cubicBezTo>
                  <a:pt x="76437" y="100417"/>
                  <a:pt x="87963" y="68818"/>
                  <a:pt x="74783" y="95179"/>
                </a:cubicBezTo>
                <a:cubicBezTo>
                  <a:pt x="73181" y="98384"/>
                  <a:pt x="73622" y="102579"/>
                  <a:pt x="71384" y="105377"/>
                </a:cubicBezTo>
                <a:cubicBezTo>
                  <a:pt x="68832" y="108567"/>
                  <a:pt x="64585" y="109909"/>
                  <a:pt x="61186" y="112175"/>
                </a:cubicBezTo>
                <a:lnTo>
                  <a:pt x="27194" y="163164"/>
                </a:lnTo>
                <a:cubicBezTo>
                  <a:pt x="23219" y="169127"/>
                  <a:pt x="22661" y="176761"/>
                  <a:pt x="20395" y="183560"/>
                </a:cubicBezTo>
                <a:cubicBezTo>
                  <a:pt x="19103" y="187436"/>
                  <a:pt x="15256" y="190025"/>
                  <a:pt x="13597" y="193758"/>
                </a:cubicBezTo>
                <a:cubicBezTo>
                  <a:pt x="10687" y="200306"/>
                  <a:pt x="9064" y="207355"/>
                  <a:pt x="6798" y="214153"/>
                </a:cubicBezTo>
                <a:cubicBezTo>
                  <a:pt x="1924" y="228775"/>
                  <a:pt x="4265" y="220885"/>
                  <a:pt x="0" y="237948"/>
                </a:cubicBezTo>
                <a:cubicBezTo>
                  <a:pt x="1133" y="286671"/>
                  <a:pt x="421" y="335471"/>
                  <a:pt x="3399" y="384116"/>
                </a:cubicBezTo>
                <a:cubicBezTo>
                  <a:pt x="3837" y="391269"/>
                  <a:pt x="6222" y="398549"/>
                  <a:pt x="10197" y="404511"/>
                </a:cubicBezTo>
                <a:lnTo>
                  <a:pt x="16996" y="414709"/>
                </a:lnTo>
                <a:lnTo>
                  <a:pt x="27194" y="445303"/>
                </a:lnTo>
                <a:cubicBezTo>
                  <a:pt x="28327" y="448702"/>
                  <a:pt x="27612" y="453513"/>
                  <a:pt x="30593" y="455500"/>
                </a:cubicBezTo>
                <a:lnTo>
                  <a:pt x="40791" y="462299"/>
                </a:lnTo>
                <a:cubicBezTo>
                  <a:pt x="43555" y="470593"/>
                  <a:pt x="44398" y="476104"/>
                  <a:pt x="50988" y="482694"/>
                </a:cubicBezTo>
                <a:cubicBezTo>
                  <a:pt x="53877" y="485583"/>
                  <a:pt x="57787" y="487227"/>
                  <a:pt x="61186" y="489493"/>
                </a:cubicBezTo>
                <a:cubicBezTo>
                  <a:pt x="63452" y="492892"/>
                  <a:pt x="64795" y="497139"/>
                  <a:pt x="67985" y="499691"/>
                </a:cubicBezTo>
                <a:cubicBezTo>
                  <a:pt x="70783" y="501929"/>
                  <a:pt x="75649" y="500556"/>
                  <a:pt x="78183" y="503090"/>
                </a:cubicBezTo>
                <a:cubicBezTo>
                  <a:pt x="80717" y="505624"/>
                  <a:pt x="79980" y="510083"/>
                  <a:pt x="81582" y="513288"/>
                </a:cubicBezTo>
                <a:cubicBezTo>
                  <a:pt x="83409" y="516942"/>
                  <a:pt x="85666" y="520432"/>
                  <a:pt x="88380" y="523485"/>
                </a:cubicBezTo>
                <a:cubicBezTo>
                  <a:pt x="94768" y="530671"/>
                  <a:pt x="101977" y="537082"/>
                  <a:pt x="108776" y="543881"/>
                </a:cubicBezTo>
                <a:cubicBezTo>
                  <a:pt x="111665" y="546770"/>
                  <a:pt x="112685" y="551190"/>
                  <a:pt x="115574" y="554079"/>
                </a:cubicBezTo>
                <a:cubicBezTo>
                  <a:pt x="118463" y="556968"/>
                  <a:pt x="122633" y="558262"/>
                  <a:pt x="125772" y="560877"/>
                </a:cubicBezTo>
                <a:cubicBezTo>
                  <a:pt x="129465" y="563955"/>
                  <a:pt x="132175" y="568124"/>
                  <a:pt x="135970" y="571075"/>
                </a:cubicBezTo>
                <a:cubicBezTo>
                  <a:pt x="142419" y="576091"/>
                  <a:pt x="149567" y="580140"/>
                  <a:pt x="156365" y="584672"/>
                </a:cubicBezTo>
                <a:lnTo>
                  <a:pt x="176761" y="598269"/>
                </a:lnTo>
                <a:cubicBezTo>
                  <a:pt x="182724" y="602244"/>
                  <a:pt x="191193" y="601093"/>
                  <a:pt x="197156" y="605068"/>
                </a:cubicBezTo>
                <a:cubicBezTo>
                  <a:pt x="210335" y="613853"/>
                  <a:pt x="203478" y="610574"/>
                  <a:pt x="217552" y="615265"/>
                </a:cubicBezTo>
                <a:cubicBezTo>
                  <a:pt x="224351" y="619797"/>
                  <a:pt x="230197" y="626277"/>
                  <a:pt x="237948" y="628862"/>
                </a:cubicBezTo>
                <a:cubicBezTo>
                  <a:pt x="241347" y="629995"/>
                  <a:pt x="245013" y="630522"/>
                  <a:pt x="248145" y="632262"/>
                </a:cubicBezTo>
                <a:cubicBezTo>
                  <a:pt x="283203" y="651740"/>
                  <a:pt x="255667" y="641568"/>
                  <a:pt x="278739" y="649258"/>
                </a:cubicBezTo>
                <a:cubicBezTo>
                  <a:pt x="296799" y="661298"/>
                  <a:pt x="283362" y="657077"/>
                  <a:pt x="292336" y="645859"/>
                </a:cubicBezTo>
                <a:cubicBezTo>
                  <a:pt x="294888" y="642669"/>
                  <a:pt x="299134" y="641326"/>
                  <a:pt x="302533" y="639060"/>
                </a:cubicBezTo>
                <a:cubicBezTo>
                  <a:pt x="318118" y="615684"/>
                  <a:pt x="308379" y="621249"/>
                  <a:pt x="326328" y="615265"/>
                </a:cubicBezTo>
                <a:cubicBezTo>
                  <a:pt x="328594" y="611866"/>
                  <a:pt x="330238" y="607957"/>
                  <a:pt x="333127" y="605068"/>
                </a:cubicBezTo>
                <a:cubicBezTo>
                  <a:pt x="336016" y="602179"/>
                  <a:pt x="340635" y="601344"/>
                  <a:pt x="343325" y="598269"/>
                </a:cubicBezTo>
                <a:cubicBezTo>
                  <a:pt x="343333" y="598260"/>
                  <a:pt x="360318" y="572780"/>
                  <a:pt x="363720" y="567676"/>
                </a:cubicBezTo>
                <a:cubicBezTo>
                  <a:pt x="365986" y="564277"/>
                  <a:pt x="370519" y="563143"/>
                  <a:pt x="373918" y="560877"/>
                </a:cubicBezTo>
                <a:lnTo>
                  <a:pt x="387515" y="520086"/>
                </a:lnTo>
                <a:cubicBezTo>
                  <a:pt x="388807" y="516210"/>
                  <a:pt x="392654" y="513621"/>
                  <a:pt x="394313" y="509888"/>
                </a:cubicBezTo>
                <a:cubicBezTo>
                  <a:pt x="397223" y="503340"/>
                  <a:pt x="398846" y="496291"/>
                  <a:pt x="401112" y="489493"/>
                </a:cubicBezTo>
                <a:cubicBezTo>
                  <a:pt x="402245" y="486094"/>
                  <a:pt x="402523" y="482276"/>
                  <a:pt x="404511" y="479295"/>
                </a:cubicBezTo>
                <a:lnTo>
                  <a:pt x="411310" y="469097"/>
                </a:lnTo>
                <a:cubicBezTo>
                  <a:pt x="412443" y="465698"/>
                  <a:pt x="413932" y="462398"/>
                  <a:pt x="414709" y="458900"/>
                </a:cubicBezTo>
                <a:cubicBezTo>
                  <a:pt x="420331" y="433597"/>
                  <a:pt x="416080" y="441844"/>
                  <a:pt x="421507" y="414709"/>
                </a:cubicBezTo>
                <a:cubicBezTo>
                  <a:pt x="422210" y="411195"/>
                  <a:pt x="423774" y="407910"/>
                  <a:pt x="424907" y="404511"/>
                </a:cubicBezTo>
                <a:cubicBezTo>
                  <a:pt x="430852" y="356950"/>
                  <a:pt x="431683" y="362350"/>
                  <a:pt x="424907" y="292336"/>
                </a:cubicBezTo>
                <a:cubicBezTo>
                  <a:pt x="424217" y="285203"/>
                  <a:pt x="420374" y="278739"/>
                  <a:pt x="418108" y="271940"/>
                </a:cubicBezTo>
                <a:lnTo>
                  <a:pt x="414709" y="261743"/>
                </a:lnTo>
                <a:cubicBezTo>
                  <a:pt x="413417" y="257867"/>
                  <a:pt x="410176" y="254944"/>
                  <a:pt x="407910" y="251545"/>
                </a:cubicBezTo>
                <a:lnTo>
                  <a:pt x="394313" y="210754"/>
                </a:lnTo>
                <a:cubicBezTo>
                  <a:pt x="393180" y="207355"/>
                  <a:pt x="392901" y="203537"/>
                  <a:pt x="390914" y="200556"/>
                </a:cubicBezTo>
                <a:cubicBezTo>
                  <a:pt x="388648" y="197157"/>
                  <a:pt x="385775" y="194091"/>
                  <a:pt x="384116" y="190358"/>
                </a:cubicBezTo>
                <a:cubicBezTo>
                  <a:pt x="365351" y="148138"/>
                  <a:pt x="391989" y="191973"/>
                  <a:pt x="363720" y="149567"/>
                </a:cubicBezTo>
                <a:cubicBezTo>
                  <a:pt x="361454" y="146168"/>
                  <a:pt x="360798" y="140661"/>
                  <a:pt x="356922" y="139369"/>
                </a:cubicBezTo>
                <a:lnTo>
                  <a:pt x="346724" y="135970"/>
                </a:lnTo>
                <a:lnTo>
                  <a:pt x="319530" y="95179"/>
                </a:lnTo>
                <a:cubicBezTo>
                  <a:pt x="317264" y="91780"/>
                  <a:pt x="312731" y="90647"/>
                  <a:pt x="309332" y="88381"/>
                </a:cubicBezTo>
                <a:cubicBezTo>
                  <a:pt x="308199" y="84982"/>
                  <a:pt x="308467" y="80717"/>
                  <a:pt x="305933" y="78183"/>
                </a:cubicBezTo>
                <a:cubicBezTo>
                  <a:pt x="303399" y="75649"/>
                  <a:pt x="298867" y="76524"/>
                  <a:pt x="295735" y="74784"/>
                </a:cubicBezTo>
                <a:cubicBezTo>
                  <a:pt x="288592" y="70816"/>
                  <a:pt x="282138" y="65720"/>
                  <a:pt x="275339" y="61187"/>
                </a:cubicBezTo>
                <a:lnTo>
                  <a:pt x="244746" y="40791"/>
                </a:lnTo>
                <a:cubicBezTo>
                  <a:pt x="241347" y="38525"/>
                  <a:pt x="238424" y="35285"/>
                  <a:pt x="234548" y="33993"/>
                </a:cubicBezTo>
                <a:cubicBezTo>
                  <a:pt x="231149" y="32860"/>
                  <a:pt x="227483" y="32333"/>
                  <a:pt x="224351" y="30593"/>
                </a:cubicBezTo>
                <a:cubicBezTo>
                  <a:pt x="217208" y="26625"/>
                  <a:pt x="210754" y="21528"/>
                  <a:pt x="203955" y="16996"/>
                </a:cubicBezTo>
                <a:lnTo>
                  <a:pt x="193757" y="10198"/>
                </a:lnTo>
                <a:cubicBezTo>
                  <a:pt x="187794" y="6223"/>
                  <a:pt x="179772" y="6603"/>
                  <a:pt x="173362" y="3399"/>
                </a:cubicBezTo>
                <a:lnTo>
                  <a:pt x="166563" y="0"/>
                </a:lnTo>
                <a:close/>
              </a:path>
            </a:pathLst>
          </a:cu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7" name="Straight Arrow Connector 25"/>
          <p:cNvCxnSpPr/>
          <p:nvPr/>
        </p:nvCxnSpPr>
        <p:spPr>
          <a:xfrm flipH="1">
            <a:off x="6503648" y="1916832"/>
            <a:ext cx="516624" cy="449845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3573016"/>
            <a:ext cx="1230682" cy="4320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The Geometric Model</a:t>
            </a:r>
            <a:endParaRPr lang="en-US" sz="3600" dirty="0"/>
          </a:p>
        </p:txBody>
      </p:sp>
      <p:pic>
        <p:nvPicPr>
          <p:cNvPr id="17410" name="Picture 2" descr="D:\Tese\EVORA\EVORA_vfinal\Fsh.tif"/>
          <p:cNvPicPr>
            <a:picLocks noChangeAspect="1" noChangeArrowheads="1"/>
          </p:cNvPicPr>
          <p:nvPr/>
        </p:nvPicPr>
        <p:blipFill>
          <a:blip r:embed="rId2" cstate="print"/>
          <a:srcRect l="6596" t="2294" b="3663"/>
          <a:stretch>
            <a:fillRect/>
          </a:stretch>
        </p:blipFill>
        <p:spPr bwMode="auto">
          <a:xfrm>
            <a:off x="5016861" y="1052735"/>
            <a:ext cx="4019635" cy="3024337"/>
          </a:xfrm>
          <a:prstGeom prst="rect">
            <a:avLst/>
          </a:prstGeom>
          <a:noFill/>
        </p:spPr>
      </p:pic>
      <p:pic>
        <p:nvPicPr>
          <p:cNvPr id="17412" name="Picture 4" descr="D:\Tese\EVORA\EVORA_vfinal\Fov.tif"/>
          <p:cNvPicPr>
            <a:picLocks noChangeAspect="1" noChangeArrowheads="1"/>
          </p:cNvPicPr>
          <p:nvPr/>
        </p:nvPicPr>
        <p:blipFill>
          <a:blip r:embed="rId3" cstate="print"/>
          <a:srcRect l="6875" t="2419" r="7188" b="3708"/>
          <a:stretch>
            <a:fillRect/>
          </a:stretch>
        </p:blipFill>
        <p:spPr bwMode="auto">
          <a:xfrm>
            <a:off x="2771800" y="4005064"/>
            <a:ext cx="3528392" cy="2893281"/>
          </a:xfrm>
          <a:prstGeom prst="rect">
            <a:avLst/>
          </a:prstGeom>
          <a:noFill/>
        </p:spPr>
      </p:pic>
      <p:pic>
        <p:nvPicPr>
          <p:cNvPr id="17413" name="Picture 5" descr="D:\Tese\EVORA\EVORA_vfinal\Fsun.tif"/>
          <p:cNvPicPr>
            <a:picLocks noChangeAspect="1" noChangeArrowheads="1"/>
          </p:cNvPicPr>
          <p:nvPr/>
        </p:nvPicPr>
        <p:blipFill>
          <a:blip r:embed="rId4" cstate="print"/>
          <a:srcRect l="7730" t="3100" r="8014" b="4920"/>
          <a:stretch>
            <a:fillRect/>
          </a:stretch>
        </p:blipFill>
        <p:spPr bwMode="auto">
          <a:xfrm>
            <a:off x="539552" y="1065288"/>
            <a:ext cx="3600400" cy="293977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043608" y="888975"/>
            <a:ext cx="25394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1400" dirty="0" err="1" smtClean="0"/>
              <a:t>Fraction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 smtClean="0"/>
              <a:t>sunlit</a:t>
            </a:r>
            <a:r>
              <a:rPr lang="pt-PT" sz="1400" dirty="0" smtClean="0"/>
              <a:t> </a:t>
            </a:r>
            <a:r>
              <a:rPr lang="pt-PT" sz="1400" dirty="0" err="1" smtClean="0"/>
              <a:t>backgorund</a:t>
            </a:r>
            <a:endParaRPr lang="pt-PT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5508104" y="888975"/>
            <a:ext cx="265810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1400" dirty="0" err="1" smtClean="0"/>
              <a:t>Fraction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 smtClean="0"/>
              <a:t>shaded</a:t>
            </a:r>
            <a:r>
              <a:rPr lang="pt-PT" sz="1400" dirty="0" smtClean="0"/>
              <a:t> </a:t>
            </a:r>
            <a:r>
              <a:rPr lang="pt-PT" sz="1400" dirty="0" err="1" smtClean="0"/>
              <a:t>backgorund</a:t>
            </a:r>
            <a:endParaRPr lang="pt-PT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51920" y="3872081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200" dirty="0" err="1" smtClean="0"/>
              <a:t>Fraction</a:t>
            </a:r>
            <a:r>
              <a:rPr lang="pt-PT" sz="1200" dirty="0" smtClean="0"/>
              <a:t> </a:t>
            </a:r>
            <a:r>
              <a:rPr lang="pt-PT" sz="1200" dirty="0" err="1" smtClean="0"/>
              <a:t>of</a:t>
            </a:r>
            <a:r>
              <a:rPr lang="pt-PT" sz="1200" dirty="0" smtClean="0"/>
              <a:t> </a:t>
            </a:r>
            <a:r>
              <a:rPr lang="pt-PT" sz="1200" dirty="0" err="1" smtClean="0"/>
              <a:t>overlap</a:t>
            </a:r>
            <a:endParaRPr lang="pt-PT" sz="1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Insitu Measurements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70283" r="66949"/>
          <a:stretch>
            <a:fillRect/>
          </a:stretch>
        </p:blipFill>
        <p:spPr bwMode="auto">
          <a:xfrm>
            <a:off x="7452320" y="1052736"/>
            <a:ext cx="86409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68344" y="141277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Évora, Portugal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467544" y="119675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Brightness temperature for grass, tree and sky </a:t>
            </a:r>
            <a:endParaRPr lang="en-US" dirty="0"/>
          </a:p>
        </p:txBody>
      </p:sp>
      <p:pic>
        <p:nvPicPr>
          <p:cNvPr id="1027" name="Picture 3" descr="D:\Tese\EVORA\EVORA_vfinal\Temp11022012.tif"/>
          <p:cNvPicPr>
            <a:picLocks noChangeAspect="1" noChangeArrowheads="1"/>
          </p:cNvPicPr>
          <p:nvPr/>
        </p:nvPicPr>
        <p:blipFill>
          <a:blip r:embed="rId3" cstate="print"/>
          <a:srcRect l="9961"/>
          <a:stretch>
            <a:fillRect/>
          </a:stretch>
        </p:blipFill>
        <p:spPr bwMode="auto">
          <a:xfrm>
            <a:off x="4602837" y="1916832"/>
            <a:ext cx="4547021" cy="3816424"/>
          </a:xfrm>
          <a:prstGeom prst="rect">
            <a:avLst/>
          </a:prstGeom>
          <a:noFill/>
        </p:spPr>
      </p:pic>
      <p:pic>
        <p:nvPicPr>
          <p:cNvPr id="1026" name="Picture 2" descr="D:\Tese\EVORA\EVORA_vfinal\Temp25112011.tif"/>
          <p:cNvPicPr>
            <a:picLocks noChangeAspect="1" noChangeArrowheads="1"/>
          </p:cNvPicPr>
          <p:nvPr/>
        </p:nvPicPr>
        <p:blipFill>
          <a:blip r:embed="rId4" cstate="print"/>
          <a:srcRect l="5770" r="7252"/>
          <a:stretch>
            <a:fillRect/>
          </a:stretch>
        </p:blipFill>
        <p:spPr bwMode="auto">
          <a:xfrm>
            <a:off x="179511" y="1916831"/>
            <a:ext cx="4392489" cy="3816424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41092" t="29178" r="17963" b="19029"/>
          <a:stretch>
            <a:fillRect/>
          </a:stretch>
        </p:blipFill>
        <p:spPr bwMode="auto">
          <a:xfrm>
            <a:off x="2339752" y="2132856"/>
            <a:ext cx="4655673" cy="33123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339752" y="5517232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GoogleMaps</a:t>
            </a:r>
            <a:endParaRPr lang="en-US" sz="1200" dirty="0"/>
          </a:p>
        </p:txBody>
      </p:sp>
      <p:cxnSp>
        <p:nvCxnSpPr>
          <p:cNvPr id="14" name="Conexão recta unidireccional 13"/>
          <p:cNvCxnSpPr/>
          <p:nvPr/>
        </p:nvCxnSpPr>
        <p:spPr>
          <a:xfrm flipV="1">
            <a:off x="2555776" y="2924944"/>
            <a:ext cx="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unidireccional 14"/>
          <p:cNvCxnSpPr/>
          <p:nvPr/>
        </p:nvCxnSpPr>
        <p:spPr>
          <a:xfrm flipV="1">
            <a:off x="3059832" y="3789040"/>
            <a:ext cx="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unidireccional 15"/>
          <p:cNvCxnSpPr/>
          <p:nvPr/>
        </p:nvCxnSpPr>
        <p:spPr>
          <a:xfrm flipV="1">
            <a:off x="6876256" y="2852936"/>
            <a:ext cx="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unidireccional 16"/>
          <p:cNvCxnSpPr/>
          <p:nvPr/>
        </p:nvCxnSpPr>
        <p:spPr>
          <a:xfrm flipV="1">
            <a:off x="7452320" y="3933056"/>
            <a:ext cx="0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Insitu Measurements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4" name="Picture 8" descr="Proj11022012_1340"/>
          <p:cNvPicPr>
            <a:picLocks noChangeAspect="1" noChangeArrowheads="1"/>
          </p:cNvPicPr>
          <p:nvPr/>
        </p:nvPicPr>
        <p:blipFill>
          <a:blip r:embed="rId2" cstate="print"/>
          <a:srcRect l="49992" t="43544" r="21996" b="17043"/>
          <a:stretch>
            <a:fillRect/>
          </a:stretch>
        </p:blipFill>
        <p:spPr bwMode="auto">
          <a:xfrm>
            <a:off x="2267719" y="4653136"/>
            <a:ext cx="1800225" cy="1895475"/>
          </a:xfrm>
          <a:prstGeom prst="rect">
            <a:avLst/>
          </a:prstGeom>
          <a:noFill/>
        </p:spPr>
      </p:pic>
      <p:pic>
        <p:nvPicPr>
          <p:cNvPr id="20483" name="Picture 9" descr="Proj11022012_1620"/>
          <p:cNvPicPr>
            <a:picLocks noChangeAspect="1" noChangeArrowheads="1"/>
          </p:cNvPicPr>
          <p:nvPr/>
        </p:nvPicPr>
        <p:blipFill>
          <a:blip r:embed="rId3" cstate="print"/>
          <a:srcRect l="50107" t="43710" r="22125" b="16495"/>
          <a:stretch>
            <a:fillRect/>
          </a:stretch>
        </p:blipFill>
        <p:spPr bwMode="auto">
          <a:xfrm>
            <a:off x="4860007" y="4653136"/>
            <a:ext cx="1800225" cy="1943100"/>
          </a:xfrm>
          <a:prstGeom prst="rect">
            <a:avLst/>
          </a:prstGeom>
          <a:noFill/>
        </p:spPr>
      </p:pic>
      <p:pic>
        <p:nvPicPr>
          <p:cNvPr id="20482" name="Picture 10" descr="Proj25112011_1300"/>
          <p:cNvPicPr>
            <a:picLocks noChangeAspect="1" noChangeArrowheads="1"/>
          </p:cNvPicPr>
          <p:nvPr/>
        </p:nvPicPr>
        <p:blipFill>
          <a:blip r:embed="rId4" cstate="print"/>
          <a:srcRect l="49995" t="43892" r="22154" b="16522"/>
          <a:stretch>
            <a:fillRect/>
          </a:stretch>
        </p:blipFill>
        <p:spPr bwMode="auto">
          <a:xfrm>
            <a:off x="2267719" y="2204864"/>
            <a:ext cx="1800225" cy="1914525"/>
          </a:xfrm>
          <a:prstGeom prst="rect">
            <a:avLst/>
          </a:prstGeom>
          <a:noFill/>
        </p:spPr>
      </p:pic>
      <p:pic>
        <p:nvPicPr>
          <p:cNvPr id="20481" name="Picture 11" descr="Proj25112011_1540"/>
          <p:cNvPicPr>
            <a:picLocks noChangeAspect="1" noChangeArrowheads="1"/>
          </p:cNvPicPr>
          <p:nvPr/>
        </p:nvPicPr>
        <p:blipFill>
          <a:blip r:embed="rId5" cstate="print"/>
          <a:srcRect l="49905" t="43761" r="21979" b="16696"/>
          <a:stretch>
            <a:fillRect/>
          </a:stretch>
        </p:blipFill>
        <p:spPr bwMode="auto">
          <a:xfrm>
            <a:off x="4860007" y="2191122"/>
            <a:ext cx="1800225" cy="188595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427959" y="4221088"/>
            <a:ext cx="215475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1600" dirty="0" smtClean="0">
                <a:latin typeface="Calibri"/>
                <a:ea typeface="Calibri"/>
                <a:cs typeface="Times New Roman"/>
              </a:rPr>
              <a:t>11/02/2012 16:20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4748" y="4221088"/>
            <a:ext cx="215475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 smtClean="0">
                <a:latin typeface="Calibri"/>
                <a:ea typeface="Calibri"/>
                <a:cs typeface="Times New Roman"/>
              </a:rPr>
              <a:t>11/02/2012 13:40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39292" y="1772816"/>
            <a:ext cx="215475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 smtClean="0">
                <a:latin typeface="Calibri"/>
                <a:ea typeface="Calibri"/>
                <a:cs typeface="Times New Roman"/>
              </a:rPr>
              <a:t>25/11/2011 13:00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580" y="1793982"/>
            <a:ext cx="215475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US" sz="1600" dirty="0" smtClean="0">
                <a:latin typeface="Calibri"/>
                <a:ea typeface="Calibri"/>
                <a:cs typeface="Times New Roman"/>
              </a:rPr>
              <a:t>25/11/2011 15:40</a:t>
            </a:r>
            <a:endParaRPr lang="en-US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105273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ea typeface="Calibri"/>
                <a:cs typeface="Times New Roman"/>
              </a:rPr>
              <a:t>Starting and ending instants of shadow contamination to the radiometer. Blue dots indicate possible locations for the radiometer on that day.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Insitu Measurements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8" y="1052736"/>
            <a:ext cx="4162425" cy="361950"/>
          </a:xfrm>
          <a:prstGeom prst="rect">
            <a:avLst/>
          </a:prstGeom>
          <a:noFill/>
        </p:spPr>
      </p:pic>
      <p:pic>
        <p:nvPicPr>
          <p:cNvPr id="21509" name="Picture 5" descr="D:\Tese\EVORA\EVORA_vfinal\regressNov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111" y="1412776"/>
            <a:ext cx="3687817" cy="2592288"/>
          </a:xfrm>
          <a:prstGeom prst="rect">
            <a:avLst/>
          </a:prstGeom>
          <a:noFill/>
        </p:spPr>
      </p:pic>
      <p:pic>
        <p:nvPicPr>
          <p:cNvPr id="21511" name="Picture 7" descr="D:\Tese\EVORA\EVORA_vfinal\Tcorr1_25112011_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916832"/>
            <a:ext cx="5148064" cy="4094542"/>
          </a:xfrm>
          <a:prstGeom prst="rect">
            <a:avLst/>
          </a:prstGeom>
          <a:noFill/>
        </p:spPr>
      </p:pic>
      <p:pic>
        <p:nvPicPr>
          <p:cNvPr id="8" name="Imagem 7" descr="Tcorr2_25112011_2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732" y="4005064"/>
            <a:ext cx="3549188" cy="28529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Insitu Measurements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544" y="908720"/>
            <a:ext cx="8676456" cy="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1196752"/>
            <a:ext cx="422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Shaded background temperature?</a:t>
            </a:r>
            <a:endParaRPr lang="en-US" sz="2000" b="1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1844824"/>
            <a:ext cx="3619500" cy="36195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1359" y="2348880"/>
            <a:ext cx="3476625" cy="352425"/>
          </a:xfrm>
          <a:prstGeom prst="rect">
            <a:avLst/>
          </a:prstGeom>
          <a:noFill/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852936"/>
            <a:ext cx="3790950" cy="3524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1560" y="4084687"/>
            <a:ext cx="263886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Assumptions:  - at night</a:t>
            </a:r>
          </a:p>
          <a:p>
            <a:r>
              <a:rPr lang="en-US" sz="1100" dirty="0" smtClean="0"/>
              <a:t>                      </a:t>
            </a:r>
          </a:p>
          <a:p>
            <a:r>
              <a:rPr lang="en-US" dirty="0" smtClean="0"/>
              <a:t>                      - </a:t>
            </a:r>
            <a:endParaRPr lang="en-US" dirty="0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1252" y="4012679"/>
            <a:ext cx="2628900" cy="466725"/>
          </a:xfrm>
          <a:prstGeom prst="rect">
            <a:avLst/>
          </a:prstGeom>
          <a:noFill/>
        </p:spPr>
      </p:pic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4588743"/>
            <a:ext cx="1714500" cy="352425"/>
          </a:xfrm>
          <a:prstGeom prst="rect">
            <a:avLst/>
          </a:prstGeom>
          <a:noFill/>
        </p:spPr>
      </p:pic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712" y="5301208"/>
            <a:ext cx="4549769" cy="504056"/>
          </a:xfrm>
          <a:prstGeom prst="rect">
            <a:avLst/>
          </a:prstGeom>
          <a:noFill/>
        </p:spPr>
      </p:pic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6028903"/>
            <a:ext cx="1609725" cy="35242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683568" y="3358153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Armson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D., Stringer, P.,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Ennos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A.R., </a:t>
            </a:r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effect of tree shade and grass on surface and globe temperatures in an urban area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Urban Forestry &amp; Urban Greening, Volume 11, Issue 3, 2012, Pages 245-255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429</Words>
  <Application>Microsoft Office PowerPoint</Application>
  <PresentationFormat>On-screen Show (4:3)</PresentationFormat>
  <Paragraphs>62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Modeling the angular dependence of satellite retrieved Land Surface Temperature (LST)  </vt:lpstr>
      <vt:lpstr>Basic Assumptions</vt:lpstr>
      <vt:lpstr>The Geometric Model</vt:lpstr>
      <vt:lpstr>The Geometric Model</vt:lpstr>
      <vt:lpstr>The Geometric Model</vt:lpstr>
      <vt:lpstr>Insitu Measurements</vt:lpstr>
      <vt:lpstr>Insitu Measurements</vt:lpstr>
      <vt:lpstr>Insitu Measurements</vt:lpstr>
      <vt:lpstr>Insitu Measurements</vt:lpstr>
      <vt:lpstr>Insitu Measurements</vt:lpstr>
      <vt:lpstr>Results</vt:lpstr>
      <vt:lpstr>Slide 12</vt:lpstr>
      <vt:lpstr>Modeling the angular dependence of satellite retrieved Land Surface Temperature (LST)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angular dependence of satellite retrieved Land Surface Temperature (LST)</dc:title>
  <dc:creator>snermida</dc:creator>
  <cp:lastModifiedBy>Carlos da Camara</cp:lastModifiedBy>
  <cp:revision>85</cp:revision>
  <dcterms:created xsi:type="dcterms:W3CDTF">2013-03-14T14:30:09Z</dcterms:created>
  <dcterms:modified xsi:type="dcterms:W3CDTF">2013-03-21T11:20:54Z</dcterms:modified>
</cp:coreProperties>
</file>