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783" r:id="rId2"/>
  </p:sldMasterIdLst>
  <p:notesMasterIdLst>
    <p:notesMasterId r:id="rId21"/>
  </p:notesMasterIdLst>
  <p:handoutMasterIdLst>
    <p:handoutMasterId r:id="rId22"/>
  </p:handoutMasterIdLst>
  <p:sldIdLst>
    <p:sldId id="256" r:id="rId3"/>
    <p:sldId id="283" r:id="rId4"/>
    <p:sldId id="284" r:id="rId5"/>
    <p:sldId id="321" r:id="rId6"/>
    <p:sldId id="318" r:id="rId7"/>
    <p:sldId id="328" r:id="rId8"/>
    <p:sldId id="322" r:id="rId9"/>
    <p:sldId id="320" r:id="rId10"/>
    <p:sldId id="327" r:id="rId11"/>
    <p:sldId id="292" r:id="rId12"/>
    <p:sldId id="302" r:id="rId13"/>
    <p:sldId id="293" r:id="rId14"/>
    <p:sldId id="303" r:id="rId15"/>
    <p:sldId id="304" r:id="rId16"/>
    <p:sldId id="324" r:id="rId17"/>
    <p:sldId id="323" r:id="rId18"/>
    <p:sldId id="326" r:id="rId19"/>
    <p:sldId id="325" r:id="rId2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9900"/>
    <a:srgbClr val="FF6600"/>
    <a:srgbClr val="FD2913"/>
    <a:srgbClr val="24F719"/>
    <a:srgbClr val="FF0000"/>
    <a:srgbClr val="33CC33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J:\EGU_2012\Evaluation_A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plotArea>
      <c:layout/>
      <c:barChart>
        <c:barDir val="col"/>
        <c:grouping val="clustered"/>
        <c:ser>
          <c:idx val="1"/>
          <c:order val="0"/>
          <c:spPr>
            <a:solidFill>
              <a:srgbClr val="003366"/>
            </a:solidFill>
            <a:ln>
              <a:solidFill>
                <a:srgbClr val="003366"/>
              </a:solidFill>
            </a:ln>
          </c:spPr>
          <c:cat>
            <c:strRef>
              <c:f>Sheet1!$A$2:$A$41</c:f>
              <c:strCache>
                <c:ptCount val="40"/>
                <c:pt idx="0">
                  <c:v>out of period</c:v>
                </c:pt>
                <c:pt idx="1">
                  <c:v>no data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  <c:pt idx="15">
                  <c:v>13</c:v>
                </c:pt>
                <c:pt idx="16">
                  <c:v>14</c:v>
                </c:pt>
                <c:pt idx="17">
                  <c:v>15</c:v>
                </c:pt>
                <c:pt idx="18">
                  <c:v>16</c:v>
                </c:pt>
                <c:pt idx="19">
                  <c:v>17</c:v>
                </c:pt>
                <c:pt idx="20">
                  <c:v>18</c:v>
                </c:pt>
                <c:pt idx="21">
                  <c:v>19</c:v>
                </c:pt>
                <c:pt idx="22">
                  <c:v>20</c:v>
                </c:pt>
                <c:pt idx="23">
                  <c:v>21</c:v>
                </c:pt>
                <c:pt idx="24">
                  <c:v>22</c:v>
                </c:pt>
                <c:pt idx="25">
                  <c:v>23</c:v>
                </c:pt>
                <c:pt idx="26">
                  <c:v>24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29</c:v>
                </c:pt>
                <c:pt idx="32">
                  <c:v>30</c:v>
                </c:pt>
                <c:pt idx="33">
                  <c:v>31</c:v>
                </c:pt>
                <c:pt idx="34">
                  <c:v>32</c:v>
                </c:pt>
                <c:pt idx="35">
                  <c:v>33</c:v>
                </c:pt>
                <c:pt idx="36">
                  <c:v>34</c:v>
                </c:pt>
                <c:pt idx="37">
                  <c:v>35</c:v>
                </c:pt>
                <c:pt idx="38">
                  <c:v>36</c:v>
                </c:pt>
                <c:pt idx="39">
                  <c:v>37</c:v>
                </c:pt>
              </c:strCache>
            </c:strRef>
          </c:cat>
          <c:val>
            <c:numRef>
              <c:f>Sheet1!$D$2:$D$41</c:f>
              <c:numCache>
                <c:formatCode>General</c:formatCode>
                <c:ptCount val="40"/>
                <c:pt idx="0">
                  <c:v>7.7233142845100913</c:v>
                </c:pt>
                <c:pt idx="1">
                  <c:v>10.384932406334698</c:v>
                </c:pt>
                <c:pt idx="2">
                  <c:v>4.9857938831469797</c:v>
                </c:pt>
                <c:pt idx="3">
                  <c:v>28.255516658949876</c:v>
                </c:pt>
                <c:pt idx="4">
                  <c:v>14.776283125813695</c:v>
                </c:pt>
                <c:pt idx="5">
                  <c:v>19.881763356842278</c:v>
                </c:pt>
                <c:pt idx="6">
                  <c:v>0.36943862742793432</c:v>
                </c:pt>
                <c:pt idx="7">
                  <c:v>1.0048602733047947</c:v>
                </c:pt>
                <c:pt idx="8">
                  <c:v>0.87126099557593129</c:v>
                </c:pt>
                <c:pt idx="9">
                  <c:v>0.20632536470493321</c:v>
                </c:pt>
                <c:pt idx="11">
                  <c:v>0.44158363477002088</c:v>
                </c:pt>
                <c:pt idx="14">
                  <c:v>0.21269814620234398</c:v>
                </c:pt>
                <c:pt idx="16">
                  <c:v>2.6351219320318919</c:v>
                </c:pt>
                <c:pt idx="18">
                  <c:v>4.3406904698062254</c:v>
                </c:pt>
                <c:pt idx="19">
                  <c:v>0.4598440297205178</c:v>
                </c:pt>
                <c:pt idx="20">
                  <c:v>0.21675962812500421</c:v>
                </c:pt>
                <c:pt idx="26">
                  <c:v>1.0843228047605591</c:v>
                </c:pt>
                <c:pt idx="27">
                  <c:v>0.28828493291494239</c:v>
                </c:pt>
                <c:pt idx="29">
                  <c:v>0.2076550346067422</c:v>
                </c:pt>
                <c:pt idx="30">
                  <c:v>0.57848061536567574</c:v>
                </c:pt>
                <c:pt idx="33">
                  <c:v>0.56952617386635129</c:v>
                </c:pt>
                <c:pt idx="39">
                  <c:v>0.50554362121849761</c:v>
                </c:pt>
              </c:numCache>
            </c:numRef>
          </c:val>
        </c:ser>
        <c:axId val="288765056"/>
        <c:axId val="395515008"/>
      </c:barChart>
      <c:catAx>
        <c:axId val="2887650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0" i="0" baseline="0">
                    <a:latin typeface="Arial" pitchFamily="34" charset="0"/>
                  </a:defRPr>
                </a:pPr>
                <a:r>
                  <a:rPr lang="en-US" sz="1400" b="0" i="0" baseline="0">
                    <a:latin typeface="Arial" pitchFamily="34" charset="0"/>
                  </a:rPr>
                  <a:t>Difference in the number of days (MODIS-AFN)</a:t>
                </a:r>
              </a:p>
            </c:rich>
          </c:tx>
        </c:title>
        <c:tickLblPos val="nextTo"/>
        <c:txPr>
          <a:bodyPr rot="-5400000" vert="horz"/>
          <a:lstStyle/>
          <a:p>
            <a:pPr>
              <a:defRPr sz="1400" baseline="0">
                <a:solidFill>
                  <a:schemeClr val="tx1"/>
                </a:solidFill>
                <a:latin typeface="Arial" pitchFamily="34" charset="0"/>
              </a:defRPr>
            </a:pPr>
            <a:endParaRPr lang="pt-PT"/>
          </a:p>
        </c:txPr>
        <c:crossAx val="395515008"/>
        <c:crosses val="autoZero"/>
        <c:auto val="1"/>
        <c:lblAlgn val="ctr"/>
        <c:lblOffset val="100"/>
      </c:catAx>
      <c:valAx>
        <c:axId val="395515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 i="0" baseline="0">
                    <a:latin typeface="Arial" pitchFamily="34" charset="0"/>
                  </a:defRPr>
                </a:pPr>
                <a:r>
                  <a:rPr lang="en-US" sz="1400" b="0" i="0" baseline="0">
                    <a:latin typeface="Arial" pitchFamily="34" charset="0"/>
                  </a:rPr>
                  <a:t>Burned Area (%)</a:t>
                </a:r>
              </a:p>
            </c:rich>
          </c:tx>
        </c:title>
        <c:numFmt formatCode="General" sourceLinked="1"/>
        <c:tickLblPos val="nextTo"/>
        <c:txPr>
          <a:bodyPr/>
          <a:lstStyle/>
          <a:p>
            <a:pPr>
              <a:defRPr sz="1400" baseline="0">
                <a:latin typeface="Arial" pitchFamily="34" charset="0"/>
                <a:cs typeface="Arial" pitchFamily="34" charset="0"/>
              </a:defRPr>
            </a:pPr>
            <a:endParaRPr lang="pt-PT"/>
          </a:p>
        </c:txPr>
        <c:crossAx val="288765056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C08CA09-2828-4A78-9255-EE8E6C305C8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71959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6B6BD1-2E46-4A71-BCBD-1A0B1A5D806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36239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pitchFamily="34" charset="0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>
              <a:latin typeface="Arial" pitchFamily="34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3124200" y="64008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 sz="10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lang="pt-PT" altLang="en-US" sz="3600" b="1" baseline="0" dirty="0">
                <a:solidFill>
                  <a:srgbClr val="003366"/>
                </a:solidFill>
                <a:latin typeface="+mj-lt"/>
                <a:ea typeface="+mj-ea"/>
                <a:cs typeface="Times New Roman" pitchFamily="18" charset="0"/>
              </a:defRPr>
            </a:lvl1pPr>
          </a:lstStyle>
          <a:p>
            <a:r>
              <a:rPr lang="pt-PT" altLang="en-US" dirty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PT" alt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t-P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6092825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911FE-92E3-4F33-AB4D-58E964D33732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6092825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7FB84-7F4B-4309-B5E6-A117224ECAA3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6092825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E02B3-637D-4E05-8449-75AEF772D385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6092825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9EA06-7472-4D1C-8E65-0DE21F124108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86BE-2949-4A69-B4DA-32A348B828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9642-2E63-4DEA-A229-33DF8CD6D68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EDB35-BD06-4034-ACA9-A8F5CC3016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F444-71E6-469C-974E-4B74E9ADCE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altLang="en-US" dirty="0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A1A9C-EB11-4F5F-AAE5-5E0B7836E4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E5-E314-4DD8-B78C-7D7C312DA12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568E-1C4C-4258-9302-9C5BBF5F49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1AFE-8E8A-47D3-B960-32DCB92CF59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25D8A-0591-4435-912A-82D833C7DAB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7311B-0FA1-405A-8441-07E5634741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281E-B153-4DE3-9C89-95087816301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pt-PT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en-US" smtClean="0"/>
              <a:t>Click to edit Master text styles</a:t>
            </a:r>
          </a:p>
          <a:p>
            <a:pPr lvl="1"/>
            <a:r>
              <a:rPr lang="pt-PT" altLang="en-US" smtClean="0"/>
              <a:t>Second level</a:t>
            </a:r>
          </a:p>
          <a:p>
            <a:pPr lvl="2"/>
            <a:r>
              <a:rPr lang="pt-PT" altLang="en-US" smtClean="0"/>
              <a:t>Third level</a:t>
            </a:r>
          </a:p>
          <a:p>
            <a:pPr lvl="3"/>
            <a:r>
              <a:rPr lang="pt-PT" altLang="en-US" smtClean="0"/>
              <a:t>Fourth level</a:t>
            </a:r>
          </a:p>
          <a:p>
            <a:pPr lvl="4"/>
            <a:r>
              <a:rPr lang="pt-PT" altLang="en-US" smtClean="0"/>
              <a:t>Fifth level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544" y="6381328"/>
            <a:ext cx="381642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604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66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PT">
              <a:latin typeface="Arial" pitchFamily="34" charset="0"/>
            </a:endParaRPr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PT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 smtClean="0"/>
              <a:t>3rd SALGEE Workshop 2013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9D9C645-441B-46CA-B820-305043CDB9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1" y="1701800"/>
            <a:ext cx="8280920" cy="1943100"/>
          </a:xfrm>
        </p:spPr>
        <p:txBody>
          <a:bodyPr/>
          <a:lstStyle/>
          <a:p>
            <a:pPr algn="ctr" eaLnBrk="1" hangingPunct="1"/>
            <a:r>
              <a:rPr lang="en-US" sz="4800" dirty="0" smtClean="0"/>
              <a:t>Assigning dates to maps of burn scars in Portugal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sz="32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4365104"/>
            <a:ext cx="7922840" cy="69748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Renata Libonati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1 </a:t>
            </a: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, Carlos C. DaCamara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1</a:t>
            </a: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, Jessica Panisset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2</a:t>
            </a: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,</a:t>
            </a:r>
          </a:p>
          <a:p>
            <a:pPr algn="ctr" eaLnBrk="1" hangingPunct="1">
              <a:lnSpc>
                <a:spcPct val="80000"/>
              </a:lnSpc>
            </a:pP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Guilherme Gaspar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1</a:t>
            </a: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 , Teresa Calado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1</a:t>
            </a:r>
            <a:r>
              <a:rPr lang="pt-PT" sz="2400" b="1" dirty="0" smtClean="0">
                <a:solidFill>
                  <a:srgbClr val="003366"/>
                </a:solidFill>
                <a:latin typeface="Times New Roman" pitchFamily="18" charset="0"/>
              </a:rPr>
              <a:t> , Ana Barros</a:t>
            </a:r>
            <a:r>
              <a:rPr lang="pt-PT" sz="24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3</a:t>
            </a:r>
          </a:p>
          <a:p>
            <a:pPr algn="ctr" eaLnBrk="1" hangingPunct="1">
              <a:lnSpc>
                <a:spcPct val="80000"/>
              </a:lnSpc>
            </a:pPr>
            <a:endParaRPr lang="pt-PT" sz="2400" b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PT" sz="16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1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Instituto Dom Luiz,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University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of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Lisbon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, Portugal</a:t>
            </a:r>
          </a:p>
          <a:p>
            <a:pPr algn="ctr" eaLnBrk="1" hangingPunct="1">
              <a:lnSpc>
                <a:spcPct val="80000"/>
              </a:lnSpc>
            </a:pPr>
            <a:r>
              <a:rPr lang="pt-PT" sz="16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2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Department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of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Meteorology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, UFRJ, Rio de Janeiro,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Brazil</a:t>
            </a:r>
            <a:endParaRPr lang="pt-PT" sz="1600" b="1" dirty="0" smtClean="0">
              <a:solidFill>
                <a:srgbClr val="003366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pt-PT" sz="1600" b="1" baseline="30000" dirty="0" smtClean="0">
                <a:solidFill>
                  <a:srgbClr val="003366"/>
                </a:solidFill>
                <a:latin typeface="Times New Roman" pitchFamily="18" charset="0"/>
              </a:rPr>
              <a:t>3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DEF/ISA,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Technical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University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of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r>
              <a:rPr lang="pt-PT" sz="1600" b="1" dirty="0" err="1" smtClean="0">
                <a:solidFill>
                  <a:srgbClr val="003366"/>
                </a:solidFill>
                <a:latin typeface="Times New Roman" pitchFamily="18" charset="0"/>
              </a:rPr>
              <a:t>Lisbon</a:t>
            </a: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, Portugal</a:t>
            </a:r>
          </a:p>
          <a:p>
            <a:pPr algn="ctr" eaLnBrk="1" hangingPunct="1">
              <a:lnSpc>
                <a:spcPct val="80000"/>
              </a:lnSpc>
            </a:pPr>
            <a:r>
              <a:rPr lang="pt-PT" sz="1600" b="1" dirty="0" smtClean="0">
                <a:solidFill>
                  <a:srgbClr val="003366"/>
                </a:solidFill>
                <a:latin typeface="Times New Roman" pitchFamily="18" charset="0"/>
              </a:rPr>
              <a:t>l</a:t>
            </a:r>
          </a:p>
        </p:txBody>
      </p:sp>
      <p:pic>
        <p:nvPicPr>
          <p:cNvPr id="5" name="Picture 1" descr="ID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065" y="78408"/>
            <a:ext cx="2612775" cy="104633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4624"/>
            <a:ext cx="3023616" cy="122413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Data</a:t>
            </a:r>
            <a:endParaRPr lang="fr-F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908720"/>
            <a:ext cx="74168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+mj-lt"/>
              <a:buAutoNum type="arabicPeriod"/>
            </a:pPr>
            <a:r>
              <a:rPr lang="en-GB" sz="3000" dirty="0" smtClean="0">
                <a:solidFill>
                  <a:srgbClr val="003366"/>
                </a:solidFill>
                <a:latin typeface="+mj-lt"/>
              </a:rPr>
              <a:t>Input Data 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MODIS Level 1B radiances 1km </a:t>
            </a:r>
          </a:p>
          <a:p>
            <a:pPr marL="514350" indent="-514350">
              <a:buClr>
                <a:srgbClr val="003366"/>
              </a:buClr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(TERRA and AQUA)</a:t>
            </a:r>
          </a:p>
          <a:p>
            <a:pPr marL="971550" lvl="1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Band 2 (NIR)</a:t>
            </a:r>
          </a:p>
          <a:p>
            <a:pPr marL="971550" lvl="1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Band 20 (MIR)</a:t>
            </a:r>
          </a:p>
          <a:p>
            <a:pPr marL="971550" lvl="1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Band 30 (TIR)</a:t>
            </a:r>
          </a:p>
          <a:p>
            <a:pPr marL="971550" lvl="1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Solar Zenith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From July to September 2005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solidFill>
                <a:srgbClr val="003366"/>
              </a:solidFill>
              <a:latin typeface="+mj-lt"/>
            </a:endParaRPr>
          </a:p>
          <a:p>
            <a:pPr marL="514350" indent="-514350">
              <a:buClr>
                <a:srgbClr val="003366"/>
              </a:buClr>
              <a:buFont typeface="+mj-lt"/>
              <a:buAutoNum type="arabicPeriod" startAt="2"/>
            </a:pPr>
            <a:r>
              <a:rPr lang="en-GB" sz="3000" dirty="0" smtClean="0">
                <a:solidFill>
                  <a:srgbClr val="003366"/>
                </a:solidFill>
                <a:latin typeface="+mj-lt"/>
              </a:rPr>
              <a:t>Validation Data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MODIS Level 3 data active fire products (hotspots)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Burning dates of Landsat scars based on MODIS Rapid</a:t>
            </a:r>
          </a:p>
          <a:p>
            <a:pPr marL="514350" indent="-514350">
              <a:buClr>
                <a:srgbClr val="003366"/>
              </a:buClr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	Scan &amp; AFN Database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Daily Time Series</a:t>
            </a:r>
            <a:endParaRPr lang="en-GB" dirty="0" smtClean="0"/>
          </a:p>
        </p:txBody>
      </p:sp>
      <p:pic>
        <p:nvPicPr>
          <p:cNvPr id="6" name="Picture 4" descr="serietemporal_SEMNUV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3538"/>
            <a:ext cx="8753351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7116969"/>
              </p:ext>
            </p:extLst>
          </p:nvPr>
        </p:nvGraphicFramePr>
        <p:xfrm>
          <a:off x="5220072" y="4446116"/>
          <a:ext cx="2120900" cy="927100"/>
        </p:xfrm>
        <a:graphic>
          <a:graphicData uri="http://schemas.openxmlformats.org/presentationml/2006/ole">
            <p:oleObj spid="_x0000_s21512" name="Equação" r:id="rId4" imgW="2120900" imgH="927100" progId="Equation.3">
              <p:embed/>
            </p:oleObj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48691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t-PT" sz="1400" b="1" dirty="0" smtClean="0">
                <a:solidFill>
                  <a:srgbClr val="FF0000"/>
                </a:solidFill>
              </a:rPr>
              <a:t>TERRA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PT" sz="1400" b="1" dirty="0" smtClean="0">
                <a:solidFill>
                  <a:srgbClr val="0070C0"/>
                </a:solidFill>
              </a:rPr>
              <a:t>AQUA</a:t>
            </a:r>
            <a:endParaRPr lang="pt-PT" sz="1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Detection Algorithm</a:t>
            </a:r>
            <a:endParaRPr lang="en-GB" dirty="0" smtClean="0"/>
          </a:p>
        </p:txBody>
      </p:sp>
      <p:sp>
        <p:nvSpPr>
          <p:cNvPr id="9" name="Flowchart: Multidocument 8"/>
          <p:cNvSpPr/>
          <p:nvPr/>
        </p:nvSpPr>
        <p:spPr>
          <a:xfrm>
            <a:off x="755576" y="1412776"/>
            <a:ext cx="1944216" cy="1224136"/>
          </a:xfrm>
          <a:prstGeom prst="flowChartMultidocumen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extBox 9"/>
          <p:cNvSpPr txBox="1"/>
          <p:nvPr/>
        </p:nvSpPr>
        <p:spPr>
          <a:xfrm>
            <a:off x="800401" y="156956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Daily  </a:t>
            </a:r>
            <a:r>
              <a:rPr lang="en-GB" dirty="0" err="1" smtClean="0"/>
              <a:t>Reflectances</a:t>
            </a:r>
            <a:r>
              <a:rPr lang="en-GB" dirty="0" smtClean="0"/>
              <a:t> (MIR/NIR) </a:t>
            </a:r>
            <a:endParaRPr lang="en-GB" dirty="0"/>
          </a:p>
        </p:txBody>
      </p:sp>
      <p:sp>
        <p:nvSpPr>
          <p:cNvPr id="11" name="Flowchart: Multidocument 10"/>
          <p:cNvSpPr/>
          <p:nvPr/>
        </p:nvSpPr>
        <p:spPr>
          <a:xfrm>
            <a:off x="3347864" y="1340768"/>
            <a:ext cx="1800200" cy="1080120"/>
          </a:xfrm>
          <a:prstGeom prst="flowChartMultidocumen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TextBox 11"/>
          <p:cNvSpPr txBox="1"/>
          <p:nvPr/>
        </p:nvSpPr>
        <p:spPr>
          <a:xfrm>
            <a:off x="3347864" y="155679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Daily (V-W) indices</a:t>
            </a:r>
            <a:endParaRPr lang="en-GB" dirty="0"/>
          </a:p>
        </p:txBody>
      </p:sp>
      <p:sp>
        <p:nvSpPr>
          <p:cNvPr id="13" name="Flowchart: Manual Input 12"/>
          <p:cNvSpPr/>
          <p:nvPr/>
        </p:nvSpPr>
        <p:spPr>
          <a:xfrm>
            <a:off x="5940152" y="1196752"/>
            <a:ext cx="2376264" cy="1008112"/>
          </a:xfrm>
          <a:prstGeom prst="flowChartManualInpu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6156176" y="1340768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Cloud mask, solar/view angle masks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843808" y="2780928"/>
            <a:ext cx="2664296" cy="6480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TextBox 15"/>
          <p:cNvSpPr txBox="1"/>
          <p:nvPr/>
        </p:nvSpPr>
        <p:spPr>
          <a:xfrm>
            <a:off x="2987824" y="292494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Temporal Composites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843808" y="3645024"/>
            <a:ext cx="2664296" cy="6480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TextBox 17"/>
          <p:cNvSpPr txBox="1"/>
          <p:nvPr/>
        </p:nvSpPr>
        <p:spPr>
          <a:xfrm>
            <a:off x="3059832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Day of S maximum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2843808" y="4509120"/>
            <a:ext cx="2664296" cy="64807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2987824" y="465313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Spatial Filter</a:t>
            </a:r>
            <a:endParaRPr lang="en-GB" dirty="0"/>
          </a:p>
        </p:txBody>
      </p:sp>
      <p:sp>
        <p:nvSpPr>
          <p:cNvPr id="21" name="Flowchart: Punched Tape 20"/>
          <p:cNvSpPr/>
          <p:nvPr/>
        </p:nvSpPr>
        <p:spPr>
          <a:xfrm>
            <a:off x="2771800" y="5445224"/>
            <a:ext cx="2880320" cy="648072"/>
          </a:xfrm>
          <a:prstGeom prst="flowChartPunchedTap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2" name="TextBox 21"/>
          <p:cNvSpPr txBox="1"/>
          <p:nvPr/>
        </p:nvSpPr>
        <p:spPr>
          <a:xfrm>
            <a:off x="3131840" y="55892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Day of Burn Map</a:t>
            </a:r>
            <a:endParaRPr lang="en-GB" dirty="0"/>
          </a:p>
        </p:txBody>
      </p:sp>
      <p:sp>
        <p:nvSpPr>
          <p:cNvPr id="23" name="Right Arrow 22"/>
          <p:cNvSpPr/>
          <p:nvPr/>
        </p:nvSpPr>
        <p:spPr>
          <a:xfrm>
            <a:off x="2699792" y="1772816"/>
            <a:ext cx="648072" cy="32400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4" name="Left Arrow 23"/>
          <p:cNvSpPr/>
          <p:nvPr/>
        </p:nvSpPr>
        <p:spPr>
          <a:xfrm>
            <a:off x="5148064" y="1772816"/>
            <a:ext cx="792088" cy="324000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5" name="Down Arrow 24"/>
          <p:cNvSpPr/>
          <p:nvPr/>
        </p:nvSpPr>
        <p:spPr>
          <a:xfrm>
            <a:off x="4067944" y="2348880"/>
            <a:ext cx="205736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Down Arrow 25"/>
          <p:cNvSpPr/>
          <p:nvPr/>
        </p:nvSpPr>
        <p:spPr>
          <a:xfrm>
            <a:off x="4103803" y="3429000"/>
            <a:ext cx="143770" cy="21602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Down Arrow 26"/>
          <p:cNvSpPr/>
          <p:nvPr/>
        </p:nvSpPr>
        <p:spPr>
          <a:xfrm>
            <a:off x="4085874" y="4293096"/>
            <a:ext cx="143770" cy="216024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Down Arrow 27"/>
          <p:cNvSpPr/>
          <p:nvPr/>
        </p:nvSpPr>
        <p:spPr>
          <a:xfrm>
            <a:off x="4059267" y="5157191"/>
            <a:ext cx="152693" cy="369005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11560" y="2924944"/>
          <a:ext cx="2120900" cy="927100"/>
        </p:xfrm>
        <a:graphic>
          <a:graphicData uri="http://schemas.openxmlformats.org/presentationml/2006/ole">
            <p:oleObj spid="_x0000_s20521" name="Equação" r:id="rId3" imgW="2120900" imgH="92710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868144" y="2852936"/>
          <a:ext cx="2590800" cy="482600"/>
        </p:xfrm>
        <a:graphic>
          <a:graphicData uri="http://schemas.openxmlformats.org/presentationml/2006/ole">
            <p:oleObj spid="_x0000_s20522" name="Equação" r:id="rId4" imgW="2590800" imgH="482600" progId="Equation.3">
              <p:embed/>
            </p:oleObj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5868144" y="3501008"/>
          <a:ext cx="2603500" cy="482600"/>
        </p:xfrm>
        <a:graphic>
          <a:graphicData uri="http://schemas.openxmlformats.org/presentationml/2006/ole">
            <p:oleObj spid="_x0000_s20523" name="Equação" r:id="rId5" imgW="2603500" imgH="48260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39552" y="400506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>
                <a:latin typeface="+mj-lt"/>
              </a:rPr>
              <a:t>(</a:t>
            </a:r>
            <a:r>
              <a:rPr lang="pt-PT" sz="1600" dirty="0" err="1" smtClean="0">
                <a:latin typeface="+mj-lt"/>
              </a:rPr>
              <a:t>Giglio</a:t>
            </a:r>
            <a:r>
              <a:rPr lang="pt-PT" sz="1600" dirty="0" smtClean="0">
                <a:latin typeface="+mj-lt"/>
              </a:rPr>
              <a:t> </a:t>
            </a:r>
            <a:r>
              <a:rPr lang="pt-PT" sz="1600" dirty="0" err="1" smtClean="0">
                <a:latin typeface="+mj-lt"/>
              </a:rPr>
              <a:t>et</a:t>
            </a:r>
            <a:r>
              <a:rPr lang="pt-PT" sz="1600" dirty="0" smtClean="0">
                <a:latin typeface="+mj-lt"/>
              </a:rPr>
              <a:t> al., 2009)</a:t>
            </a:r>
            <a:endParaRPr lang="pt-PT" sz="1600" dirty="0">
              <a:latin typeface="+mj-lt"/>
            </a:endParaRPr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Map of Burning Day</a:t>
            </a:r>
            <a:endParaRPr lang="en-GB" dirty="0" smtClean="0"/>
          </a:p>
        </p:txBody>
      </p:sp>
      <p:pic>
        <p:nvPicPr>
          <p:cNvPr id="7" name="Picture 6" descr="scars_Land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178862"/>
            <a:ext cx="2952328" cy="4914434"/>
          </a:xfrm>
          <a:prstGeom prst="rect">
            <a:avLst/>
          </a:prstGeom>
        </p:spPr>
      </p:pic>
      <p:pic>
        <p:nvPicPr>
          <p:cNvPr id="8" name="Picture 7" descr="scars_dat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3612431" cy="45708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835696" y="1556792"/>
            <a:ext cx="1728192" cy="2376264"/>
          </a:xfrm>
          <a:prstGeom prst="rect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63888" y="1268760"/>
            <a:ext cx="1368152" cy="288032"/>
          </a:xfrm>
          <a:prstGeom prst="line">
            <a:avLst/>
          </a:prstGeom>
          <a:ln w="254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563888" y="3933056"/>
            <a:ext cx="1368152" cy="1656184"/>
          </a:xfrm>
          <a:prstGeom prst="line">
            <a:avLst/>
          </a:prstGeom>
          <a:ln w="25400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32040" y="1268760"/>
            <a:ext cx="0" cy="43204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2" name="Oval 1"/>
          <p:cNvSpPr/>
          <p:nvPr/>
        </p:nvSpPr>
        <p:spPr>
          <a:xfrm>
            <a:off x="5940152" y="4149080"/>
            <a:ext cx="504056" cy="28803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59526"/>
          <a:stretch/>
        </p:blipFill>
        <p:spPr bwMode="auto">
          <a:xfrm>
            <a:off x="3923928" y="5650685"/>
            <a:ext cx="1266825" cy="47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4833"/>
          <a:stretch/>
        </p:blipFill>
        <p:spPr bwMode="auto">
          <a:xfrm>
            <a:off x="5149673" y="5654195"/>
            <a:ext cx="1266825" cy="408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4169" y="5665811"/>
            <a:ext cx="489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or</a:t>
            </a:r>
            <a:endParaRPr lang="pt-PT" dirty="0"/>
          </a:p>
        </p:txBody>
      </p:sp>
      <p:sp>
        <p:nvSpPr>
          <p:cNvPr id="4" name="TextBox 3"/>
          <p:cNvSpPr txBox="1"/>
          <p:nvPr/>
        </p:nvSpPr>
        <p:spPr>
          <a:xfrm>
            <a:off x="6444208" y="567966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spatial</a:t>
            </a:r>
            <a:r>
              <a:rPr lang="pt-PT" dirty="0" smtClean="0"/>
              <a:t> </a:t>
            </a:r>
            <a:r>
              <a:rPr lang="pt-PT" dirty="0" err="1" smtClean="0"/>
              <a:t>consistency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Validation – MODIS Hotspots</a:t>
            </a:r>
            <a:endParaRPr lang="en-GB" dirty="0" smtClean="0"/>
          </a:p>
        </p:txBody>
      </p:sp>
      <p:pic>
        <p:nvPicPr>
          <p:cNvPr id="6" name="Picture 5" descr="sca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253455"/>
            <a:ext cx="4076700" cy="469582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28889" y="1296888"/>
            <a:ext cx="4219575" cy="4724400"/>
            <a:chOff x="4528889" y="1296888"/>
            <a:chExt cx="4219575" cy="4724400"/>
          </a:xfrm>
        </p:grpSpPr>
        <p:pic>
          <p:nvPicPr>
            <p:cNvPr id="7" name="Picture 6" descr="scar2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28889" y="1296888"/>
              <a:ext cx="4219575" cy="4724400"/>
            </a:xfrm>
            <a:prstGeom prst="rect">
              <a:avLst/>
            </a:prstGeom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4815207" y="1619835"/>
              <a:ext cx="0" cy="13681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05954" y="4500155"/>
              <a:ext cx="0" cy="13681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71424"/>
            <a:ext cx="74168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78 scars were analysed;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70% of scars were correctly dated by the algorithm;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Allowing differences of up to 3 days, the matching score increases to 83%.</a:t>
            </a:r>
          </a:p>
          <a:p>
            <a:pPr>
              <a:buClr>
                <a:srgbClr val="003366"/>
              </a:buClr>
            </a:pPr>
            <a:endParaRPr lang="en-GB" sz="2800" dirty="0" smtClean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Accuracy assessment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23813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99592" y="5651956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Total amount of burned area </a:t>
            </a:r>
            <a:r>
              <a:rPr lang="en-GB" sz="2000" smtClean="0">
                <a:latin typeface="+mj-lt"/>
              </a:rPr>
              <a:t>– 230,433.132 </a:t>
            </a:r>
            <a:r>
              <a:rPr lang="en-GB" sz="2000" dirty="0" smtClean="0">
                <a:latin typeface="+mj-lt"/>
              </a:rPr>
              <a:t>ha</a:t>
            </a:r>
            <a:endParaRPr lang="en-GB" sz="2000" dirty="0">
              <a:latin typeface="+mj-lt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328737" y="1476375"/>
          <a:ext cx="6486525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Accuracy assessment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905794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An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automated procedure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was presented that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allows using time series of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MODIS imagery to assign dates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of burning to scars larger than 500 ha in the Landsat based fire atlas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.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3366"/>
                </a:solidFill>
                <a:latin typeface="+mj-lt"/>
              </a:rPr>
              <a:t>The procedure relies on the so-called (V,W) burned index that uses daily reflectance obtained from the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1km MODIS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Level 1B calibrated radiance from bands 2 (NIR) and 20 (MIR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).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86677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340768"/>
            <a:ext cx="74168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The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algorithm detects persistent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changes in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the (V,W) burned index time series, within each Landsat burned scar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.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3366"/>
                </a:solidFill>
                <a:latin typeface="+mj-lt"/>
              </a:rPr>
              <a:t>An assessment of the temporal accuracy of the algorithm was conducted for the year 2005. For this year,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Landsat based </a:t>
            </a:r>
            <a:r>
              <a:rPr lang="en-US" sz="2800" dirty="0">
                <a:solidFill>
                  <a:srgbClr val="003366"/>
                </a:solidFill>
                <a:latin typeface="+mj-lt"/>
              </a:rPr>
              <a:t>fire scars larger than 500ha have an associated detection date, based on field information provided by </a:t>
            </a: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the AFN.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3366"/>
                </a:solidFill>
                <a:latin typeface="+mj-lt"/>
              </a:rPr>
              <a:t>Results are quite promising and are currently being extended to the period 1980-2011.</a:t>
            </a:r>
            <a:endParaRPr lang="en-GB" sz="2800" dirty="0" smtClean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609600" y="4302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Conclusions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25919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Introduction</a:t>
            </a:r>
            <a:endParaRPr lang="en-GB" dirty="0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57200" y="399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268760"/>
            <a:ext cx="74168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Portugal presents the highest number of fire occurrences in Europe;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It also has the largest area affected by wildfires;</a:t>
            </a:r>
          </a:p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Wildfires present a large annual inter-variability, related     to changes in the frequency of occurrence of atmospheric conditions</a:t>
            </a:r>
          </a:p>
          <a:p>
            <a:pPr>
              <a:buClr>
                <a:srgbClr val="003366"/>
              </a:buClr>
            </a:pPr>
            <a:r>
              <a:rPr lang="en-GB" sz="2400" dirty="0">
                <a:solidFill>
                  <a:srgbClr val="003366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      that favour the onset and</a:t>
            </a:r>
          </a:p>
          <a:p>
            <a:pPr>
              <a:buClr>
                <a:srgbClr val="003366"/>
              </a:buClr>
            </a:pPr>
            <a:r>
              <a:rPr lang="en-GB" sz="2400" dirty="0">
                <a:solidFill>
                  <a:srgbClr val="003366"/>
                </a:solidFill>
                <a:latin typeface="+mj-lt"/>
              </a:rPr>
              <a:t> </a:t>
            </a: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      spreading of fires.</a:t>
            </a:r>
            <a:endParaRPr lang="en-GB" sz="2800" dirty="0" smtClean="0">
              <a:solidFill>
                <a:srgbClr val="003366"/>
              </a:solidFill>
              <a:latin typeface="+mj-lt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pic>
        <p:nvPicPr>
          <p:cNvPr id="9" name="Marcador de Posição de Conteúdo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636" r="5858"/>
          <a:stretch/>
        </p:blipFill>
        <p:spPr>
          <a:xfrm>
            <a:off x="4045547" y="3212976"/>
            <a:ext cx="4603199" cy="2707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Objectives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980728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The main goal is to develop an automated method to date scars detected by end of fire season Landsat 30 m images, using MIR and NIR </a:t>
            </a:r>
            <a:r>
              <a:rPr lang="en-GB" sz="2800" dirty="0">
                <a:solidFill>
                  <a:srgbClr val="003366"/>
                </a:solidFill>
                <a:latin typeface="+mj-lt"/>
              </a:rPr>
              <a:t>bands </a:t>
            </a:r>
            <a:r>
              <a:rPr lang="en-GB" sz="2800" dirty="0" smtClean="0">
                <a:solidFill>
                  <a:srgbClr val="003366"/>
                </a:solidFill>
                <a:latin typeface="+mj-lt"/>
              </a:rPr>
              <a:t>from 1-km MODIS imagery.</a:t>
            </a:r>
          </a:p>
        </p:txBody>
      </p:sp>
      <p:pic>
        <p:nvPicPr>
          <p:cNvPr id="7" name="Picture 6" descr="scars_Lands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276872"/>
            <a:ext cx="2304256" cy="3835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816" y="516996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3366"/>
              </a:buClr>
              <a:buFont typeface="Wingdings" pitchFamily="2" charset="2"/>
              <a:buChar char="v"/>
            </a:pPr>
            <a:r>
              <a:rPr lang="pt-PT" dirty="0" smtClean="0"/>
              <a:t> </a:t>
            </a:r>
            <a:r>
              <a:rPr lang="en-GB" dirty="0" smtClean="0">
                <a:solidFill>
                  <a:srgbClr val="003366"/>
                </a:solidFill>
              </a:rPr>
              <a:t>Burned areas greater than 500 ha, from August 2005,  as detected by </a:t>
            </a:r>
            <a:r>
              <a:rPr lang="en-GB" dirty="0" err="1" smtClean="0">
                <a:solidFill>
                  <a:srgbClr val="003366"/>
                </a:solidFill>
              </a:rPr>
              <a:t>Landsat</a:t>
            </a:r>
            <a:r>
              <a:rPr lang="en-GB" dirty="0" smtClean="0">
                <a:solidFill>
                  <a:srgbClr val="003366"/>
                </a:solidFill>
              </a:rPr>
              <a:t> (ICNF) .</a:t>
            </a:r>
            <a:endParaRPr lang="en-GB" dirty="0">
              <a:solidFill>
                <a:srgbClr val="003366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GB" sz="4400" b="1" dirty="0" smtClean="0">
                <a:solidFill>
                  <a:srgbClr val="003366"/>
                </a:solidFill>
                <a:cs typeface="Times New Roman" pitchFamily="18" charset="0"/>
              </a:rPr>
              <a:t>Why MIR and NIR bands?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11560" y="126876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In VIS (as well as in SWIR), charcoal is mixed up with dense dark vegetation, water, dark soils, wetlands, clouds and terrain shadows;</a:t>
            </a:r>
          </a:p>
          <a:p>
            <a:pPr marL="514350" indent="-514350" algn="just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The MIR/NIR is the best bi-spectral region to discriminate between burned areas and other types of surfaces.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5844"/>
            <a:ext cx="3700598" cy="265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" name="Group 9"/>
          <p:cNvGrpSpPr/>
          <p:nvPr/>
        </p:nvGrpSpPr>
        <p:grpSpPr>
          <a:xfrm>
            <a:off x="714499" y="3501009"/>
            <a:ext cx="3785493" cy="2656462"/>
            <a:chOff x="714499" y="3501009"/>
            <a:chExt cx="3785493" cy="265646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499" y="3501009"/>
              <a:ext cx="3785493" cy="2656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1656426" y="3555086"/>
              <a:ext cx="728439" cy="232218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7092205" y="3717032"/>
            <a:ext cx="720155" cy="21602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Why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 MIR </a:t>
            </a:r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and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 NIR </a:t>
            </a:r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bands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?</a:t>
            </a:r>
            <a:endParaRPr lang="fr-F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MIR signal is practically not affected by smoke, which is especially relevant during the dry season, when the atmosphere is very contaminated by smoke (left panel);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82822"/>
            <a:ext cx="4769239" cy="3582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val 10"/>
          <p:cNvSpPr>
            <a:spLocks noChangeArrowheads="1"/>
          </p:cNvSpPr>
          <p:nvPr/>
        </p:nvSpPr>
        <p:spPr bwMode="auto">
          <a:xfrm>
            <a:off x="6228184" y="5085184"/>
            <a:ext cx="728507" cy="1006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Why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 MIR </a:t>
            </a:r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and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 NIR </a:t>
            </a:r>
            <a:r>
              <a:rPr lang="pt-PT" sz="4400" b="1" dirty="0" err="1" smtClean="0">
                <a:solidFill>
                  <a:srgbClr val="003366"/>
                </a:solidFill>
                <a:cs typeface="Times New Roman" pitchFamily="18" charset="0"/>
              </a:rPr>
              <a:t>bands</a:t>
            </a:r>
            <a:r>
              <a:rPr lang="pt-PT" sz="4400" b="1" dirty="0" smtClean="0">
                <a:solidFill>
                  <a:srgbClr val="003366"/>
                </a:solidFill>
                <a:cs typeface="Times New Roman" pitchFamily="18" charset="0"/>
              </a:rPr>
              <a:t>?</a:t>
            </a:r>
            <a:endParaRPr lang="fr-FR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11560" y="1268760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Clr>
                <a:srgbClr val="003366"/>
              </a:buCl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3366"/>
                </a:solidFill>
                <a:latin typeface="+mj-lt"/>
              </a:rPr>
              <a:t>Different materials/surfaces tend to form clusters on the MIR/NIR space (right panel).</a:t>
            </a:r>
          </a:p>
          <a:p>
            <a:pPr marL="514350" indent="-514350" algn="just">
              <a:buClr>
                <a:srgbClr val="003366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  <a:latin typeface="+mj-lt"/>
              </a:rPr>
              <a:t>There is an overall displacement along the diagonal of the graph, from vegetation, down to burned materials across the soil surfaces.</a:t>
            </a:r>
            <a:endParaRPr lang="en-GB" sz="2400" dirty="0" smtClean="0">
              <a:solidFill>
                <a:srgbClr val="003366"/>
              </a:solidFill>
              <a:latin typeface="+mj-lt"/>
            </a:endParaRPr>
          </a:p>
        </p:txBody>
      </p:sp>
      <p:pic>
        <p:nvPicPr>
          <p:cNvPr id="10" name="Picture 6" descr="figura2_left"/>
          <p:cNvPicPr>
            <a:picLocks noChangeAspect="1" noChangeArrowheads="1"/>
          </p:cNvPicPr>
          <p:nvPr/>
        </p:nvPicPr>
        <p:blipFill>
          <a:blip r:embed="rId2" cstate="print"/>
          <a:srcRect l="2362" r="4791"/>
          <a:stretch>
            <a:fillRect/>
          </a:stretch>
        </p:blipFill>
        <p:spPr bwMode="auto">
          <a:xfrm>
            <a:off x="4634110" y="3140968"/>
            <a:ext cx="365171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8"/>
          <p:cNvSpPr>
            <a:spLocks noChangeArrowheads="1"/>
          </p:cNvSpPr>
          <p:nvPr/>
        </p:nvSpPr>
        <p:spPr bwMode="auto">
          <a:xfrm rot="16200000">
            <a:off x="4823767" y="3824412"/>
            <a:ext cx="647700" cy="2889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5363244" y="5454189"/>
            <a:ext cx="1296988" cy="2889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5292081" y="4149080"/>
            <a:ext cx="648071" cy="1296144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pic>
        <p:nvPicPr>
          <p:cNvPr id="17" name="Picture 10" descr="figure_nova4"/>
          <p:cNvPicPr>
            <a:picLocks noChangeAspect="1" noChangeArrowheads="1"/>
          </p:cNvPicPr>
          <p:nvPr/>
        </p:nvPicPr>
        <p:blipFill>
          <a:blip r:embed="rId3" cstate="print"/>
          <a:srcRect l="11069" r="13094"/>
          <a:stretch>
            <a:fillRect/>
          </a:stretch>
        </p:blipFill>
        <p:spPr bwMode="auto">
          <a:xfrm>
            <a:off x="1351285" y="3273896"/>
            <a:ext cx="28606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 l="58797" t="64836" r="9505" b="10704"/>
          <a:stretch>
            <a:fillRect/>
          </a:stretch>
        </p:blipFill>
        <p:spPr bwMode="auto">
          <a:xfrm>
            <a:off x="2843808" y="3573016"/>
            <a:ext cx="1125537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3"/>
          <p:cNvSpPr>
            <a:spLocks noChangeArrowheads="1"/>
          </p:cNvSpPr>
          <p:nvPr/>
        </p:nvSpPr>
        <p:spPr bwMode="auto">
          <a:xfrm rot="17710073">
            <a:off x="1511757" y="3868852"/>
            <a:ext cx="1511300" cy="8493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 rot="17710073">
            <a:off x="2839701" y="4472896"/>
            <a:ext cx="881062" cy="849312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b="1" smtClean="0">
                <a:solidFill>
                  <a:srgbClr val="003366"/>
                </a:solidFill>
                <a:cs typeface="Times New Roman" pitchFamily="18" charset="0"/>
              </a:rPr>
              <a:t>Towards an optimal index</a:t>
            </a:r>
            <a:endParaRPr lang="fr-FR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25538"/>
            <a:ext cx="8686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5157788"/>
            <a:ext cx="2705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5205413"/>
            <a:ext cx="11049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5" cstate="print"/>
          <a:srcRect l="58797" t="64836" r="9505" b="10704"/>
          <a:stretch>
            <a:fillRect/>
          </a:stretch>
        </p:blipFill>
        <p:spPr bwMode="auto">
          <a:xfrm>
            <a:off x="5219700" y="3657600"/>
            <a:ext cx="1485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5" cstate="print"/>
          <a:srcRect l="58797" t="64836" r="9505" b="10704"/>
          <a:stretch>
            <a:fillRect/>
          </a:stretch>
        </p:blipFill>
        <p:spPr bwMode="auto">
          <a:xfrm>
            <a:off x="1430338" y="3644900"/>
            <a:ext cx="14859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b="1" smtClean="0">
                <a:solidFill>
                  <a:srgbClr val="003366"/>
                </a:solidFill>
                <a:cs typeface="Times New Roman" pitchFamily="18" charset="0"/>
              </a:rPr>
              <a:t>Towards an optimal index</a:t>
            </a:r>
            <a:endParaRPr lang="fr-FR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196752"/>
            <a:ext cx="612140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4400" b="1" smtClean="0">
                <a:solidFill>
                  <a:srgbClr val="003366"/>
                </a:solidFill>
                <a:cs typeface="Times New Roman" pitchFamily="18" charset="0"/>
              </a:rPr>
              <a:t>Towards an optimal index</a:t>
            </a:r>
            <a:endParaRPr lang="fr-F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7544" y="6309320"/>
            <a:ext cx="4392488" cy="2880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 altLang="en-US" smtClean="0"/>
              <a:t>3rd SALGEE Workshop 2013</a:t>
            </a:r>
            <a:endParaRPr lang="pt-PT" altLang="en-US" dirty="0"/>
          </a:p>
        </p:txBody>
      </p:sp>
      <p:pic>
        <p:nvPicPr>
          <p:cNvPr id="6" name="Picture 8" descr="fig_13"/>
          <p:cNvPicPr>
            <a:picLocks noChangeAspect="1" noChangeArrowheads="1"/>
          </p:cNvPicPr>
          <p:nvPr/>
        </p:nvPicPr>
        <p:blipFill>
          <a:blip r:embed="rId2" cstate="print"/>
          <a:srcRect l="8226" t="14822" r="8226" b="14822"/>
          <a:stretch>
            <a:fillRect/>
          </a:stretch>
        </p:blipFill>
        <p:spPr bwMode="auto">
          <a:xfrm>
            <a:off x="107950" y="1628775"/>
            <a:ext cx="8318500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7" name="Group 11"/>
          <p:cNvGrpSpPr>
            <a:grpSpLocks/>
          </p:cNvGrpSpPr>
          <p:nvPr/>
        </p:nvGrpSpPr>
        <p:grpSpPr bwMode="auto">
          <a:xfrm rot="21131187">
            <a:off x="6267674" y="2430522"/>
            <a:ext cx="868362" cy="3182310"/>
            <a:chOff x="2051720" y="2165041"/>
            <a:chExt cx="867888" cy="3500037"/>
          </a:xfrm>
        </p:grpSpPr>
        <p:sp>
          <p:nvSpPr>
            <p:cNvPr id="8" name="Left-Right Arrow 7"/>
            <p:cNvSpPr/>
            <p:nvPr/>
          </p:nvSpPr>
          <p:spPr>
            <a:xfrm rot="3730893">
              <a:off x="989507" y="3734977"/>
              <a:ext cx="3500037" cy="360165"/>
            </a:xfrm>
            <a:prstGeom prst="left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51720" y="3789040"/>
              <a:ext cx="50405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PT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D2913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W</a:t>
              </a:r>
              <a:endPara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D291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6517977" y="1964184"/>
            <a:ext cx="1222375" cy="1320800"/>
            <a:chOff x="2157543" y="1342891"/>
            <a:chExt cx="1222803" cy="1321718"/>
          </a:xfrm>
        </p:grpSpPr>
        <p:sp>
          <p:nvSpPr>
            <p:cNvPr id="11" name="Circular Arrow 10"/>
            <p:cNvSpPr/>
            <p:nvPr/>
          </p:nvSpPr>
          <p:spPr>
            <a:xfrm rot="7217181">
              <a:off x="2108086" y="1392348"/>
              <a:ext cx="1321718" cy="1222803"/>
            </a:xfrm>
            <a:prstGeom prst="circularArrow">
              <a:avLst/>
            </a:prstGeom>
            <a:solidFill>
              <a:srgbClr val="33CC33"/>
            </a:solidFill>
            <a:ln>
              <a:solidFill>
                <a:srgbClr val="33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55776" y="1700808"/>
              <a:ext cx="504056" cy="64633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PT" sz="36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24F719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V</a:t>
              </a:r>
              <a:endPara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4F71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3563</TotalTime>
  <Words>688</Words>
  <Application>Microsoft Office PowerPoint</Application>
  <PresentationFormat>On-screen Show (4:3)</PresentationFormat>
  <Paragraphs>92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Edge</vt:lpstr>
      <vt:lpstr>Custom Design</vt:lpstr>
      <vt:lpstr>Equação</vt:lpstr>
      <vt:lpstr>Assigning dates to maps of burn scars in Portugal  </vt:lpstr>
      <vt:lpstr>Introduction</vt:lpstr>
      <vt:lpstr>Objectives</vt:lpstr>
      <vt:lpstr>Why MIR and NIR bands?</vt:lpstr>
      <vt:lpstr>Why MIR and NIR bands?</vt:lpstr>
      <vt:lpstr>Why MIR and NIR bands?</vt:lpstr>
      <vt:lpstr>Towards an optimal index</vt:lpstr>
      <vt:lpstr>Towards an optimal index</vt:lpstr>
      <vt:lpstr>Towards an optimal index</vt:lpstr>
      <vt:lpstr>Data</vt:lpstr>
      <vt:lpstr>Daily Time Series</vt:lpstr>
      <vt:lpstr>Detection Algorithm</vt:lpstr>
      <vt:lpstr>Map of Burning Day</vt:lpstr>
      <vt:lpstr>Validation – MODIS Hotspots</vt:lpstr>
      <vt:lpstr>Slide 15</vt:lpstr>
      <vt:lpstr>Slide 16</vt:lpstr>
      <vt:lpstr>Slide 17</vt:lpstr>
      <vt:lpstr>Slide 18</vt:lpstr>
    </vt:vector>
  </TitlesOfParts>
  <Company>IM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Application Facility  on  Land Surface Analysis</dc:title>
  <dc:creator>SAF</dc:creator>
  <cp:lastModifiedBy>Carlos da Camara</cp:lastModifiedBy>
  <cp:revision>206</cp:revision>
  <dcterms:created xsi:type="dcterms:W3CDTF">2008-10-06T09:13:53Z</dcterms:created>
  <dcterms:modified xsi:type="dcterms:W3CDTF">2013-03-21T11:15:53Z</dcterms:modified>
</cp:coreProperties>
</file>