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00" r:id="rId3"/>
    <p:sldId id="297" r:id="rId4"/>
    <p:sldId id="294" r:id="rId5"/>
    <p:sldId id="295" r:id="rId6"/>
    <p:sldId id="298" r:id="rId7"/>
    <p:sldId id="299" r:id="rId8"/>
    <p:sldId id="303" r:id="rId9"/>
    <p:sldId id="301" r:id="rId10"/>
    <p:sldId id="265" r:id="rId11"/>
    <p:sldId id="304" r:id="rId12"/>
    <p:sldId id="293" r:id="rId13"/>
    <p:sldId id="271" r:id="rId14"/>
    <p:sldId id="288" r:id="rId15"/>
    <p:sldId id="291" r:id="rId16"/>
    <p:sldId id="310" r:id="rId17"/>
    <p:sldId id="306" r:id="rId18"/>
    <p:sldId id="308" r:id="rId19"/>
    <p:sldId id="292" r:id="rId20"/>
    <p:sldId id="281" r:id="rId21"/>
    <p:sldId id="302" r:id="rId22"/>
    <p:sldId id="287" r:id="rId23"/>
    <p:sldId id="290" r:id="rId24"/>
    <p:sldId id="289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53" autoAdjust="0"/>
    <p:restoredTop sz="94713" autoAdjust="0"/>
  </p:normalViewPr>
  <p:slideViewPr>
    <p:cSldViewPr>
      <p:cViewPr varScale="1">
        <p:scale>
          <a:sx n="66" d="100"/>
          <a:sy n="66" d="100"/>
        </p:scale>
        <p:origin x="174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93E58-E11E-472B-9919-7FEA5F9F4CB0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45643-8825-4643-AB9F-99614EB91F46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27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88067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3946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>
                <a:solidFill>
                  <a:prstClr val="black"/>
                </a:solidFill>
              </a:rPr>
              <a:pPr/>
              <a:t>16</a:t>
            </a:fld>
            <a:endParaRPr lang="pt-P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8893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2197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721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8954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07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0899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77498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895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895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45895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8555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45643-8825-4643-AB9F-99614EB91F46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78555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235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3461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320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2946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4992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400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6562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792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426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72194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7422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426D4-3E56-4918-8BD7-AB0FA78759B8}" type="datetimeFigureOut">
              <a:rPr lang="pt-PT" smtClean="0"/>
              <a:pPr/>
              <a:t>19-03-2013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BD60-6356-4B5E-BC47-6A70B21CADED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10020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84784"/>
            <a:ext cx="8280920" cy="1944216"/>
          </a:xfrm>
        </p:spPr>
        <p:txBody>
          <a:bodyPr>
            <a:noAutofit/>
          </a:bodyPr>
          <a:lstStyle/>
          <a:p>
            <a:r>
              <a:rPr lang="pt-PT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t-PT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Potential effects of regional climate change on rural fires in Europe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pt-PT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3388593"/>
            <a:ext cx="8280920" cy="720080"/>
          </a:xfrm>
        </p:spPr>
        <p:txBody>
          <a:bodyPr>
            <a:noAutofit/>
          </a:bodyPr>
          <a:lstStyle/>
          <a:p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T. Calheiros(1), M.G. Pereira(2,1), </a:t>
            </a:r>
          </a:p>
          <a:p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J.G. Pinto(3), Carlos C. </a:t>
            </a:r>
            <a:r>
              <a:rPr lang="pt-PT" sz="2400" b="1" dirty="0" err="1" smtClean="0">
                <a:solidFill>
                  <a:schemeClr val="bg1">
                    <a:lumMod val="50000"/>
                  </a:schemeClr>
                </a:solidFill>
              </a:rPr>
              <a:t>DaCamara</a:t>
            </a:r>
            <a:r>
              <a:rPr lang="pt-PT" sz="2400" b="1" dirty="0" smtClean="0">
                <a:solidFill>
                  <a:schemeClr val="bg1">
                    <a:lumMod val="50000"/>
                  </a:schemeClr>
                </a:solidFill>
              </a:rPr>
              <a:t>(1)</a:t>
            </a:r>
          </a:p>
          <a:p>
            <a:endParaRPr lang="pt-PT" sz="1400" b="1" dirty="0" smtClean="0"/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</a:rPr>
              <a:t>(1) Instituto Dom </a:t>
            </a:r>
            <a:r>
              <a:rPr lang="pt-PT" sz="1400" b="1" dirty="0" err="1" smtClean="0">
                <a:solidFill>
                  <a:schemeClr val="bg1">
                    <a:lumMod val="50000"/>
                  </a:schemeClr>
                </a:solidFill>
              </a:rPr>
              <a:t>Luiz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</a:rPr>
              <a:t>, IDL, Universidade de Lisboa, </a:t>
            </a:r>
            <a:r>
              <a:rPr lang="pt-PT" sz="1400" b="1" dirty="0" err="1" smtClean="0">
                <a:solidFill>
                  <a:schemeClr val="bg1">
                    <a:lumMod val="50000"/>
                  </a:schemeClr>
                </a:solidFill>
              </a:rPr>
              <a:t>Lisboa</a:t>
            </a:r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</a:rPr>
              <a:t>, Portugal, </a:t>
            </a:r>
            <a:r>
              <a:rPr lang="pt-PT" sz="1400" b="1" dirty="0" err="1" smtClean="0">
                <a:solidFill>
                  <a:schemeClr val="bg1">
                    <a:lumMod val="50000"/>
                  </a:schemeClr>
                </a:solidFill>
              </a:rPr>
              <a:t>tomascalheiros@hotmail.com</a:t>
            </a:r>
            <a:endParaRPr lang="pt-PT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</a:rPr>
              <a:t>(2) Centro de Investigação e de Tecnologias Agro-Ambientais e Biológicas (CITAB), Universidade de Trás-os-Montes e Alto Douro, Vila Real, Portugal, </a:t>
            </a:r>
            <a:r>
              <a:rPr lang="pt-PT" sz="1400" b="1" dirty="0" err="1" smtClean="0">
                <a:solidFill>
                  <a:schemeClr val="bg1">
                    <a:lumMod val="50000"/>
                  </a:schemeClr>
                </a:solidFill>
              </a:rPr>
              <a:t>gpereira@utad.pt</a:t>
            </a:r>
            <a:endParaRPr lang="pt-PT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PT" sz="1400" b="1" dirty="0" smtClean="0">
                <a:solidFill>
                  <a:schemeClr val="bg1">
                    <a:lumMod val="50000"/>
                  </a:schemeClr>
                </a:solidFill>
              </a:rPr>
              <a:t> (3)Departamento de Física, Universidade de Trás-os-Montes e Alto Douro, Vila Real, Portugal,</a:t>
            </a:r>
          </a:p>
          <a:p>
            <a:endParaRPr lang="pt-PT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pt-PT" sz="1400" b="1" dirty="0"/>
          </a:p>
        </p:txBody>
      </p:sp>
      <p:pic>
        <p:nvPicPr>
          <p:cNvPr id="6" name="Picture 5" descr="logoCGUL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8640"/>
            <a:ext cx="1552575" cy="155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6300192" y="260648"/>
            <a:ext cx="1698898" cy="1551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7704" y="5805264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000" b="1" dirty="0" smtClean="0"/>
              <a:t>SALGEE, </a:t>
            </a:r>
            <a:r>
              <a:rPr lang="pt-PT" sz="2000" b="1" dirty="0" smtClean="0"/>
              <a:t>Ericeira, March 2013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5351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467544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(MIROC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model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691680" y="1556793"/>
          <a:ext cx="5904657" cy="2866300"/>
        </p:xfrm>
        <a:graphic>
          <a:graphicData uri="http://schemas.openxmlformats.org/drawingml/2006/table">
            <a:tbl>
              <a:tblPr/>
              <a:tblGrid>
                <a:gridCol w="2319766"/>
                <a:gridCol w="1370737"/>
                <a:gridCol w="1159512"/>
                <a:gridCol w="1054642"/>
              </a:tblGrid>
              <a:tr h="4238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20C3M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B1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4238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t-PT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1973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2051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2078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2073 </a:t>
                      </a:r>
                      <a:r>
                        <a:rPr lang="en-GB" sz="1100" b="1" dirty="0">
                          <a:latin typeface="Calibri"/>
                          <a:ea typeface="Calibri"/>
                          <a:cs typeface="Times New Roman"/>
                        </a:rPr>
                        <a:t>– 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2100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Mean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(×10</a:t>
                      </a:r>
                      <a:r>
                        <a:rPr lang="pt-PT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Median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(×10</a:t>
                      </a:r>
                      <a:r>
                        <a:rPr lang="pt-PT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Interquartile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Range (×10</a:t>
                      </a:r>
                      <a:r>
                        <a:rPr lang="pt-PT" sz="1200" b="1" baseline="300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PT" sz="12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ha</a:t>
                      </a:r>
                      <a:r>
                        <a:rPr lang="pt-PT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83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37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Relative dispersion*</a:t>
                      </a:r>
                      <a:endParaRPr lang="pt-PT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0.89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0.51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PT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0.80</a:t>
                      </a:r>
                      <a:endParaRPr lang="pt-PT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717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Times New Roman"/>
                          <a:ea typeface="Calibri"/>
                          <a:cs typeface="Times New Roman"/>
                        </a:rPr>
                        <a:t>* defined as the semi-</a:t>
                      </a:r>
                      <a:r>
                        <a:rPr lang="en-GB" sz="1000" dirty="0" err="1">
                          <a:latin typeface="Times New Roman"/>
                          <a:ea typeface="Calibri"/>
                          <a:cs typeface="Times New Roman"/>
                        </a:rPr>
                        <a:t>interquartile</a:t>
                      </a:r>
                      <a:r>
                        <a:rPr lang="en-GB" sz="1000" dirty="0">
                          <a:latin typeface="Times New Roman"/>
                          <a:ea typeface="Calibri"/>
                          <a:cs typeface="Times New Roman"/>
                        </a:rPr>
                        <a:t> range divided by the median.</a:t>
                      </a:r>
                      <a:endParaRPr lang="pt-PT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971600" y="4437112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developed approach consistently points towards: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an increasing risk of fire under future climate conditions</a:t>
            </a:r>
            <a:r>
              <a:rPr lang="en-US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an increasing possibility of having much larger fire events</a:t>
            </a:r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 an increasing inter-annual variability of the fire regime</a:t>
            </a:r>
            <a:r>
              <a:rPr lang="en-US" dirty="0" smtClean="0"/>
              <a:t>, which together with the positive bias will have dramatic consequences at the social, economic and environmental levels.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387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pt-PT" b="1" dirty="0" err="1" smtClean="0"/>
              <a:t>Burnt</a:t>
            </a:r>
            <a:r>
              <a:rPr lang="pt-PT" b="1" dirty="0" smtClean="0"/>
              <a:t> </a:t>
            </a:r>
            <a:r>
              <a:rPr lang="pt-PT" b="1" dirty="0" err="1" smtClean="0"/>
              <a:t>Area</a:t>
            </a:r>
            <a:r>
              <a:rPr lang="pt-PT" b="1" dirty="0" smtClean="0"/>
              <a:t> </a:t>
            </a:r>
            <a:r>
              <a:rPr lang="pt-PT" b="1" dirty="0" err="1" smtClean="0"/>
              <a:t>Percentage</a:t>
            </a:r>
            <a:endParaRPr lang="pt-PT" b="1" dirty="0"/>
          </a:p>
        </p:txBody>
      </p:sp>
      <p:pic>
        <p:nvPicPr>
          <p:cNvPr id="4" name="Picture 2" descr="perc_inc_2000_2011_todasclasses_escal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7772"/>
            <a:ext cx="8229600" cy="40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844824"/>
            <a:ext cx="1673793" cy="22962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99792" y="980728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4000" b="1" dirty="0" smtClean="0"/>
              <a:t>2000-2011</a:t>
            </a:r>
            <a:endParaRPr lang="pt-PT" sz="40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979712" y="184482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/>
              <a:t>Total </a:t>
            </a:r>
            <a:r>
              <a:rPr lang="pt-PT" b="1" dirty="0" err="1" smtClean="0"/>
              <a:t>area</a:t>
            </a:r>
            <a:r>
              <a:rPr lang="pt-PT" b="1" dirty="0" smtClean="0"/>
              <a:t> </a:t>
            </a:r>
            <a:r>
              <a:rPr lang="pt-PT" b="1" dirty="0" err="1" smtClean="0"/>
              <a:t>Burned</a:t>
            </a:r>
            <a:r>
              <a:rPr lang="pt-PT" b="1" dirty="0" smtClean="0"/>
              <a:t> (2000 – 2011)/COSMO </a:t>
            </a:r>
            <a:r>
              <a:rPr lang="pt-PT" b="1" dirty="0" err="1" smtClean="0"/>
              <a:t>cell</a:t>
            </a:r>
            <a:r>
              <a:rPr lang="pt-PT" b="1" dirty="0" smtClean="0"/>
              <a:t> </a:t>
            </a:r>
            <a:r>
              <a:rPr lang="pt-PT" b="1" dirty="0" err="1" smtClean="0"/>
              <a:t>area</a:t>
            </a:r>
            <a:endParaRPr lang="pt-P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 smtClean="0"/>
              <a:t>COSMO </a:t>
            </a:r>
            <a:r>
              <a:rPr lang="pt-PT" b="1" dirty="0" err="1" smtClean="0"/>
              <a:t>model</a:t>
            </a:r>
            <a:endParaRPr lang="pt-PT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" y="1600200"/>
            <a:ext cx="4906888" cy="452596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High resolution model (only three MIROC </a:t>
            </a:r>
            <a:r>
              <a:rPr lang="pt-PT" dirty="0" smtClean="0"/>
              <a:t>grid points cells </a:t>
            </a:r>
            <a:r>
              <a:rPr lang="pt-PT" dirty="0" smtClean="0"/>
              <a:t>over Portugal)</a:t>
            </a:r>
          </a:p>
          <a:p>
            <a:r>
              <a:rPr lang="pt-PT" dirty="0" err="1" smtClean="0"/>
              <a:t>Two</a:t>
            </a:r>
            <a:r>
              <a:rPr lang="pt-PT" dirty="0" smtClean="0"/>
              <a:t> runs for </a:t>
            </a:r>
            <a:r>
              <a:rPr lang="pt-PT" dirty="0" err="1" smtClean="0"/>
              <a:t>current</a:t>
            </a:r>
            <a:r>
              <a:rPr lang="pt-PT" dirty="0" smtClean="0"/>
              <a:t> </a:t>
            </a:r>
            <a:r>
              <a:rPr lang="pt-PT" dirty="0" err="1" smtClean="0"/>
              <a:t>climate</a:t>
            </a:r>
            <a:r>
              <a:rPr lang="pt-PT" dirty="0" smtClean="0"/>
              <a:t> (C20) </a:t>
            </a:r>
            <a:r>
              <a:rPr lang="pt-PT" dirty="0" err="1" smtClean="0"/>
              <a:t>and</a:t>
            </a:r>
            <a:r>
              <a:rPr lang="pt-PT" dirty="0" smtClean="0"/>
              <a:t> future (A1B </a:t>
            </a:r>
            <a:r>
              <a:rPr lang="pt-PT" dirty="0" err="1" smtClean="0"/>
              <a:t>and</a:t>
            </a:r>
            <a:r>
              <a:rPr lang="pt-PT" dirty="0" smtClean="0"/>
              <a:t> B1) </a:t>
            </a:r>
            <a:r>
              <a:rPr lang="pt-PT" dirty="0" err="1" smtClean="0"/>
              <a:t>scenario</a:t>
            </a:r>
            <a:r>
              <a:rPr lang="pt-PT" dirty="0" smtClean="0"/>
              <a:t> </a:t>
            </a:r>
            <a:r>
              <a:rPr lang="pt-PT" dirty="0" err="1" smtClean="0"/>
              <a:t>conditions</a:t>
            </a:r>
            <a:endParaRPr lang="pt-PT" dirty="0" smtClean="0"/>
          </a:p>
          <a:p>
            <a:r>
              <a:rPr lang="pt-PT" dirty="0" smtClean="0"/>
              <a:t>Cover entire Europe ( </a:t>
            </a:r>
            <a:r>
              <a:rPr lang="pt-PT" dirty="0" smtClean="0"/>
              <a:t>35N – 70N</a:t>
            </a:r>
            <a:r>
              <a:rPr lang="pt-PT" dirty="0" smtClean="0"/>
              <a:t>, </a:t>
            </a:r>
            <a:r>
              <a:rPr lang="pt-PT" dirty="0" smtClean="0"/>
              <a:t>10W -35E</a:t>
            </a:r>
            <a:r>
              <a:rPr lang="pt-PT" dirty="0" smtClean="0"/>
              <a:t>)</a:t>
            </a:r>
          </a:p>
          <a:p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7638"/>
            <a:ext cx="4104456" cy="44596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07505" y="1196752"/>
            <a:ext cx="2592288" cy="5544616"/>
          </a:xfrm>
        </p:spPr>
        <p:txBody>
          <a:bodyPr/>
          <a:lstStyle/>
          <a:p>
            <a:pPr algn="ctr"/>
            <a:r>
              <a:rPr lang="pt-PT" sz="1800" b="1" dirty="0" err="1" smtClean="0"/>
              <a:t>Differences</a:t>
            </a:r>
            <a:r>
              <a:rPr lang="pt-PT" sz="1800" b="1" dirty="0" smtClean="0"/>
              <a:t> in </a:t>
            </a:r>
            <a:r>
              <a:rPr lang="pt-PT" sz="1800" b="1" dirty="0" err="1" smtClean="0"/>
              <a:t>the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mean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Tmax</a:t>
            </a:r>
            <a:r>
              <a:rPr lang="pt-PT" sz="1800" b="1" dirty="0" smtClean="0"/>
              <a:t> (</a:t>
            </a:r>
            <a:r>
              <a:rPr lang="pt-PT" sz="1800" b="1" dirty="0" err="1" smtClean="0"/>
              <a:t>July</a:t>
            </a:r>
            <a:r>
              <a:rPr lang="pt-PT" sz="1800" b="1" dirty="0" smtClean="0"/>
              <a:t>)</a:t>
            </a:r>
          </a:p>
          <a:p>
            <a:r>
              <a:rPr lang="pt-PT" sz="1800" dirty="0" smtClean="0"/>
              <a:t> </a:t>
            </a:r>
          </a:p>
          <a:p>
            <a:endParaRPr lang="pt-PT" sz="1800" dirty="0"/>
          </a:p>
          <a:p>
            <a:endParaRPr lang="pt-PT" sz="1800" dirty="0" smtClean="0"/>
          </a:p>
          <a:p>
            <a:endParaRPr lang="pt-PT" sz="1800" dirty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/>
          </a:p>
          <a:p>
            <a:r>
              <a:rPr lang="pt-PT" sz="1800" dirty="0" err="1" smtClean="0"/>
              <a:t>Differences</a:t>
            </a:r>
            <a:r>
              <a:rPr lang="pt-PT" sz="1800" dirty="0" smtClean="0"/>
              <a:t> between the mean projected temperatures for each period from the 21th century and the 20th </a:t>
            </a:r>
            <a:r>
              <a:rPr lang="pt-PT" sz="1800" dirty="0" err="1" smtClean="0"/>
              <a:t>century</a:t>
            </a:r>
            <a:r>
              <a:rPr lang="pt-PT" sz="1800" dirty="0" smtClean="0"/>
              <a:t> (</a:t>
            </a:r>
            <a:r>
              <a:rPr lang="pt-PT" sz="1800" dirty="0" err="1" smtClean="0"/>
              <a:t>representation</a:t>
            </a:r>
            <a:r>
              <a:rPr lang="pt-PT" sz="1800" dirty="0" smtClean="0"/>
              <a:t> </a:t>
            </a:r>
            <a:r>
              <a:rPr lang="pt-PT" sz="1800" dirty="0" err="1" smtClean="0"/>
              <a:t>restricts</a:t>
            </a:r>
            <a:r>
              <a:rPr lang="pt-PT" sz="1800" dirty="0" smtClean="0"/>
              <a:t> to </a:t>
            </a:r>
            <a:r>
              <a:rPr lang="pt-PT" sz="1800" dirty="0" err="1" smtClean="0"/>
              <a:t>where</a:t>
            </a:r>
            <a:r>
              <a:rPr lang="pt-PT" sz="1800" dirty="0" smtClean="0"/>
              <a:t> </a:t>
            </a:r>
            <a:r>
              <a:rPr lang="pt-PT" sz="1800" dirty="0" err="1" smtClean="0"/>
              <a:t>differences</a:t>
            </a:r>
            <a:r>
              <a:rPr lang="pt-PT" sz="1800" dirty="0" smtClean="0"/>
              <a:t> are </a:t>
            </a:r>
            <a:r>
              <a:rPr lang="pt-PT" sz="1800" dirty="0" err="1" smtClean="0"/>
              <a:t>statistically</a:t>
            </a:r>
            <a:r>
              <a:rPr lang="pt-PT" sz="1800" dirty="0" smtClean="0"/>
              <a:t> significant)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Maximum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Temperature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TMAX_7_61-00_A1B-61_00_C20_dadoscosm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196752"/>
            <a:ext cx="3096344" cy="2808312"/>
          </a:xfrm>
          <a:prstGeom prst="rect">
            <a:avLst/>
          </a:prstGeom>
        </p:spPr>
      </p:pic>
      <p:pic>
        <p:nvPicPr>
          <p:cNvPr id="12" name="Picture 11" descr="TMAX_7_21-60_A1B-61_00_C20_dadoscosm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1196752"/>
            <a:ext cx="3107650" cy="2808312"/>
          </a:xfrm>
          <a:prstGeom prst="rect">
            <a:avLst/>
          </a:prstGeom>
        </p:spPr>
      </p:pic>
      <p:pic>
        <p:nvPicPr>
          <p:cNvPr id="13" name="Picture 12" descr="TMAX_7_61-00_B1-61_00_C20_dadoscosmo_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933057"/>
            <a:ext cx="3168352" cy="2924944"/>
          </a:xfrm>
          <a:prstGeom prst="rect">
            <a:avLst/>
          </a:prstGeom>
        </p:spPr>
      </p:pic>
      <p:pic>
        <p:nvPicPr>
          <p:cNvPr id="14" name="Picture 13" descr="TMAX_7_21-60_B1-61_00_C20_dadoscosmo_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1800" y="3933056"/>
            <a:ext cx="3096344" cy="29249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3686" y="1236446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4" name="Rectangle 3"/>
          <p:cNvSpPr/>
          <p:nvPr/>
        </p:nvSpPr>
        <p:spPr>
          <a:xfrm>
            <a:off x="2853686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Humidity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HUM_8_21-60_A1B-61_00_C20_dadoscosm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96752"/>
            <a:ext cx="3096344" cy="2808312"/>
          </a:xfrm>
          <a:prstGeom prst="rect">
            <a:avLst/>
          </a:prstGeom>
        </p:spPr>
      </p:pic>
      <p:pic>
        <p:nvPicPr>
          <p:cNvPr id="16" name="Picture 15" descr="HUM_8_61-00_A1B-61_00_C20_dadoscosm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096343" cy="2880320"/>
          </a:xfrm>
          <a:prstGeom prst="rect">
            <a:avLst/>
          </a:prstGeom>
        </p:spPr>
      </p:pic>
      <p:pic>
        <p:nvPicPr>
          <p:cNvPr id="17" name="Picture 16" descr="HUM_8_21-60_B1-61_00_C20_dadoscosmo_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005064"/>
            <a:ext cx="3096344" cy="2852936"/>
          </a:xfrm>
          <a:prstGeom prst="rect">
            <a:avLst/>
          </a:prstGeom>
        </p:spPr>
      </p:pic>
      <p:pic>
        <p:nvPicPr>
          <p:cNvPr id="18" name="Picture 17" descr="HUM_8_61-00_B1-61_00_C20_dadoscosmo_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4005064"/>
            <a:ext cx="3096344" cy="28519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53686" y="1236446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3686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  <p:sp>
        <p:nvSpPr>
          <p:cNvPr id="14" name="Text Placeholder 9"/>
          <p:cNvSpPr txBox="1">
            <a:spLocks/>
          </p:cNvSpPr>
          <p:nvPr/>
        </p:nvSpPr>
        <p:spPr>
          <a:xfrm>
            <a:off x="107505" y="1196752"/>
            <a:ext cx="259228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 err="1" smtClean="0"/>
              <a:t>Differences</a:t>
            </a:r>
            <a:r>
              <a:rPr lang="pt-PT" sz="1800" b="1" dirty="0" smtClean="0"/>
              <a:t> in </a:t>
            </a:r>
            <a:r>
              <a:rPr lang="pt-PT" sz="1800" b="1" dirty="0" err="1" smtClean="0"/>
              <a:t>the</a:t>
            </a:r>
            <a:r>
              <a:rPr lang="pt-PT" sz="1800" b="1" dirty="0" smtClean="0"/>
              <a:t> </a:t>
            </a:r>
            <a:r>
              <a:rPr lang="pt-PT" sz="1800" b="1" dirty="0" err="1" smtClean="0"/>
              <a:t>mean</a:t>
            </a:r>
            <a:r>
              <a:rPr lang="pt-PT" sz="1800" b="1" dirty="0" smtClean="0"/>
              <a:t> Hum (</a:t>
            </a:r>
            <a:r>
              <a:rPr lang="pt-PT" sz="1800" b="1" dirty="0" err="1" smtClean="0"/>
              <a:t>August</a:t>
            </a:r>
            <a:r>
              <a:rPr lang="pt-PT" sz="1800" b="1" dirty="0" smtClean="0"/>
              <a:t>)</a:t>
            </a:r>
          </a:p>
          <a:p>
            <a:r>
              <a:rPr lang="pt-PT" sz="1800" dirty="0" smtClean="0"/>
              <a:t> </a:t>
            </a:r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smtClean="0"/>
              <a:t>Differences between the mean projected </a:t>
            </a:r>
            <a:r>
              <a:rPr lang="pt-PT" sz="1800" dirty="0" smtClean="0"/>
              <a:t>relative humidity </a:t>
            </a:r>
            <a:r>
              <a:rPr lang="pt-PT" sz="1800" dirty="0" smtClean="0"/>
              <a:t>for each period from the 21th century and the 20th century (representation restricts to where differences are statistically significant)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pt-PT" dirty="0" smtClean="0"/>
              <a:t>        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07505" y="1196752"/>
            <a:ext cx="2592288" cy="5544616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pt-PT" sz="1800" b="1" dirty="0">
                <a:solidFill>
                  <a:prstClr val="black"/>
                </a:solidFill>
              </a:rPr>
              <a:t>Differences in the mean </a:t>
            </a:r>
            <a:r>
              <a:rPr lang="pt-PT" sz="1800" b="1" dirty="0" smtClean="0">
                <a:solidFill>
                  <a:prstClr val="black"/>
                </a:solidFill>
              </a:rPr>
              <a:t>DSR (June)</a:t>
            </a:r>
            <a:endParaRPr lang="pt-PT" sz="1800" b="1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pt-PT" sz="18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pt-PT" sz="1800" dirty="0">
                <a:solidFill>
                  <a:prstClr val="black"/>
                </a:solidFill>
              </a:rPr>
              <a:t>Differences between the mean projected </a:t>
            </a:r>
            <a:r>
              <a:rPr lang="pt-PT" sz="1800" dirty="0" smtClean="0">
                <a:solidFill>
                  <a:prstClr val="black"/>
                </a:solidFill>
              </a:rPr>
              <a:t>DSR </a:t>
            </a:r>
            <a:r>
              <a:rPr lang="pt-PT" sz="1800" dirty="0">
                <a:solidFill>
                  <a:prstClr val="black"/>
                </a:solidFill>
              </a:rPr>
              <a:t>for each period from the 21th century and the 20th century (representation restricts to where differences are statistically significant)</a:t>
            </a:r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  <a:p>
            <a:pPr algn="ctr"/>
            <a:endParaRPr lang="pt-PT" sz="2000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DSR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pre-fire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season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DSR_6_21-60_A1B-61_00_C20_dadoscosm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96752"/>
            <a:ext cx="3096344" cy="2923992"/>
          </a:xfrm>
          <a:prstGeom prst="rect">
            <a:avLst/>
          </a:prstGeom>
        </p:spPr>
      </p:pic>
      <p:pic>
        <p:nvPicPr>
          <p:cNvPr id="12" name="Picture 11" descr="DSR_6_61-00_A1B-61_00_C20_dadoscosm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096344" cy="2736304"/>
          </a:xfrm>
          <a:prstGeom prst="rect">
            <a:avLst/>
          </a:prstGeom>
        </p:spPr>
      </p:pic>
      <p:pic>
        <p:nvPicPr>
          <p:cNvPr id="13" name="Picture 12" descr="DSR_6_21-60_B1-61_00_C20_dadoscosmo_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4005064"/>
            <a:ext cx="3096344" cy="2851984"/>
          </a:xfrm>
          <a:prstGeom prst="rect">
            <a:avLst/>
          </a:prstGeom>
        </p:spPr>
      </p:pic>
      <p:pic>
        <p:nvPicPr>
          <p:cNvPr id="14" name="Picture 13" descr="DSR_6_61-00_B1-61_00_C20_dadoscosmo_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933056"/>
            <a:ext cx="3096344" cy="29239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3686" y="1236446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3686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        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07505" y="1196752"/>
            <a:ext cx="2592288" cy="5544616"/>
          </a:xfrm>
        </p:spPr>
        <p:txBody>
          <a:bodyPr/>
          <a:lstStyle/>
          <a:p>
            <a:pPr lvl="0" algn="ctr">
              <a:spcBef>
                <a:spcPts val="0"/>
              </a:spcBef>
            </a:pPr>
            <a:r>
              <a:rPr lang="pt-PT" sz="1800" b="1" dirty="0">
                <a:solidFill>
                  <a:prstClr val="black"/>
                </a:solidFill>
              </a:rPr>
              <a:t>Differences in the mean DSR (</a:t>
            </a:r>
            <a:r>
              <a:rPr lang="pt-PT" sz="1800" b="1" dirty="0" smtClean="0">
                <a:solidFill>
                  <a:prstClr val="black"/>
                </a:solidFill>
              </a:rPr>
              <a:t>July)</a:t>
            </a:r>
            <a:endParaRPr lang="pt-PT" sz="1800" b="1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pt-PT" sz="18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 smtClean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pt-PT" sz="1800" dirty="0" smtClean="0">
                <a:solidFill>
                  <a:prstClr val="black"/>
                </a:solidFill>
              </a:rPr>
              <a:t>Differences </a:t>
            </a:r>
            <a:r>
              <a:rPr lang="pt-PT" sz="1800" dirty="0">
                <a:solidFill>
                  <a:prstClr val="black"/>
                </a:solidFill>
              </a:rPr>
              <a:t>between the mean projected DSR for each period from the 21th century and the 20th century (representation restricts to where differences are statistically significant)</a:t>
            </a:r>
          </a:p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DSR </a:t>
            </a:r>
            <a:r>
              <a:rPr lang="pt-PT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fire season</a:t>
            </a:r>
            <a:endParaRPr lang="pt-PT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DSR_7_21-60_A1B-61_00_C20_dadoscosm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96752"/>
            <a:ext cx="3096344" cy="2808312"/>
          </a:xfrm>
          <a:prstGeom prst="rect">
            <a:avLst/>
          </a:prstGeom>
        </p:spPr>
      </p:pic>
      <p:pic>
        <p:nvPicPr>
          <p:cNvPr id="16" name="Picture 15" descr="DSR_7_61-00_A1B-61_00_C20_dadoscosm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096344" cy="2808312"/>
          </a:xfrm>
          <a:prstGeom prst="rect">
            <a:avLst/>
          </a:prstGeom>
        </p:spPr>
      </p:pic>
      <p:pic>
        <p:nvPicPr>
          <p:cNvPr id="17" name="Picture 16" descr="DSR_7_21-60_B1-61_00_C20_dadoscosmo_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933056"/>
            <a:ext cx="3096344" cy="2923992"/>
          </a:xfrm>
          <a:prstGeom prst="rect">
            <a:avLst/>
          </a:prstGeom>
        </p:spPr>
      </p:pic>
      <p:pic>
        <p:nvPicPr>
          <p:cNvPr id="18" name="Picture 17" descr="DSR_7_61-00_B1-61_00_C20_dadoscosmo_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933056"/>
            <a:ext cx="3096344" cy="29239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53686" y="1236446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3686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33904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   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60648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07505" y="1196752"/>
            <a:ext cx="2592288" cy="5544616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Relative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Humididty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1969" y="1014405"/>
            <a:ext cx="21237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PT" b="1" dirty="0">
                <a:solidFill>
                  <a:prstClr val="black"/>
                </a:solidFill>
              </a:rPr>
              <a:t>Quotient of the standard deviation </a:t>
            </a:r>
            <a:r>
              <a:rPr lang="pt-PT" b="1" dirty="0" smtClean="0">
                <a:solidFill>
                  <a:prstClr val="black"/>
                </a:solidFill>
              </a:rPr>
              <a:t>Hum </a:t>
            </a:r>
            <a:r>
              <a:rPr lang="pt-PT" b="1" dirty="0">
                <a:solidFill>
                  <a:prstClr val="black"/>
                </a:solidFill>
              </a:rPr>
              <a:t>(July)</a:t>
            </a:r>
          </a:p>
          <a:p>
            <a:pPr lvl="0"/>
            <a:r>
              <a:rPr lang="pt-PT" dirty="0">
                <a:solidFill>
                  <a:prstClr val="black"/>
                </a:solidFill>
              </a:rPr>
              <a:t> </a:t>
            </a:r>
          </a:p>
          <a:p>
            <a:pPr lvl="0"/>
            <a:endParaRPr lang="pt-PT" dirty="0">
              <a:solidFill>
                <a:prstClr val="black"/>
              </a:solidFill>
            </a:endParaRPr>
          </a:p>
          <a:p>
            <a:pPr lvl="0"/>
            <a:endParaRPr lang="pt-PT" dirty="0">
              <a:solidFill>
                <a:prstClr val="black"/>
              </a:solidFill>
            </a:endParaRPr>
          </a:p>
          <a:p>
            <a:pPr lvl="0"/>
            <a:endParaRPr lang="pt-PT" dirty="0">
              <a:solidFill>
                <a:prstClr val="black"/>
              </a:solidFill>
            </a:endParaRPr>
          </a:p>
          <a:p>
            <a:pPr lvl="0"/>
            <a:endParaRPr lang="pt-PT" dirty="0">
              <a:solidFill>
                <a:prstClr val="black"/>
              </a:solidFill>
            </a:endParaRPr>
          </a:p>
          <a:p>
            <a:pPr lvl="0"/>
            <a:endParaRPr lang="pt-PT" dirty="0">
              <a:solidFill>
                <a:prstClr val="black"/>
              </a:solidFill>
            </a:endParaRPr>
          </a:p>
          <a:p>
            <a:pPr lvl="0"/>
            <a:r>
              <a:rPr lang="pt-PT" dirty="0" smtClean="0">
                <a:solidFill>
                  <a:prstClr val="black"/>
                </a:solidFill>
              </a:rPr>
              <a:t>Quotient </a:t>
            </a:r>
            <a:r>
              <a:rPr lang="pt-PT" dirty="0">
                <a:solidFill>
                  <a:prstClr val="black"/>
                </a:solidFill>
              </a:rPr>
              <a:t>between the </a:t>
            </a:r>
            <a:r>
              <a:rPr lang="pt-PT" dirty="0" smtClean="0">
                <a:solidFill>
                  <a:prstClr val="black"/>
                </a:solidFill>
              </a:rPr>
              <a:t>relative humidity </a:t>
            </a:r>
            <a:r>
              <a:rPr lang="pt-PT" dirty="0">
                <a:solidFill>
                  <a:prstClr val="black"/>
                </a:solidFill>
              </a:rPr>
              <a:t>standard deviation for each period from the 21th century and the 20th century (representation restricts to where are statistically significant)</a:t>
            </a:r>
            <a:endParaRPr lang="pt-PT" dirty="0">
              <a:solidFill>
                <a:prstClr val="black"/>
              </a:solidFill>
            </a:endParaRPr>
          </a:p>
        </p:txBody>
      </p:sp>
      <p:pic>
        <p:nvPicPr>
          <p:cNvPr id="2050" name="Picture 2" descr="D:\DadosCosmo\A1B\Teste t\HUM\q_desvioHUM_7_61-00_A1B-61-00_C20_corr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124744"/>
            <a:ext cx="3456384" cy="2736304"/>
          </a:xfrm>
          <a:prstGeom prst="rect">
            <a:avLst/>
          </a:prstGeom>
          <a:noFill/>
        </p:spPr>
      </p:pic>
      <p:pic>
        <p:nvPicPr>
          <p:cNvPr id="2051" name="Picture 3" descr="D:\DadosCosmo\A1B\Teste t\HUM\q_desvioHUM_7_21-60_A1B-61-00_C20_corr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1124744"/>
            <a:ext cx="3456384" cy="2736304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2267744" y="1340768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pic>
        <p:nvPicPr>
          <p:cNvPr id="2052" name="Picture 4" descr="D:\DadosCosmo\B1\Teste t\HUM\q_desvioHUM_7_61-00_B1-61-00_C20_corr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3861048"/>
            <a:ext cx="3456384" cy="2736304"/>
          </a:xfrm>
          <a:prstGeom prst="rect">
            <a:avLst/>
          </a:prstGeom>
          <a:noFill/>
        </p:spPr>
      </p:pic>
      <p:pic>
        <p:nvPicPr>
          <p:cNvPr id="2053" name="Picture 5" descr="D:\DadosCosmo\B1\Teste t\HUM\q_desvioHUM_7_21-60_B1-61-00_C20_corr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3861048"/>
            <a:ext cx="3456384" cy="2736304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267744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123728" y="1124744"/>
            <a:ext cx="6840759" cy="5112568"/>
            <a:chOff x="18434299" y="4464671"/>
            <a:chExt cx="7427660" cy="4896544"/>
          </a:xfrm>
        </p:grpSpPr>
        <p:pic>
          <p:nvPicPr>
            <p:cNvPr id="14" name="Picture 13" descr="D:\DadosCosmo\A1B\Teste t\PREC\q_desvioPREC_7_61-00_A1B-61-00_C20_corr.bmp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191821" y="6768722"/>
              <a:ext cx="3670138" cy="2592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6" descr="D:\DadosCosmo\B1\Teste t\PREC\q_desvioPREC_7_21-60_B1-61-00_C20_corr.bmp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434299" y="4464672"/>
              <a:ext cx="3757523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Picture 17" descr="D:\DadosCosmo\B1\Teste t\PREC\q_desvioPREC_7_61-00_B1-61-00_C20_corr.bmp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191822" y="4464671"/>
              <a:ext cx="3659302" cy="234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14" descr="D:\DadosCosmo\A1B\Teste t\PREC\q_desvioPREC_7_21-60_A1B-61-00_C20_corr.bmp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434299" y="6806496"/>
              <a:ext cx="3757523" cy="2554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60648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18881" y="925374"/>
            <a:ext cx="2096703" cy="5544616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pPr lvl="0" algn="ctr">
              <a:spcBef>
                <a:spcPts val="0"/>
              </a:spcBef>
            </a:pPr>
            <a:r>
              <a:rPr lang="pt-PT" sz="1800" b="1" dirty="0" smtClean="0">
                <a:solidFill>
                  <a:prstClr val="black"/>
                </a:solidFill>
              </a:rPr>
              <a:t>Quotient of the standard deviation precipitation </a:t>
            </a:r>
            <a:r>
              <a:rPr lang="pt-PT" sz="1800" b="1" dirty="0">
                <a:solidFill>
                  <a:prstClr val="black"/>
                </a:solidFill>
              </a:rPr>
              <a:t>(July)</a:t>
            </a:r>
          </a:p>
          <a:p>
            <a:pPr lvl="0">
              <a:spcBef>
                <a:spcPts val="0"/>
              </a:spcBef>
            </a:pPr>
            <a:r>
              <a:rPr lang="pt-PT" sz="18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pt-PT" sz="1800" dirty="0" smtClean="0">
                <a:solidFill>
                  <a:prstClr val="black"/>
                </a:solidFill>
              </a:rPr>
              <a:t>Quotient </a:t>
            </a:r>
            <a:r>
              <a:rPr lang="pt-PT" sz="1800" dirty="0">
                <a:solidFill>
                  <a:prstClr val="black"/>
                </a:solidFill>
              </a:rPr>
              <a:t>between the </a:t>
            </a:r>
            <a:r>
              <a:rPr lang="pt-PT" sz="1800" dirty="0" smtClean="0">
                <a:solidFill>
                  <a:prstClr val="black"/>
                </a:solidFill>
              </a:rPr>
              <a:t>DSR standard deviation </a:t>
            </a:r>
            <a:r>
              <a:rPr lang="pt-PT" sz="1800" dirty="0">
                <a:solidFill>
                  <a:prstClr val="black"/>
                </a:solidFill>
              </a:rPr>
              <a:t>for each period from the 21th century and the 20th century (representation restricts to where </a:t>
            </a:r>
            <a:r>
              <a:rPr lang="pt-PT" sz="1800" dirty="0" smtClean="0">
                <a:solidFill>
                  <a:prstClr val="black"/>
                </a:solidFill>
              </a:rPr>
              <a:t>are </a:t>
            </a:r>
            <a:r>
              <a:rPr lang="pt-PT" sz="1800" dirty="0">
                <a:solidFill>
                  <a:prstClr val="black"/>
                </a:solidFill>
              </a:rPr>
              <a:t>statistically significant)</a:t>
            </a:r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22243" y="34980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Precipitation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67744" y="1268760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267744" y="364502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260648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5497" y="902519"/>
            <a:ext cx="2088231" cy="5544616"/>
          </a:xfrm>
        </p:spPr>
        <p:txBody>
          <a:bodyPr>
            <a:normAutofit lnSpcReduction="10000"/>
          </a:bodyPr>
          <a:lstStyle/>
          <a:p>
            <a:endParaRPr lang="pt-PT" dirty="0" smtClean="0"/>
          </a:p>
          <a:p>
            <a:pPr lvl="0" algn="ctr">
              <a:spcBef>
                <a:spcPts val="0"/>
              </a:spcBef>
            </a:pPr>
            <a:r>
              <a:rPr lang="pt-PT" sz="1800" b="1" dirty="0">
                <a:solidFill>
                  <a:prstClr val="black"/>
                </a:solidFill>
              </a:rPr>
              <a:t>Quotient of the standard deviation </a:t>
            </a:r>
            <a:r>
              <a:rPr lang="pt-PT" sz="1800" b="1" dirty="0" smtClean="0">
                <a:solidFill>
                  <a:prstClr val="black"/>
                </a:solidFill>
              </a:rPr>
              <a:t>DSR </a:t>
            </a:r>
            <a:r>
              <a:rPr lang="pt-PT" sz="1800" b="1" dirty="0">
                <a:solidFill>
                  <a:prstClr val="black"/>
                </a:solidFill>
              </a:rPr>
              <a:t>(July)</a:t>
            </a:r>
          </a:p>
          <a:p>
            <a:pPr lvl="0">
              <a:spcBef>
                <a:spcPts val="0"/>
              </a:spcBef>
            </a:pPr>
            <a:r>
              <a:rPr lang="pt-PT" sz="1800" dirty="0">
                <a:solidFill>
                  <a:prstClr val="black"/>
                </a:solidFill>
              </a:rPr>
              <a:t> </a:t>
            </a: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endParaRPr lang="pt-PT" sz="18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pt-PT" sz="1800" dirty="0">
                <a:solidFill>
                  <a:prstClr val="black"/>
                </a:solidFill>
              </a:rPr>
              <a:t>Quotient between the DSR standard deviation for each period from the 21th century and the 20th century (representation restricts to where are statistically significant)</a:t>
            </a:r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DSR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fire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season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23728" y="1124744"/>
            <a:ext cx="6840760" cy="5472608"/>
            <a:chOff x="2123728" y="1124744"/>
            <a:chExt cx="6840760" cy="5472608"/>
          </a:xfrm>
        </p:grpSpPr>
        <p:pic>
          <p:nvPicPr>
            <p:cNvPr id="1033" name="Picture 9" descr="D:\DadosCosmo\A1B\Teste t\FWI\q_desvioFWI_7_21-60_A1B-61-00_C20_corr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23728" y="1124744"/>
              <a:ext cx="3491880" cy="2744122"/>
            </a:xfrm>
            <a:prstGeom prst="rect">
              <a:avLst/>
            </a:prstGeom>
            <a:noFill/>
          </p:spPr>
        </p:pic>
        <p:pic>
          <p:nvPicPr>
            <p:cNvPr id="1032" name="Picture 8" descr="D:\DadosCosmo\A1B\Teste t\FWI\q_desvioFWI_7_61-00_A1B-61-00_C20_corr.bm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80112" y="1124744"/>
              <a:ext cx="3384376" cy="2736304"/>
            </a:xfrm>
            <a:prstGeom prst="rect">
              <a:avLst/>
            </a:prstGeom>
            <a:noFill/>
          </p:spPr>
        </p:pic>
        <p:pic>
          <p:nvPicPr>
            <p:cNvPr id="1031" name="Picture 7" descr="D:\DadosCosmo\B1\Teste t\FWI\q_desvioFWI_7_21-60_B1-61-00_C20_corr.bm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23728" y="3861048"/>
              <a:ext cx="3456384" cy="2736304"/>
            </a:xfrm>
            <a:prstGeom prst="rect">
              <a:avLst/>
            </a:prstGeom>
            <a:noFill/>
          </p:spPr>
        </p:pic>
        <p:sp>
          <p:nvSpPr>
            <p:cNvPr id="11" name="Rectangle 10"/>
            <p:cNvSpPr/>
            <p:nvPr/>
          </p:nvSpPr>
          <p:spPr>
            <a:xfrm>
              <a:off x="2267744" y="1340768"/>
              <a:ext cx="6142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pt-PT" sz="2000" b="1" dirty="0">
                  <a:solidFill>
                    <a:prstClr val="black"/>
                  </a:solidFill>
                </a:rPr>
                <a:t>A1B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95736" y="4005064"/>
              <a:ext cx="45878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pt-PT" sz="2000" b="1" dirty="0">
                  <a:solidFill>
                    <a:prstClr val="black"/>
                  </a:solidFill>
                </a:rPr>
                <a:t>B1</a:t>
              </a:r>
            </a:p>
          </p:txBody>
        </p:sp>
        <p:pic>
          <p:nvPicPr>
            <p:cNvPr id="1030" name="Picture 6" descr="D:\DadosCosmo\B1\Teste t\FWI\q_desvioFWI_7_61-00_B1-61-00_C20_corr.bm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80112" y="3861048"/>
              <a:ext cx="3384376" cy="2736303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18326"/>
            <a:ext cx="8229600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err="1" smtClean="0">
                <a:latin typeface="Times New Roman" pitchFamily="18" charset="0"/>
                <a:cs typeface="Times New Roman" pitchFamily="18" charset="0"/>
              </a:rPr>
              <a:t>Introduction</a:t>
            </a:r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pt-PT" sz="4000" dirty="0" err="1" smtClean="0">
                <a:latin typeface="Times New Roman" pitchFamily="18" charset="0"/>
                <a:cs typeface="Times New Roman" pitchFamily="18" charset="0"/>
              </a:rPr>
              <a:t>Objectives</a:t>
            </a:r>
            <a:endParaRPr lang="pt-P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ângulo 1"/>
          <p:cNvSpPr/>
          <p:nvPr/>
        </p:nvSpPr>
        <p:spPr>
          <a:xfrm>
            <a:off x="845628" y="980728"/>
            <a:ext cx="74734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aim of the study is to </a:t>
            </a:r>
            <a:r>
              <a:rPr lang="en-US" b="1" dirty="0"/>
              <a:t>assess the potential impact of regional climate change on wildfires in Portugal</a:t>
            </a:r>
            <a:r>
              <a:rPr lang="en-US" dirty="0"/>
              <a:t> using an appropriate </a:t>
            </a:r>
            <a:r>
              <a:rPr lang="en-US" b="1" dirty="0"/>
              <a:t>Burnt Area Model (BAM) </a:t>
            </a:r>
            <a:r>
              <a:rPr lang="en-US" dirty="0"/>
              <a:t>together with simulated data for </a:t>
            </a:r>
            <a:r>
              <a:rPr lang="en-US" b="1" dirty="0"/>
              <a:t>future scenarios </a:t>
            </a:r>
            <a:r>
              <a:rPr lang="en-US" dirty="0"/>
              <a:t>by a regional circulation model (RCM</a:t>
            </a:r>
            <a:r>
              <a:rPr lang="en-US" dirty="0" smtClean="0"/>
              <a:t>).</a:t>
            </a:r>
            <a:endParaRPr lang="pt-PT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852936"/>
            <a:ext cx="8229600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Data</a:t>
            </a:r>
            <a:endParaRPr lang="pt-PT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845628" y="3815338"/>
            <a:ext cx="7473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data used in the work includes: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monthly </a:t>
            </a:r>
            <a:r>
              <a:rPr lang="en-US" dirty="0"/>
              <a:t>values of burnt area in Portugal as derived from the Portuguese Rural Fire Database (Pereira et al., 2011) and </a:t>
            </a:r>
            <a:r>
              <a:rPr lang="en-US" dirty="0" smtClean="0"/>
              <a:t>from </a:t>
            </a:r>
            <a:r>
              <a:rPr lang="en-US" dirty="0"/>
              <a:t>the European Forest Fire Information System (EFFIS);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observed </a:t>
            </a:r>
            <a:r>
              <a:rPr lang="en-US" dirty="0"/>
              <a:t>values of temperature and precipitation from the European Climate Assessment (ECA), for the period 1950-2010; </a:t>
            </a:r>
            <a:endParaRPr lang="en-US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/>
              <a:t>and </a:t>
            </a:r>
            <a:r>
              <a:rPr lang="en-US" dirty="0"/>
              <a:t>simulated values of temperature, </a:t>
            </a:r>
            <a:r>
              <a:rPr lang="en-US" dirty="0" smtClean="0"/>
              <a:t>precipitation, wind </a:t>
            </a:r>
            <a:r>
              <a:rPr lang="en-US" dirty="0"/>
              <a:t>and relative humidity from </a:t>
            </a:r>
            <a:r>
              <a:rPr lang="en-US" dirty="0" smtClean="0"/>
              <a:t>the MIROC (GCM) and COSMO-CLM </a:t>
            </a:r>
            <a:r>
              <a:rPr lang="en-US" dirty="0"/>
              <a:t>model</a:t>
            </a:r>
            <a:r>
              <a:rPr lang="en-GB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3312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future scenarios, most of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Mediterranean regions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will tend to have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higher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temperature,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relative humidity and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precipitation.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Fire season tend to 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extended to June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 some Mediterranean regions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Higher fire risk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the end of Spring and Summer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Some areas of Central and Eastern Europe will probably have an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increasing fire risk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variance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all variables will tend to increase</a:t>
            </a:r>
          </a:p>
          <a:p>
            <a:pPr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8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Conclusions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To combine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these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results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burnt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models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(BAM)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developed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for Portugal to </a:t>
            </a:r>
            <a:r>
              <a:rPr lang="pt-PT" sz="2400" dirty="0" err="1" smtClean="0">
                <a:latin typeface="Times New Roman" pitchFamily="18" charset="0"/>
                <a:cs typeface="Times New Roman" pitchFamily="18" charset="0"/>
              </a:rPr>
              <a:t>estimate</a:t>
            </a:r>
            <a:r>
              <a:rPr lang="pt-PT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otential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effects of regional climate change on rural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fires with higher resolution and reliability;</a:t>
            </a:r>
          </a:p>
          <a:p>
            <a:pPr marL="0" indent="0">
              <a:buNone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try to replicate the procedure developed for Portugal to other regions highly affected by wildfires in Europe.</a:t>
            </a: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18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Future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work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2123728" y="2348880"/>
            <a:ext cx="5194920" cy="1828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t-PT" sz="9600" dirty="0" err="1" smtClean="0"/>
              <a:t>Thank</a:t>
            </a:r>
            <a:r>
              <a:rPr lang="pt-PT" sz="9600" dirty="0" smtClean="0"/>
              <a:t> </a:t>
            </a:r>
            <a:r>
              <a:rPr lang="pt-PT" sz="9600" dirty="0" err="1" smtClean="0"/>
              <a:t>you</a:t>
            </a:r>
            <a:endParaRPr lang="pt-PT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>
            <a:normAutofit/>
          </a:bodyPr>
          <a:lstStyle/>
          <a:p>
            <a:r>
              <a:rPr lang="pt-PT" sz="2400" dirty="0" smtClean="0"/>
              <a:t>        </a:t>
            </a:r>
            <a:r>
              <a:rPr lang="pt-PT" sz="2400" dirty="0" err="1" smtClean="0"/>
              <a:t>August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67955" y="1232756"/>
            <a:ext cx="2592288" cy="5544616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  <a:p>
            <a:pPr algn="ctr"/>
            <a:r>
              <a:rPr lang="pt-PT" sz="2000" b="1" dirty="0" smtClean="0"/>
              <a:t>A1B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pPr algn="ctr"/>
            <a:r>
              <a:rPr lang="pt-PT" sz="2000" b="1" dirty="0" smtClean="0"/>
              <a:t>B1</a:t>
            </a:r>
            <a:endParaRPr lang="pt-PT" sz="20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Wind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Speed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 descr="WSPD_8_21-60_A1B-61_00_C20_dadoscosm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96752"/>
            <a:ext cx="3096344" cy="2808312"/>
          </a:xfrm>
          <a:prstGeom prst="rect">
            <a:avLst/>
          </a:prstGeom>
        </p:spPr>
      </p:pic>
      <p:pic>
        <p:nvPicPr>
          <p:cNvPr id="16" name="Picture 15" descr="WSPD_8_61-00_A1B-61_00_C20_dadoscosm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096344" cy="2736304"/>
          </a:xfrm>
          <a:prstGeom prst="rect">
            <a:avLst/>
          </a:prstGeom>
        </p:spPr>
      </p:pic>
      <p:pic>
        <p:nvPicPr>
          <p:cNvPr id="17" name="Picture 16" descr="WSPD_8_21-60_B1-61_00_C20_dadoscosmo_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933056"/>
            <a:ext cx="3096344" cy="2923992"/>
          </a:xfrm>
          <a:prstGeom prst="rect">
            <a:avLst/>
          </a:prstGeom>
        </p:spPr>
      </p:pic>
      <p:pic>
        <p:nvPicPr>
          <p:cNvPr id="18" name="Picture 17" descr="WSPD_8_61-00_B1-61_00_C20_dadoscosmo_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933056"/>
            <a:ext cx="3096344" cy="292399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853686" y="1236446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53686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23702"/>
          </a:xfrm>
        </p:spPr>
        <p:txBody>
          <a:bodyPr/>
          <a:lstStyle/>
          <a:p>
            <a:r>
              <a:rPr lang="pt-PT" dirty="0" smtClean="0"/>
              <a:t>        </a:t>
            </a:r>
            <a:endParaRPr lang="pt-PT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1283742"/>
          </a:xfrm>
        </p:spPr>
        <p:txBody>
          <a:bodyPr/>
          <a:lstStyle/>
          <a:p>
            <a:pPr>
              <a:buNone/>
            </a:pPr>
            <a:r>
              <a:rPr lang="pt-PT" dirty="0" smtClean="0"/>
              <a:t> </a:t>
            </a:r>
          </a:p>
          <a:p>
            <a:pPr>
              <a:buNone/>
            </a:pPr>
            <a:r>
              <a:rPr lang="pt-PT" sz="2000" dirty="0" smtClean="0"/>
              <a:t>     2021-2060                                 2061-2100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107505" y="1196752"/>
            <a:ext cx="2592288" cy="5544616"/>
          </a:xfrm>
        </p:spPr>
        <p:txBody>
          <a:bodyPr/>
          <a:lstStyle/>
          <a:p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  <a:p>
            <a:pPr algn="ctr"/>
            <a:endParaRPr lang="pt-PT" sz="2000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8326"/>
            <a:ext cx="8229600" cy="890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Precipitation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 descr="PREC_5_21-60_A1B-61_00_C20_dadoscosmo_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196752"/>
            <a:ext cx="3096344" cy="2880320"/>
          </a:xfrm>
          <a:prstGeom prst="rect">
            <a:avLst/>
          </a:prstGeom>
        </p:spPr>
      </p:pic>
      <p:pic>
        <p:nvPicPr>
          <p:cNvPr id="12" name="Picture 11" descr="PREC_5_61-00_A1B-61_00_C20_dadoscosmo_f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1196752"/>
            <a:ext cx="3096344" cy="2880320"/>
          </a:xfrm>
          <a:prstGeom prst="rect">
            <a:avLst/>
          </a:prstGeom>
        </p:spPr>
      </p:pic>
      <p:pic>
        <p:nvPicPr>
          <p:cNvPr id="13" name="Picture 12" descr="PREC_5_21-60_B1-61_00_C20_dadoscosmo_f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3933056"/>
            <a:ext cx="3096344" cy="2923992"/>
          </a:xfrm>
          <a:prstGeom prst="rect">
            <a:avLst/>
          </a:prstGeom>
        </p:spPr>
      </p:pic>
      <p:pic>
        <p:nvPicPr>
          <p:cNvPr id="14" name="Picture 13" descr="PREC_5_61-00_B1-61_00_C20_dadoscosmo_fina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68144" y="3933056"/>
            <a:ext cx="3096344" cy="29239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53686" y="1236446"/>
            <a:ext cx="6142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A1B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53686" y="4005064"/>
            <a:ext cx="4587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PT" sz="2000" b="1" dirty="0">
                <a:solidFill>
                  <a:prstClr val="black"/>
                </a:solidFill>
              </a:rPr>
              <a:t>B1</a:t>
            </a:r>
          </a:p>
        </p:txBody>
      </p:sp>
      <p:sp>
        <p:nvSpPr>
          <p:cNvPr id="17" name="Text Placeholder 9"/>
          <p:cNvSpPr txBox="1">
            <a:spLocks/>
          </p:cNvSpPr>
          <p:nvPr/>
        </p:nvSpPr>
        <p:spPr>
          <a:xfrm>
            <a:off x="86551" y="1064576"/>
            <a:ext cx="2592288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800" b="1" dirty="0" smtClean="0"/>
              <a:t>Differences in the mean </a:t>
            </a:r>
            <a:r>
              <a:rPr lang="pt-PT" sz="1800" b="1" dirty="0" smtClean="0"/>
              <a:t>Precipitation (May)</a:t>
            </a:r>
            <a:endParaRPr lang="pt-PT" sz="1800" b="1" dirty="0" smtClean="0"/>
          </a:p>
          <a:p>
            <a:r>
              <a:rPr lang="pt-PT" sz="1800" dirty="0" smtClean="0"/>
              <a:t> </a:t>
            </a:r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endParaRPr lang="pt-PT" sz="1800" dirty="0" smtClean="0"/>
          </a:p>
          <a:p>
            <a:r>
              <a:rPr lang="pt-PT" sz="1800" dirty="0" smtClean="0"/>
              <a:t>Differences between the mean projected </a:t>
            </a:r>
            <a:r>
              <a:rPr lang="pt-PT" sz="1800" dirty="0" smtClean="0"/>
              <a:t>precipitation </a:t>
            </a:r>
            <a:r>
              <a:rPr lang="pt-PT" sz="1800" dirty="0" smtClean="0"/>
              <a:t>for each period from the 21th century and the 20th century (representation restricts to where differences are statistically significant)</a:t>
            </a:r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  <a:p>
            <a:endParaRPr lang="pt-PT" b="1" dirty="0" smtClean="0"/>
          </a:p>
        </p:txBody>
      </p:sp>
    </p:spTree>
    <p:extLst>
      <p:ext uri="{BB962C8B-B14F-4D97-AF65-F5344CB8AC3E}">
        <p14:creationId xmlns:p14="http://schemas.microsoft.com/office/powerpoint/2010/main" val="25992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326"/>
            <a:ext cx="8229600" cy="746378"/>
          </a:xfrm>
        </p:spPr>
        <p:txBody>
          <a:bodyPr>
            <a:normAutofit/>
          </a:bodyPr>
          <a:lstStyle/>
          <a:p>
            <a:r>
              <a:rPr lang="pt-PT" sz="3200" dirty="0" smtClean="0">
                <a:latin typeface="Times New Roman" pitchFamily="18" charset="0"/>
                <a:cs typeface="Times New Roman" pitchFamily="18" charset="0"/>
              </a:rPr>
              <a:t>Canadian Forest Fires Danger Rating System</a:t>
            </a:r>
            <a:endParaRPr lang="pt-PT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FWI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DSR</a:t>
            </a:r>
          </a:p>
          <a:p>
            <a:pPr marL="0" indent="0">
              <a:buNone/>
            </a:pPr>
            <a:r>
              <a:rPr lang="pt-PT" dirty="0" smtClean="0"/>
              <a:t>                                                   </a:t>
            </a:r>
            <a:endParaRPr lang="pt-PT" dirty="0"/>
          </a:p>
        </p:txBody>
      </p:sp>
      <p:pic>
        <p:nvPicPr>
          <p:cNvPr id="53249" name="Picture 1" descr="C:\Users\tlmenezes\Documents\Tese\figura 1.6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628800"/>
            <a:ext cx="6840760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99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836712"/>
            <a:ext cx="6264696" cy="48965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339752" y="2132856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/>
              <a:buChar char="·"/>
            </a:pPr>
            <a: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 variability</a:t>
            </a:r>
            <a:endParaRPr lang="pt-PT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Symbol"/>
              <a:buChar char="·"/>
            </a:pPr>
            <a: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Similar values </a:t>
            </a:r>
          </a:p>
          <a:p>
            <a: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   </a:t>
            </a:r>
            <a:r>
              <a:rPr lang="pt-PT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73% of total burnt area</a:t>
            </a:r>
          </a:p>
          <a:p>
            <a:pPr marL="285750" indent="-285750">
              <a:buFont typeface="Arial" pitchFamily="34" charset="0"/>
              <a:buChar char="•"/>
            </a:pPr>
            <a:endParaRPr lang="pt-PT" dirty="0" smtClean="0">
              <a:latin typeface="Times New Roman" pitchFamily="18" charset="0"/>
              <a:cs typeface="Times New Roman" pitchFamily="18" charset="0"/>
            </a:endParaRPr>
          </a:p>
          <a:p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35496" y="5733256"/>
            <a:ext cx="91085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Inter-annual </a:t>
            </a:r>
            <a:r>
              <a:rPr lang="en-US" sz="1400" dirty="0"/>
              <a:t>variability of burnt area in mainland Portugal for yearly (thin line with grey diamonds) and July plus August (thick line with white circles) amounts, for the period 1980 – 2007. A </a:t>
            </a:r>
            <a:r>
              <a:rPr lang="en-US" sz="1400" b="1" dirty="0"/>
              <a:t>plus (+) </a:t>
            </a:r>
            <a:r>
              <a:rPr lang="en-US" sz="1400" dirty="0"/>
              <a:t>inside the white circle represents a </a:t>
            </a:r>
            <a:r>
              <a:rPr lang="en-US" sz="1400" b="1" dirty="0"/>
              <a:t>severe summer season</a:t>
            </a:r>
            <a:r>
              <a:rPr lang="en-US" sz="1400" dirty="0"/>
              <a:t>, defined as one where the monthly burnt areas of July and August are both greater than the upper </a:t>
            </a:r>
            <a:r>
              <a:rPr lang="en-US" sz="1400" dirty="0" err="1"/>
              <a:t>tercile</a:t>
            </a:r>
            <a:r>
              <a:rPr lang="en-US" sz="1400" dirty="0"/>
              <a:t> of the respective month while a </a:t>
            </a:r>
            <a:r>
              <a:rPr lang="en-US" sz="1400" b="1" dirty="0"/>
              <a:t>minus sign (-) </a:t>
            </a:r>
            <a:r>
              <a:rPr lang="en-US" sz="1400" dirty="0"/>
              <a:t>inside the white circle represents a </a:t>
            </a:r>
            <a:r>
              <a:rPr lang="en-US" sz="1400" b="1" dirty="0"/>
              <a:t>mild summer season</a:t>
            </a:r>
            <a:r>
              <a:rPr lang="en-US" sz="1400" dirty="0"/>
              <a:t>, defined as one where both the monthly burnt areas of July and August are lower than the respective lower </a:t>
            </a:r>
            <a:r>
              <a:rPr lang="en-US" sz="1400" dirty="0" err="1"/>
              <a:t>terciles</a:t>
            </a:r>
            <a:r>
              <a:rPr lang="en-US" sz="1400" dirty="0"/>
              <a:t>. </a:t>
            </a:r>
            <a:endParaRPr lang="pt-PT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8326"/>
            <a:ext cx="8229600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pt-PT" sz="4000" dirty="0" err="1" smtClean="0">
                <a:latin typeface="Times New Roman" pitchFamily="18" charset="0"/>
                <a:cs typeface="Times New Roman" pitchFamily="18" charset="0"/>
              </a:rPr>
              <a:t>fires</a:t>
            </a:r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 in Portugal</a:t>
            </a:r>
            <a:endParaRPr lang="pt-PT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5684" y="4857452"/>
            <a:ext cx="441649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pt-PT" sz="2200" b="1" dirty="0" err="1" smtClean="0">
                <a:latin typeface="Times New Roman" pitchFamily="18" charset="0"/>
                <a:cs typeface="Times New Roman" pitchFamily="18" charset="0"/>
              </a:rPr>
              <a:t>Severe</a:t>
            </a: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b="1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More </a:t>
            </a:r>
            <a:r>
              <a:rPr lang="pt-PT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March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April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Higher</a:t>
            </a:r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June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pt-PT" sz="2200" b="1" dirty="0" err="1" smtClean="0">
                <a:latin typeface="Times New Roman" pitchFamily="18" charset="0"/>
                <a:cs typeface="Times New Roman" pitchFamily="18" charset="0"/>
              </a:rPr>
              <a:t>Mild</a:t>
            </a:r>
            <a:r>
              <a:rPr lang="pt-PT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200" b="1" dirty="0" err="1" smtClean="0">
                <a:latin typeface="Times New Roman" pitchFamily="18" charset="0"/>
                <a:cs typeface="Times New Roman" pitchFamily="18" charset="0"/>
              </a:rPr>
              <a:t>years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pt-P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</a:t>
            </a:r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precipitation</a:t>
            </a:r>
            <a:r>
              <a:rPr lang="pt-PT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March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April</a:t>
            </a:r>
            <a:endParaRPr lang="pt-PT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t-PT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Lower</a:t>
            </a:r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temperature</a:t>
            </a:r>
            <a:r>
              <a:rPr lang="pt-PT" sz="20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pt-PT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sz="2000" dirty="0" err="1" smtClean="0">
                <a:latin typeface="Times New Roman" pitchFamily="18" charset="0"/>
                <a:cs typeface="Times New Roman" pitchFamily="18" charset="0"/>
              </a:rPr>
              <a:t>June</a:t>
            </a:r>
            <a:endParaRPr lang="pt-PT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18326"/>
            <a:ext cx="8229600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fires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in Portugal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69" y="908720"/>
            <a:ext cx="4185126" cy="273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35068"/>
            <a:ext cx="4190365" cy="2735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m 1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789040"/>
            <a:ext cx="4190365" cy="273939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115684" y="3573016"/>
                <a:ext cx="4416495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GB" sz="1200" b="1" dirty="0" smtClean="0"/>
                  <a:t>Monthly </a:t>
                </a:r>
                <a:r>
                  <a:rPr lang="en-GB" sz="1200" b="1" dirty="0"/>
                  <a:t>anomalies </a:t>
                </a:r>
                <a:r>
                  <a:rPr lang="en-GB" sz="1200" dirty="0"/>
                  <a:t>(between January and August) of the daily severity rating (</a:t>
                </a:r>
                <a14:m>
                  <m:oMath xmlns:m="http://schemas.openxmlformats.org/officeDocument/2006/math">
                    <m:r>
                      <a:rPr lang="en-GB" sz="1200" i="1">
                        <a:latin typeface="Cambria Math"/>
                      </a:rPr>
                      <m:t>𝐷𝑆𝑅</m:t>
                    </m:r>
                  </m:oMath>
                </a14:m>
                <a:r>
                  <a:rPr lang="en-GB" sz="1200" dirty="0"/>
                  <a:t>), temperature and cumulated precipitation (</a:t>
                </a:r>
                <a:r>
                  <a:rPr lang="en-GB" sz="1200" dirty="0" smtClean="0"/>
                  <a:t>upper left, upper right and bottom </a:t>
                </a:r>
                <a:r>
                  <a:rPr lang="en-GB" sz="1200" dirty="0"/>
                  <a:t>panels, respectively), </a:t>
                </a:r>
                <a:r>
                  <a:rPr lang="en-GB" sz="1200" b="1" dirty="0"/>
                  <a:t>for composites of severe </a:t>
                </a:r>
                <a:r>
                  <a:rPr lang="en-GB" sz="1200" dirty="0"/>
                  <a:t>(solid lines with white circles) </a:t>
                </a:r>
                <a:r>
                  <a:rPr lang="en-GB" sz="1200" b="1" dirty="0"/>
                  <a:t>and mild </a:t>
                </a:r>
                <a:r>
                  <a:rPr lang="en-GB" sz="1200" dirty="0"/>
                  <a:t>(dashed lines with white diamonds) </a:t>
                </a:r>
                <a:r>
                  <a:rPr lang="en-GB" sz="1200" b="1" dirty="0"/>
                  <a:t>fire seasons</a:t>
                </a:r>
                <a:r>
                  <a:rPr lang="en-GB" sz="1200" dirty="0"/>
                  <a:t>. The 90% and 10% statistical significant level obtained with bootstrap are also plotted in dotted lines.</a:t>
                </a:r>
                <a:endParaRPr lang="pt-PT" sz="1200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4" y="3573016"/>
                <a:ext cx="4416495" cy="138499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138" b="-2643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18326"/>
            <a:ext cx="8229600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pt-PT" sz="4000" dirty="0" err="1" smtClean="0">
                <a:latin typeface="Times New Roman" pitchFamily="18" charset="0"/>
                <a:cs typeface="Times New Roman" pitchFamily="18" charset="0"/>
              </a:rPr>
              <a:t>fires</a:t>
            </a:r>
            <a:r>
              <a:rPr lang="pt-PT" sz="4000" dirty="0" smtClean="0">
                <a:latin typeface="Times New Roman" pitchFamily="18" charset="0"/>
                <a:cs typeface="Times New Roman" pitchFamily="18" charset="0"/>
              </a:rPr>
              <a:t> in Portugal</a:t>
            </a:r>
            <a:endParaRPr lang="pt-PT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81424"/>
            <a:ext cx="7445100" cy="4865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799252" y="5562452"/>
            <a:ext cx="74734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Log-log </a:t>
            </a:r>
            <a:r>
              <a:rPr lang="en-GB" dirty="0"/>
              <a:t>scatter plot of July vs. August burnt area values in the period 1980 – 2007. Two-digit labels identify individual years. Vertical (horizontal) lines represent the lower and the upper </a:t>
            </a:r>
            <a:r>
              <a:rPr lang="en-GB" dirty="0" err="1"/>
              <a:t>terciles</a:t>
            </a:r>
            <a:r>
              <a:rPr lang="en-GB" dirty="0"/>
              <a:t> of July (August).</a:t>
            </a:r>
            <a:endParaRPr lang="pt-PT" dirty="0"/>
          </a:p>
        </p:txBody>
      </p:sp>
      <p:sp>
        <p:nvSpPr>
          <p:cNvPr id="3" name="Oval 2"/>
          <p:cNvSpPr/>
          <p:nvPr/>
        </p:nvSpPr>
        <p:spPr>
          <a:xfrm>
            <a:off x="6372200" y="1412776"/>
            <a:ext cx="144016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Oval 3"/>
          <p:cNvSpPr/>
          <p:nvPr/>
        </p:nvSpPr>
        <p:spPr>
          <a:xfrm>
            <a:off x="2483768" y="3356992"/>
            <a:ext cx="2052199" cy="14401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077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67544" y="18326"/>
            <a:ext cx="8229600" cy="6743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Rural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fires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in Portugal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0" y="1052736"/>
            <a:ext cx="7445100" cy="48656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ângulo 1"/>
          <p:cNvSpPr/>
          <p:nvPr/>
        </p:nvSpPr>
        <p:spPr>
          <a:xfrm>
            <a:off x="849450" y="5918389"/>
            <a:ext cx="7445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/>
              <a:t>As </a:t>
            </a:r>
            <a:r>
              <a:rPr lang="en-GB" dirty="0"/>
              <a:t>in </a:t>
            </a:r>
            <a:r>
              <a:rPr lang="en-GB" dirty="0" smtClean="0"/>
              <a:t>previous, </a:t>
            </a:r>
            <a:r>
              <a:rPr lang="en-GB" dirty="0"/>
              <a:t>but respecting to the scatter plot of July vs. August </a:t>
            </a:r>
            <a:r>
              <a:rPr lang="en-GB" dirty="0" smtClean="0"/>
              <a:t>DSR  </a:t>
            </a:r>
            <a:r>
              <a:rPr lang="en-GB" dirty="0"/>
              <a:t>values.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508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67544" y="18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Burnt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744855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140968"/>
            <a:ext cx="13636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3933056"/>
            <a:ext cx="936104" cy="543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5013176"/>
            <a:ext cx="973117" cy="5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331640" y="24928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Where</a:t>
            </a:r>
            <a:r>
              <a:rPr lang="pt-PT" dirty="0" smtClean="0"/>
              <a:t>:</a:t>
            </a:r>
            <a:endParaRPr lang="pt-PT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314096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decimal </a:t>
            </a:r>
            <a:r>
              <a:rPr lang="pt-PT" dirty="0" err="1" smtClean="0"/>
              <a:t>logarithm</a:t>
            </a:r>
            <a:r>
              <a:rPr lang="pt-PT" dirty="0" smtClean="0"/>
              <a:t> </a:t>
            </a:r>
            <a:r>
              <a:rPr lang="pt-PT" dirty="0" err="1" smtClean="0"/>
              <a:t>burnt</a:t>
            </a:r>
            <a:r>
              <a:rPr lang="pt-PT" dirty="0" smtClean="0"/>
              <a:t> </a:t>
            </a:r>
            <a:r>
              <a:rPr lang="pt-PT" dirty="0" err="1" smtClean="0"/>
              <a:t>areas</a:t>
            </a:r>
            <a:r>
              <a:rPr lang="pt-PT" dirty="0" smtClean="0"/>
              <a:t> in </a:t>
            </a:r>
            <a:r>
              <a:rPr lang="pt-PT" dirty="0" err="1" smtClean="0"/>
              <a:t>July</a:t>
            </a:r>
            <a:r>
              <a:rPr lang="pt-PT" dirty="0" smtClean="0"/>
              <a:t> </a:t>
            </a:r>
            <a:r>
              <a:rPr lang="pt-PT" dirty="0" err="1" smtClean="0"/>
              <a:t>or</a:t>
            </a:r>
            <a:r>
              <a:rPr lang="pt-PT" dirty="0" smtClean="0"/>
              <a:t> in </a:t>
            </a:r>
            <a:r>
              <a:rPr lang="pt-PT" dirty="0" err="1" smtClean="0"/>
              <a:t>August</a:t>
            </a:r>
            <a:r>
              <a:rPr lang="pt-PT" dirty="0" smtClean="0"/>
              <a:t>;</a:t>
            </a:r>
            <a:endParaRPr lang="pt-PT" dirty="0"/>
          </a:p>
        </p:txBody>
      </p:sp>
      <p:sp>
        <p:nvSpPr>
          <p:cNvPr id="15" name="TextBox 14"/>
          <p:cNvSpPr txBox="1"/>
          <p:nvPr/>
        </p:nvSpPr>
        <p:spPr>
          <a:xfrm>
            <a:off x="2195736" y="3861048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monthly</a:t>
            </a:r>
            <a:r>
              <a:rPr lang="pt-PT" dirty="0" smtClean="0"/>
              <a:t> </a:t>
            </a:r>
            <a:r>
              <a:rPr lang="pt-PT" dirty="0" err="1" smtClean="0"/>
              <a:t>mean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DSR </a:t>
            </a:r>
            <a:r>
              <a:rPr lang="pt-PT" dirty="0" err="1" smtClean="0"/>
              <a:t>during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pre-fire</a:t>
            </a:r>
            <a:r>
              <a:rPr lang="pt-PT" dirty="0" smtClean="0"/>
              <a:t> </a:t>
            </a:r>
            <a:r>
              <a:rPr lang="pt-PT" dirty="0" err="1" smtClean="0"/>
              <a:t>period</a:t>
            </a:r>
            <a:r>
              <a:rPr lang="pt-PT" dirty="0" smtClean="0"/>
              <a:t>, </a:t>
            </a:r>
            <a:r>
              <a:rPr lang="pt-PT" dirty="0" err="1" smtClean="0"/>
              <a:t>defined</a:t>
            </a:r>
            <a:r>
              <a:rPr lang="pt-PT" dirty="0" smtClean="0"/>
              <a:t> as </a:t>
            </a:r>
            <a:r>
              <a:rPr lang="pt-PT" dirty="0" err="1" smtClean="0"/>
              <a:t>May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June</a:t>
            </a:r>
            <a:r>
              <a:rPr lang="pt-PT" dirty="0" smtClean="0"/>
              <a:t> (</a:t>
            </a:r>
            <a:r>
              <a:rPr lang="pt-PT" dirty="0" err="1" smtClean="0"/>
              <a:t>May</a:t>
            </a:r>
            <a:r>
              <a:rPr lang="pt-PT" dirty="0" smtClean="0"/>
              <a:t>, </a:t>
            </a:r>
            <a:r>
              <a:rPr lang="pt-PT" dirty="0" err="1" smtClean="0"/>
              <a:t>June</a:t>
            </a:r>
            <a:r>
              <a:rPr lang="pt-PT" dirty="0" smtClean="0"/>
              <a:t> </a:t>
            </a:r>
            <a:r>
              <a:rPr lang="pt-PT" dirty="0" err="1" smtClean="0"/>
              <a:t>and</a:t>
            </a:r>
            <a:r>
              <a:rPr lang="pt-PT" dirty="0" smtClean="0"/>
              <a:t> </a:t>
            </a:r>
            <a:r>
              <a:rPr lang="pt-PT" dirty="0" err="1" smtClean="0"/>
              <a:t>July</a:t>
            </a:r>
            <a:r>
              <a:rPr lang="pt-PT" dirty="0" smtClean="0"/>
              <a:t>)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predictant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July</a:t>
            </a:r>
            <a:r>
              <a:rPr lang="pt-PT" dirty="0" smtClean="0"/>
              <a:t> (</a:t>
            </a:r>
            <a:r>
              <a:rPr lang="pt-PT" dirty="0" err="1" smtClean="0"/>
              <a:t>August</a:t>
            </a:r>
            <a:r>
              <a:rPr lang="pt-PT" dirty="0" smtClean="0"/>
              <a:t>)</a:t>
            </a:r>
            <a:endParaRPr lang="pt-PT" dirty="0"/>
          </a:p>
        </p:txBody>
      </p:sp>
      <p:sp>
        <p:nvSpPr>
          <p:cNvPr id="16" name="TextBox 15"/>
          <p:cNvSpPr txBox="1"/>
          <p:nvPr/>
        </p:nvSpPr>
        <p:spPr>
          <a:xfrm>
            <a:off x="2195736" y="501317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monthly</a:t>
            </a:r>
            <a:r>
              <a:rPr lang="pt-PT" dirty="0" smtClean="0"/>
              <a:t> </a:t>
            </a:r>
            <a:r>
              <a:rPr lang="pt-PT" dirty="0" err="1" smtClean="0"/>
              <a:t>mean</a:t>
            </a:r>
            <a:r>
              <a:rPr lang="pt-PT" dirty="0" smtClean="0"/>
              <a:t> </a:t>
            </a:r>
            <a:r>
              <a:rPr lang="pt-PT" dirty="0" err="1" smtClean="0"/>
              <a:t>of</a:t>
            </a:r>
            <a:r>
              <a:rPr lang="pt-PT" dirty="0" smtClean="0"/>
              <a:t> DSR in </a:t>
            </a:r>
            <a:r>
              <a:rPr lang="pt-PT" dirty="0" err="1" smtClean="0"/>
              <a:t>July</a:t>
            </a:r>
            <a:r>
              <a:rPr lang="pt-PT" dirty="0" smtClean="0"/>
              <a:t> (</a:t>
            </a:r>
            <a:r>
              <a:rPr lang="pt-PT" dirty="0" err="1" smtClean="0"/>
              <a:t>August</a:t>
            </a:r>
            <a:r>
              <a:rPr lang="pt-PT" dirty="0" smtClean="0"/>
              <a:t>) </a:t>
            </a:r>
            <a:r>
              <a:rPr lang="pt-PT" dirty="0" err="1" smtClean="0"/>
              <a:t>when</a:t>
            </a:r>
            <a:r>
              <a:rPr lang="pt-PT" dirty="0" smtClean="0"/>
              <a:t> </a:t>
            </a:r>
            <a:r>
              <a:rPr lang="pt-PT" dirty="0" err="1" smtClean="0"/>
              <a:t>the</a:t>
            </a:r>
            <a:r>
              <a:rPr lang="pt-PT" dirty="0" smtClean="0"/>
              <a:t> </a:t>
            </a:r>
            <a:r>
              <a:rPr lang="pt-PT" dirty="0" err="1" smtClean="0"/>
              <a:t>predictand</a:t>
            </a:r>
            <a:r>
              <a:rPr lang="pt-PT" dirty="0" smtClean="0"/>
              <a:t> </a:t>
            </a:r>
            <a:r>
              <a:rPr lang="pt-PT" dirty="0" err="1" smtClean="0"/>
              <a:t>is</a:t>
            </a:r>
            <a:r>
              <a:rPr lang="pt-PT" dirty="0" smtClean="0"/>
              <a:t> </a:t>
            </a:r>
            <a:r>
              <a:rPr lang="pt-PT" dirty="0" err="1" smtClean="0"/>
              <a:t>July</a:t>
            </a:r>
            <a:r>
              <a:rPr lang="pt-PT" dirty="0" smtClean="0"/>
              <a:t> (</a:t>
            </a:r>
            <a:r>
              <a:rPr lang="pt-PT" dirty="0" err="1" smtClean="0"/>
              <a:t>August</a:t>
            </a:r>
            <a:r>
              <a:rPr lang="pt-PT" dirty="0" smtClean="0"/>
              <a:t>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3908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ângulo 1"/>
          <p:cNvSpPr/>
          <p:nvPr/>
        </p:nvSpPr>
        <p:spPr>
          <a:xfrm>
            <a:off x="4788023" y="1492948"/>
            <a:ext cx="4187869" cy="273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4187869" cy="273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158"/>
            <a:ext cx="4187869" cy="27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67544" y="1832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Burnt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pt-PT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PT" dirty="0" err="1" smtClean="0">
                <a:latin typeface="Times New Roman" pitchFamily="18" charset="0"/>
                <a:cs typeface="Times New Roman" pitchFamily="18" charset="0"/>
              </a:rPr>
              <a:t>Model</a:t>
            </a:r>
            <a:endParaRPr lang="pt-PT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ângulo 2"/>
          <p:cNvSpPr/>
          <p:nvPr/>
        </p:nvSpPr>
        <p:spPr>
          <a:xfrm>
            <a:off x="210058" y="4365104"/>
            <a:ext cx="87658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Observed </a:t>
            </a:r>
            <a:r>
              <a:rPr lang="en-GB" b="1" dirty="0"/>
              <a:t>values </a:t>
            </a:r>
            <a:r>
              <a:rPr lang="en-GB" dirty="0"/>
              <a:t>(black line) and </a:t>
            </a:r>
            <a:r>
              <a:rPr lang="en-GB" b="1" dirty="0"/>
              <a:t>modelled values with cross validation </a:t>
            </a:r>
            <a:r>
              <a:rPr lang="en-GB" dirty="0" smtClean="0"/>
              <a:t>(dotted line</a:t>
            </a:r>
            <a:r>
              <a:rPr lang="en-GB" dirty="0"/>
              <a:t>) of July </a:t>
            </a:r>
            <a:r>
              <a:rPr lang="en-GB" dirty="0" smtClean="0"/>
              <a:t>(left </a:t>
            </a:r>
            <a:r>
              <a:rPr lang="en-GB" dirty="0"/>
              <a:t>panel) and August </a:t>
            </a:r>
            <a:r>
              <a:rPr lang="en-GB" dirty="0" smtClean="0"/>
              <a:t>(right </a:t>
            </a:r>
            <a:r>
              <a:rPr lang="en-GB" dirty="0"/>
              <a:t>panel) burnt areas for the period 1980 – 2007.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8021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7596</TotalTime>
  <Words>1322</Words>
  <Application>Microsoft Office PowerPoint</Application>
  <PresentationFormat>Apresentação na tela (4:3)</PresentationFormat>
  <Paragraphs>301</Paragraphs>
  <Slides>24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Cambria Math</vt:lpstr>
      <vt:lpstr>Symbol</vt:lpstr>
      <vt:lpstr>Times New Roman</vt:lpstr>
      <vt:lpstr>Wingdings</vt:lpstr>
      <vt:lpstr>Office Theme</vt:lpstr>
      <vt:lpstr>   Potential effects of regional climate change on rural fires in Europe   </vt:lpstr>
      <vt:lpstr>Apresentação do PowerPoint</vt:lpstr>
      <vt:lpstr>Canadian Forest Fires Danger Rating System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Burnt Area Percentage</vt:lpstr>
      <vt:lpstr>COSMO model</vt:lpstr>
      <vt:lpstr>Apresentação do PowerPoint</vt:lpstr>
      <vt:lpstr>Apresentação do PowerPoint</vt:lpstr>
      <vt:lpstr>        </vt:lpstr>
      <vt:lpstr>        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       August</vt:lpstr>
      <vt:lpstr>        </vt:lpstr>
    </vt:vector>
  </TitlesOfParts>
  <Company>O nome da sua organização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Tomás Calheiros e Menezes</dc:creator>
  <cp:lastModifiedBy>tomas calheiros e menezes</cp:lastModifiedBy>
  <cp:revision>438</cp:revision>
  <dcterms:created xsi:type="dcterms:W3CDTF">2010-11-10T14:05:55Z</dcterms:created>
  <dcterms:modified xsi:type="dcterms:W3CDTF">2013-03-19T23:04:14Z</dcterms:modified>
</cp:coreProperties>
</file>