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6" r:id="rId2"/>
    <p:sldId id="355" r:id="rId3"/>
    <p:sldId id="453" r:id="rId4"/>
    <p:sldId id="454" r:id="rId5"/>
    <p:sldId id="455" r:id="rId6"/>
    <p:sldId id="448" r:id="rId7"/>
    <p:sldId id="449" r:id="rId8"/>
    <p:sldId id="450" r:id="rId9"/>
    <p:sldId id="456" r:id="rId10"/>
    <p:sldId id="451" r:id="rId11"/>
    <p:sldId id="452" r:id="rId12"/>
    <p:sldId id="439" r:id="rId13"/>
    <p:sldId id="438" r:id="rId14"/>
    <p:sldId id="445" r:id="rId15"/>
    <p:sldId id="420" r:id="rId16"/>
    <p:sldId id="446" r:id="rId17"/>
    <p:sldId id="441" r:id="rId18"/>
    <p:sldId id="382" r:id="rId19"/>
    <p:sldId id="383" r:id="rId20"/>
    <p:sldId id="424" r:id="rId21"/>
    <p:sldId id="385" r:id="rId22"/>
    <p:sldId id="443" r:id="rId23"/>
    <p:sldId id="444" r:id="rId24"/>
    <p:sldId id="428" r:id="rId25"/>
    <p:sldId id="442" r:id="rId26"/>
    <p:sldId id="391" r:id="rId27"/>
  </p:sldIdLst>
  <p:sldSz cx="9144000" cy="6858000" type="screen4x3"/>
  <p:notesSz cx="6797675" cy="9926638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00"/>
    <a:srgbClr val="E22B00"/>
    <a:srgbClr val="00FF00"/>
    <a:srgbClr val="CC3300"/>
    <a:srgbClr val="FF9900"/>
    <a:srgbClr val="0000FF"/>
    <a:srgbClr val="FFFF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7" autoAdjust="0"/>
    <p:restoredTop sz="94660" autoAdjust="0"/>
  </p:normalViewPr>
  <p:slideViewPr>
    <p:cSldViewPr>
      <p:cViewPr>
        <p:scale>
          <a:sx n="70" d="100"/>
          <a:sy n="70" d="100"/>
        </p:scale>
        <p:origin x="-1350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6.xml"/><Relationship Id="rId2" Type="http://schemas.openxmlformats.org/officeDocument/2006/relationships/slide" Target="slides/slide21.xml"/><Relationship Id="rId1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87FE2-B1ED-4CD9-8CBB-C1C47A0C996C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92A224-A2A7-4636-853C-5438104AF375}">
      <dgm:prSet phldrT="[Metin]" custT="1"/>
      <dgm:spPr/>
      <dgm:t>
        <a:bodyPr/>
        <a:lstStyle/>
        <a:p>
          <a:r>
            <a:rPr lang="en-US" sz="2800" b="1" noProof="0" smtClean="0">
              <a:latin typeface="+mn-lt"/>
            </a:rPr>
            <a:t>MSG </a:t>
          </a:r>
        </a:p>
        <a:p>
          <a:r>
            <a:rPr lang="en-US" sz="2800" b="1" noProof="0" smtClean="0">
              <a:latin typeface="+mn-lt"/>
            </a:rPr>
            <a:t>Data &amp; Products  </a:t>
          </a:r>
          <a:endParaRPr lang="en-US" sz="2800" b="1" noProof="0" dirty="0" smtClean="0">
            <a:latin typeface="+mn-lt"/>
          </a:endParaRPr>
        </a:p>
      </dgm:t>
    </dgm:pt>
    <dgm:pt modelId="{6763626A-CE6A-4928-B3B2-1282BEC52224}" type="parTrans" cxnId="{4926513A-955D-46A7-BCB0-03325D7443A2}">
      <dgm:prSet/>
      <dgm:spPr/>
      <dgm:t>
        <a:bodyPr/>
        <a:lstStyle/>
        <a:p>
          <a:endParaRPr lang="en-US" noProof="0"/>
        </a:p>
      </dgm:t>
    </dgm:pt>
    <dgm:pt modelId="{9586AC74-0569-496A-8906-E4B7F4B420F3}" type="sibTrans" cxnId="{4926513A-955D-46A7-BCB0-03325D7443A2}">
      <dgm:prSet/>
      <dgm:spPr/>
      <dgm:t>
        <a:bodyPr/>
        <a:lstStyle/>
        <a:p>
          <a:endParaRPr lang="en-US" noProof="0"/>
        </a:p>
      </dgm:t>
    </dgm:pt>
    <dgm:pt modelId="{FE9FFFB5-6775-4A0F-B76F-C8E4C21960BF}">
      <dgm:prSet phldrT="[Metin]" custT="1"/>
      <dgm:spPr/>
      <dgm:t>
        <a:bodyPr/>
        <a:lstStyle/>
        <a:p>
          <a:r>
            <a:rPr lang="en-US" sz="2400" b="1" noProof="0" smtClean="0">
              <a:latin typeface="+mn-lt"/>
            </a:rPr>
            <a:t>Continious</a:t>
          </a:r>
          <a:endParaRPr lang="en-US" sz="2400" b="1" noProof="0" dirty="0" smtClean="0">
            <a:latin typeface="+mn-lt"/>
          </a:endParaRPr>
        </a:p>
      </dgm:t>
    </dgm:pt>
    <dgm:pt modelId="{5ACA9DC9-F4CF-4769-B2A7-579210E91486}" type="parTrans" cxnId="{3B2EB451-7C1E-40D1-A012-6C649A444A4A}">
      <dgm:prSet/>
      <dgm:spPr/>
      <dgm:t>
        <a:bodyPr/>
        <a:lstStyle/>
        <a:p>
          <a:endParaRPr lang="en-US" noProof="0"/>
        </a:p>
      </dgm:t>
    </dgm:pt>
    <dgm:pt modelId="{F2EB8C2A-D1F5-44E6-96E9-0CD83D59257C}" type="sibTrans" cxnId="{3B2EB451-7C1E-40D1-A012-6C649A444A4A}">
      <dgm:prSet/>
      <dgm:spPr/>
      <dgm:t>
        <a:bodyPr/>
        <a:lstStyle/>
        <a:p>
          <a:endParaRPr lang="en-US" noProof="0"/>
        </a:p>
      </dgm:t>
    </dgm:pt>
    <dgm:pt modelId="{BA324229-4B7A-443A-97FB-778A544D2804}">
      <dgm:prSet phldrT="[Metin]" custT="1"/>
      <dgm:spPr/>
      <dgm:t>
        <a:bodyPr/>
        <a:lstStyle/>
        <a:p>
          <a:r>
            <a:rPr lang="en-US" sz="2400" b="1" noProof="0" dirty="0" smtClean="0">
              <a:latin typeface="+mn-lt"/>
            </a:rPr>
            <a:t>Discrete</a:t>
          </a:r>
        </a:p>
      </dgm:t>
    </dgm:pt>
    <dgm:pt modelId="{FC4E10BC-5FE7-462D-907C-CC92B4E3D9ED}" type="parTrans" cxnId="{30CC3361-22AA-4100-ABF7-CBF08DA4C832}">
      <dgm:prSet/>
      <dgm:spPr/>
      <dgm:t>
        <a:bodyPr/>
        <a:lstStyle/>
        <a:p>
          <a:endParaRPr lang="en-US" noProof="0"/>
        </a:p>
      </dgm:t>
    </dgm:pt>
    <dgm:pt modelId="{7192CBCB-8801-4F94-A0D4-9914497220BD}" type="sibTrans" cxnId="{30CC3361-22AA-4100-ABF7-CBF08DA4C832}">
      <dgm:prSet/>
      <dgm:spPr/>
      <dgm:t>
        <a:bodyPr/>
        <a:lstStyle/>
        <a:p>
          <a:endParaRPr lang="en-US" noProof="0"/>
        </a:p>
      </dgm:t>
    </dgm:pt>
    <dgm:pt modelId="{AB83E111-5747-4C0A-8EFB-CC57B0FC5F1A}">
      <dgm:prSet custT="1"/>
      <dgm:spPr/>
      <dgm:t>
        <a:bodyPr anchor="t" anchorCtr="0"/>
        <a:lstStyle/>
        <a:p>
          <a:pPr algn="l">
            <a:spcBef>
              <a:spcPts val="600"/>
            </a:spcBef>
            <a:spcAft>
              <a:spcPts val="300"/>
            </a:spcAft>
          </a:pPr>
          <a:r>
            <a:rPr lang="tr-TR" sz="1300" dirty="0" smtClean="0"/>
            <a:t> </a:t>
          </a:r>
          <a:r>
            <a:rPr lang="en-US" sz="1800" dirty="0" smtClean="0"/>
            <a:t>* </a:t>
          </a:r>
          <a:r>
            <a:rPr lang="en-US" sz="1800" noProof="0" dirty="0" err="1" smtClean="0"/>
            <a:t>Channal</a:t>
          </a:r>
          <a:r>
            <a:rPr lang="en-US" sz="1800" dirty="0" smtClean="0"/>
            <a:t> raw  data</a:t>
          </a:r>
        </a:p>
        <a:p>
          <a:pPr algn="l">
            <a:spcBef>
              <a:spcPts val="300"/>
            </a:spcBef>
            <a:spcAft>
              <a:spcPts val="300"/>
            </a:spcAft>
          </a:pPr>
          <a:r>
            <a:rPr lang="en-US" sz="1800" dirty="0" smtClean="0"/>
            <a:t> * Channel ref</a:t>
          </a:r>
          <a:r>
            <a:rPr lang="tr-TR" sz="1800" dirty="0" err="1" smtClean="0"/>
            <a:t>lectance</a:t>
          </a:r>
          <a:r>
            <a:rPr lang="en-US" sz="1800" dirty="0" smtClean="0"/>
            <a:t> &amp; BT data</a:t>
          </a:r>
        </a:p>
        <a:p>
          <a:pPr algn="l">
            <a:spcBef>
              <a:spcPts val="300"/>
            </a:spcBef>
            <a:spcAft>
              <a:spcPts val="300"/>
            </a:spcAft>
          </a:pPr>
          <a:r>
            <a:rPr lang="tr-TR" sz="1800" dirty="0" smtClean="0"/>
            <a:t> </a:t>
          </a:r>
          <a:r>
            <a:rPr lang="en-US" sz="1800" dirty="0" smtClean="0"/>
            <a:t>* </a:t>
          </a:r>
          <a:r>
            <a:rPr lang="tr-TR" sz="1800" dirty="0" smtClean="0"/>
            <a:t>..</a:t>
          </a:r>
          <a:r>
            <a:rPr lang="tr-TR" sz="1800" dirty="0" err="1" smtClean="0"/>
            <a:t>etc</a:t>
          </a:r>
          <a:endParaRPr lang="en-US" sz="1800" dirty="0" smtClean="0"/>
        </a:p>
        <a:p>
          <a:pPr algn="ctr">
            <a:spcBef>
              <a:spcPct val="0"/>
            </a:spcBef>
            <a:spcAft>
              <a:spcPct val="35000"/>
            </a:spcAft>
          </a:pPr>
          <a:endParaRPr lang="tr-TR" sz="1300" dirty="0"/>
        </a:p>
      </dgm:t>
    </dgm:pt>
    <dgm:pt modelId="{042307D1-539C-4379-9291-116AEDF602EC}" type="parTrans" cxnId="{F3AA2C57-684C-43E9-94BF-43FCC8104EEB}">
      <dgm:prSet/>
      <dgm:spPr/>
      <dgm:t>
        <a:bodyPr/>
        <a:lstStyle/>
        <a:p>
          <a:endParaRPr lang="tr-TR"/>
        </a:p>
      </dgm:t>
    </dgm:pt>
    <dgm:pt modelId="{EF67B808-8902-45BA-9EFE-9F722DFE9150}" type="sibTrans" cxnId="{F3AA2C57-684C-43E9-94BF-43FCC8104EEB}">
      <dgm:prSet/>
      <dgm:spPr/>
      <dgm:t>
        <a:bodyPr/>
        <a:lstStyle/>
        <a:p>
          <a:endParaRPr lang="tr-TR"/>
        </a:p>
      </dgm:t>
    </dgm:pt>
    <dgm:pt modelId="{03072AB8-069A-4611-9FD6-F1344EF975CF}">
      <dgm:prSet custT="1"/>
      <dgm:spPr/>
      <dgm:t>
        <a:bodyPr anchor="t" anchorCtr="0"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tr-TR" sz="1600" dirty="0" smtClean="0"/>
            <a:t> * </a:t>
          </a:r>
          <a:r>
            <a:rPr lang="tr-TR" sz="1800" dirty="0" err="1" smtClean="0"/>
            <a:t>Cloud</a:t>
          </a:r>
          <a:r>
            <a:rPr lang="tr-TR" sz="1800" dirty="0" smtClean="0"/>
            <a:t> mask </a:t>
          </a:r>
          <a:r>
            <a:rPr lang="tr-TR" sz="1800" dirty="0" err="1" smtClean="0"/>
            <a:t>product</a:t>
          </a:r>
          <a:endParaRPr lang="tr-TR" sz="18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r-TR" sz="1800" dirty="0" smtClean="0"/>
            <a:t> * Fire </a:t>
          </a:r>
          <a:r>
            <a:rPr lang="tr-TR" sz="1800" dirty="0" err="1" smtClean="0"/>
            <a:t>product</a:t>
          </a:r>
          <a:endParaRPr lang="tr-TR" sz="18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r-TR" sz="1800" dirty="0" smtClean="0"/>
            <a:t> * </a:t>
          </a:r>
          <a:r>
            <a:rPr lang="tr-TR" sz="1800" dirty="0" err="1" smtClean="0"/>
            <a:t>precipitation</a:t>
          </a:r>
          <a:r>
            <a:rPr lang="tr-TR" sz="1800" dirty="0" smtClean="0"/>
            <a:t> </a:t>
          </a:r>
          <a:r>
            <a:rPr lang="tr-TR" sz="1800" dirty="0" err="1" smtClean="0"/>
            <a:t>product</a:t>
          </a:r>
          <a:r>
            <a:rPr lang="tr-TR" sz="1800" dirty="0" smtClean="0"/>
            <a:t>(MPE)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r-TR" sz="1800" dirty="0" smtClean="0"/>
            <a:t> * …</a:t>
          </a:r>
          <a:r>
            <a:rPr lang="tr-TR" sz="1800" dirty="0" err="1" smtClean="0"/>
            <a:t>etc</a:t>
          </a:r>
          <a:endParaRPr lang="tr-TR" sz="1800" dirty="0"/>
        </a:p>
      </dgm:t>
    </dgm:pt>
    <dgm:pt modelId="{6B4961F9-6A7D-4F91-A3E3-55EC37832F31}" type="parTrans" cxnId="{ECB17A4A-1445-4B6A-A1FE-9391B5FA303F}">
      <dgm:prSet/>
      <dgm:spPr/>
      <dgm:t>
        <a:bodyPr/>
        <a:lstStyle/>
        <a:p>
          <a:endParaRPr lang="tr-TR"/>
        </a:p>
      </dgm:t>
    </dgm:pt>
    <dgm:pt modelId="{6C2FAE22-64C8-4F79-8DB3-819C22B6BC94}" type="sibTrans" cxnId="{ECB17A4A-1445-4B6A-A1FE-9391B5FA303F}">
      <dgm:prSet/>
      <dgm:spPr/>
      <dgm:t>
        <a:bodyPr/>
        <a:lstStyle/>
        <a:p>
          <a:endParaRPr lang="tr-TR"/>
        </a:p>
      </dgm:t>
    </dgm:pt>
    <dgm:pt modelId="{0490667B-304E-4087-9CA5-B908CA6E96E8}" type="pres">
      <dgm:prSet presAssocID="{4F487FE2-B1ED-4CD9-8CBB-C1C47A0C99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6D5A8E03-2F60-4A45-BF7B-0DF3678C50DC}" type="pres">
      <dgm:prSet presAssocID="{EF92A224-A2A7-4636-853C-5438104AF375}" presName="hierRoot1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4FC819AA-0E47-45FF-A5A2-85965242F48F}" type="pres">
      <dgm:prSet presAssocID="{EF92A224-A2A7-4636-853C-5438104AF375}" presName="rootComposite1" presStyleCnt="0"/>
      <dgm:spPr/>
      <dgm:t>
        <a:bodyPr/>
        <a:lstStyle/>
        <a:p>
          <a:endParaRPr lang="tr-TR"/>
        </a:p>
      </dgm:t>
    </dgm:pt>
    <dgm:pt modelId="{E7ECE1DC-B419-4737-9F4D-2F9A6840BF8C}" type="pres">
      <dgm:prSet presAssocID="{EF92A224-A2A7-4636-853C-5438104AF375}" presName="rootText1" presStyleLbl="node0" presStyleIdx="0" presStyleCnt="1" custScaleX="220153" custLinFactNeighborX="6109" custLinFactNeighborY="-3486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58930F-4E7C-4F90-A726-23815C2A0339}" type="pres">
      <dgm:prSet presAssocID="{EF92A224-A2A7-4636-853C-5438104AF375}" presName="rootConnector1" presStyleLbl="node1" presStyleIdx="0" presStyleCnt="0"/>
      <dgm:spPr/>
      <dgm:t>
        <a:bodyPr/>
        <a:lstStyle/>
        <a:p>
          <a:endParaRPr lang="tr-TR"/>
        </a:p>
      </dgm:t>
    </dgm:pt>
    <dgm:pt modelId="{5271158A-C1C0-48A3-80AE-362432F1BB81}" type="pres">
      <dgm:prSet presAssocID="{EF92A224-A2A7-4636-853C-5438104AF375}" presName="hierChild2" presStyleCnt="0"/>
      <dgm:spPr/>
      <dgm:t>
        <a:bodyPr/>
        <a:lstStyle/>
        <a:p>
          <a:endParaRPr lang="tr-TR"/>
        </a:p>
      </dgm:t>
    </dgm:pt>
    <dgm:pt modelId="{8BCD0011-FDBB-4B27-B9D2-2A87767BDB05}" type="pres">
      <dgm:prSet presAssocID="{5ACA9DC9-F4CF-4769-B2A7-579210E91486}" presName="Name37" presStyleLbl="parChTrans1D2" presStyleIdx="0" presStyleCnt="2"/>
      <dgm:spPr/>
      <dgm:t>
        <a:bodyPr/>
        <a:lstStyle/>
        <a:p>
          <a:endParaRPr lang="tr-TR"/>
        </a:p>
      </dgm:t>
    </dgm:pt>
    <dgm:pt modelId="{01970D18-3EC9-4658-88B1-999429DE9DD0}" type="pres">
      <dgm:prSet presAssocID="{FE9FFFB5-6775-4A0F-B76F-C8E4C21960BF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1A09ED33-B2F0-4F92-BADC-EEE35F680EE9}" type="pres">
      <dgm:prSet presAssocID="{FE9FFFB5-6775-4A0F-B76F-C8E4C21960BF}" presName="rootComposite" presStyleCnt="0"/>
      <dgm:spPr/>
      <dgm:t>
        <a:bodyPr/>
        <a:lstStyle/>
        <a:p>
          <a:endParaRPr lang="tr-TR"/>
        </a:p>
      </dgm:t>
    </dgm:pt>
    <dgm:pt modelId="{EEEAB454-C352-4E25-A28E-336E966D71F4}" type="pres">
      <dgm:prSet presAssocID="{FE9FFFB5-6775-4A0F-B76F-C8E4C21960BF}" presName="rootText" presStyleLbl="node2" presStyleIdx="0" presStyleCnt="2" custScaleX="135605" custLinFactNeighborX="-23" custLinFactNeighborY="131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E9800D0-B60E-4323-9771-95D50356FA4D}" type="pres">
      <dgm:prSet presAssocID="{FE9FFFB5-6775-4A0F-B76F-C8E4C21960BF}" presName="rootConnector" presStyleLbl="node2" presStyleIdx="0" presStyleCnt="2"/>
      <dgm:spPr/>
      <dgm:t>
        <a:bodyPr/>
        <a:lstStyle/>
        <a:p>
          <a:endParaRPr lang="tr-TR"/>
        </a:p>
      </dgm:t>
    </dgm:pt>
    <dgm:pt modelId="{3A4BA248-4C3C-46D4-87D9-6E4A34F00D3B}" type="pres">
      <dgm:prSet presAssocID="{FE9FFFB5-6775-4A0F-B76F-C8E4C21960BF}" presName="hierChild4" presStyleCnt="0"/>
      <dgm:spPr/>
      <dgm:t>
        <a:bodyPr/>
        <a:lstStyle/>
        <a:p>
          <a:endParaRPr lang="tr-TR"/>
        </a:p>
      </dgm:t>
    </dgm:pt>
    <dgm:pt modelId="{6786213D-AEAA-4CAD-83A3-6E65A58E1D7F}" type="pres">
      <dgm:prSet presAssocID="{042307D1-539C-4379-9291-116AEDF602EC}" presName="Name37" presStyleLbl="parChTrans1D3" presStyleIdx="0" presStyleCnt="2"/>
      <dgm:spPr/>
      <dgm:t>
        <a:bodyPr/>
        <a:lstStyle/>
        <a:p>
          <a:endParaRPr lang="tr-TR"/>
        </a:p>
      </dgm:t>
    </dgm:pt>
    <dgm:pt modelId="{04D897B3-9077-4F97-AFF6-5FB91793E854}" type="pres">
      <dgm:prSet presAssocID="{AB83E111-5747-4C0A-8EFB-CC57B0FC5F1A}" presName="hierRoot2" presStyleCnt="0">
        <dgm:presLayoutVars>
          <dgm:hierBranch val="r"/>
        </dgm:presLayoutVars>
      </dgm:prSet>
      <dgm:spPr/>
      <dgm:t>
        <a:bodyPr/>
        <a:lstStyle/>
        <a:p>
          <a:endParaRPr lang="tr-TR"/>
        </a:p>
      </dgm:t>
    </dgm:pt>
    <dgm:pt modelId="{5D27F2C5-D4A3-4DE7-978F-ADD3BF1FE7AB}" type="pres">
      <dgm:prSet presAssocID="{AB83E111-5747-4C0A-8EFB-CC57B0FC5F1A}" presName="rootComposite" presStyleCnt="0"/>
      <dgm:spPr/>
      <dgm:t>
        <a:bodyPr/>
        <a:lstStyle/>
        <a:p>
          <a:endParaRPr lang="tr-TR"/>
        </a:p>
      </dgm:t>
    </dgm:pt>
    <dgm:pt modelId="{8B6ED584-B34C-4BBE-AC8A-EEA30CE6AD85}" type="pres">
      <dgm:prSet presAssocID="{AB83E111-5747-4C0A-8EFB-CC57B0FC5F1A}" presName="rootText" presStyleLbl="node3" presStyleIdx="0" presStyleCnt="2" custScaleX="217357" custScaleY="138756" custLinFactNeighborX="-6647" custLinFactNeighborY="92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E9C7220-7411-435B-8AC7-147E68AACB0A}" type="pres">
      <dgm:prSet presAssocID="{AB83E111-5747-4C0A-8EFB-CC57B0FC5F1A}" presName="rootConnector" presStyleLbl="node3" presStyleIdx="0" presStyleCnt="2"/>
      <dgm:spPr/>
      <dgm:t>
        <a:bodyPr/>
        <a:lstStyle/>
        <a:p>
          <a:endParaRPr lang="tr-TR"/>
        </a:p>
      </dgm:t>
    </dgm:pt>
    <dgm:pt modelId="{C10EDD16-B2D9-439A-9C7B-6C3A7DF927E6}" type="pres">
      <dgm:prSet presAssocID="{AB83E111-5747-4C0A-8EFB-CC57B0FC5F1A}" presName="hierChild4" presStyleCnt="0"/>
      <dgm:spPr/>
      <dgm:t>
        <a:bodyPr/>
        <a:lstStyle/>
        <a:p>
          <a:endParaRPr lang="tr-TR"/>
        </a:p>
      </dgm:t>
    </dgm:pt>
    <dgm:pt modelId="{624B2082-2AB4-4C06-BE32-722A7361BBDC}" type="pres">
      <dgm:prSet presAssocID="{AB83E111-5747-4C0A-8EFB-CC57B0FC5F1A}" presName="hierChild5" presStyleCnt="0"/>
      <dgm:spPr/>
      <dgm:t>
        <a:bodyPr/>
        <a:lstStyle/>
        <a:p>
          <a:endParaRPr lang="tr-TR"/>
        </a:p>
      </dgm:t>
    </dgm:pt>
    <dgm:pt modelId="{0D465D71-8413-4F94-80C5-A9DE680DC79E}" type="pres">
      <dgm:prSet presAssocID="{FE9FFFB5-6775-4A0F-B76F-C8E4C21960BF}" presName="hierChild5" presStyleCnt="0"/>
      <dgm:spPr/>
      <dgm:t>
        <a:bodyPr/>
        <a:lstStyle/>
        <a:p>
          <a:endParaRPr lang="tr-TR"/>
        </a:p>
      </dgm:t>
    </dgm:pt>
    <dgm:pt modelId="{E84715EF-838B-4860-A2CA-0B27AB8AA947}" type="pres">
      <dgm:prSet presAssocID="{FC4E10BC-5FE7-462D-907C-CC92B4E3D9ED}" presName="Name37" presStyleLbl="parChTrans1D2" presStyleIdx="1" presStyleCnt="2"/>
      <dgm:spPr/>
      <dgm:t>
        <a:bodyPr/>
        <a:lstStyle/>
        <a:p>
          <a:endParaRPr lang="tr-TR"/>
        </a:p>
      </dgm:t>
    </dgm:pt>
    <dgm:pt modelId="{6B4FA220-FF60-444C-9316-66C46FD67E66}" type="pres">
      <dgm:prSet presAssocID="{BA324229-4B7A-443A-97FB-778A544D2804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B147579F-929B-4CEF-AEF9-A18A2580279B}" type="pres">
      <dgm:prSet presAssocID="{BA324229-4B7A-443A-97FB-778A544D2804}" presName="rootComposite" presStyleCnt="0"/>
      <dgm:spPr/>
      <dgm:t>
        <a:bodyPr/>
        <a:lstStyle/>
        <a:p>
          <a:endParaRPr lang="tr-TR"/>
        </a:p>
      </dgm:t>
    </dgm:pt>
    <dgm:pt modelId="{FBDDDE6B-DB08-434A-8224-5AE2811DEAF9}" type="pres">
      <dgm:prSet presAssocID="{BA324229-4B7A-443A-97FB-778A544D2804}" presName="rootText" presStyleLbl="node2" presStyleIdx="1" presStyleCnt="2" custLinFactNeighborX="2312" custLinFactNeighborY="131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04D7736-6486-439A-9008-2B2C186E7477}" type="pres">
      <dgm:prSet presAssocID="{BA324229-4B7A-443A-97FB-778A544D2804}" presName="rootConnector" presStyleLbl="node2" presStyleIdx="1" presStyleCnt="2"/>
      <dgm:spPr/>
      <dgm:t>
        <a:bodyPr/>
        <a:lstStyle/>
        <a:p>
          <a:endParaRPr lang="tr-TR"/>
        </a:p>
      </dgm:t>
    </dgm:pt>
    <dgm:pt modelId="{2E42273D-4565-4CA8-A0E5-E043D97155E0}" type="pres">
      <dgm:prSet presAssocID="{BA324229-4B7A-443A-97FB-778A544D2804}" presName="hierChild4" presStyleCnt="0"/>
      <dgm:spPr/>
      <dgm:t>
        <a:bodyPr/>
        <a:lstStyle/>
        <a:p>
          <a:endParaRPr lang="tr-TR"/>
        </a:p>
      </dgm:t>
    </dgm:pt>
    <dgm:pt modelId="{031FF751-E49C-4A6B-AAF1-E54FCE1F0FAC}" type="pres">
      <dgm:prSet presAssocID="{6B4961F9-6A7D-4F91-A3E3-55EC37832F31}" presName="Name37" presStyleLbl="parChTrans1D3" presStyleIdx="1" presStyleCnt="2"/>
      <dgm:spPr/>
      <dgm:t>
        <a:bodyPr/>
        <a:lstStyle/>
        <a:p>
          <a:endParaRPr lang="tr-TR"/>
        </a:p>
      </dgm:t>
    </dgm:pt>
    <dgm:pt modelId="{277E2BA8-4F22-4CF4-8E8E-8348E7D6B53B}" type="pres">
      <dgm:prSet presAssocID="{03072AB8-069A-4611-9FD6-F1344EF975CF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12B71AC0-949D-43B5-9906-CF9A7AE401C9}" type="pres">
      <dgm:prSet presAssocID="{03072AB8-069A-4611-9FD6-F1344EF975CF}" presName="rootComposite" presStyleCnt="0"/>
      <dgm:spPr/>
      <dgm:t>
        <a:bodyPr/>
        <a:lstStyle/>
        <a:p>
          <a:endParaRPr lang="tr-TR"/>
        </a:p>
      </dgm:t>
    </dgm:pt>
    <dgm:pt modelId="{5D011FE4-79FA-4C7E-8A8A-A749B389581D}" type="pres">
      <dgm:prSet presAssocID="{03072AB8-069A-4611-9FD6-F1344EF975CF}" presName="rootText" presStyleLbl="node3" presStyleIdx="1" presStyleCnt="2" custScaleX="176484" custScaleY="14308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EFC3D00-14CF-4B34-A7C2-5D209FD561E9}" type="pres">
      <dgm:prSet presAssocID="{03072AB8-069A-4611-9FD6-F1344EF975CF}" presName="rootConnector" presStyleLbl="node3" presStyleIdx="1" presStyleCnt="2"/>
      <dgm:spPr/>
      <dgm:t>
        <a:bodyPr/>
        <a:lstStyle/>
        <a:p>
          <a:endParaRPr lang="tr-TR"/>
        </a:p>
      </dgm:t>
    </dgm:pt>
    <dgm:pt modelId="{D26ABF43-3FBD-419F-B79E-68ADC4C0ED63}" type="pres">
      <dgm:prSet presAssocID="{03072AB8-069A-4611-9FD6-F1344EF975CF}" presName="hierChild4" presStyleCnt="0"/>
      <dgm:spPr/>
      <dgm:t>
        <a:bodyPr/>
        <a:lstStyle/>
        <a:p>
          <a:endParaRPr lang="tr-TR"/>
        </a:p>
      </dgm:t>
    </dgm:pt>
    <dgm:pt modelId="{5FBFA74A-7146-42D0-A9F5-9564D66C0D13}" type="pres">
      <dgm:prSet presAssocID="{03072AB8-069A-4611-9FD6-F1344EF975CF}" presName="hierChild5" presStyleCnt="0"/>
      <dgm:spPr/>
      <dgm:t>
        <a:bodyPr/>
        <a:lstStyle/>
        <a:p>
          <a:endParaRPr lang="tr-TR"/>
        </a:p>
      </dgm:t>
    </dgm:pt>
    <dgm:pt modelId="{F8929697-6155-4A6B-AE96-682C18033506}" type="pres">
      <dgm:prSet presAssocID="{BA324229-4B7A-443A-97FB-778A544D2804}" presName="hierChild5" presStyleCnt="0"/>
      <dgm:spPr/>
      <dgm:t>
        <a:bodyPr/>
        <a:lstStyle/>
        <a:p>
          <a:endParaRPr lang="tr-TR"/>
        </a:p>
      </dgm:t>
    </dgm:pt>
    <dgm:pt modelId="{0202939B-4661-4B86-A321-FAF9605DD59E}" type="pres">
      <dgm:prSet presAssocID="{EF92A224-A2A7-4636-853C-5438104AF375}" presName="hierChild3" presStyleCnt="0"/>
      <dgm:spPr/>
      <dgm:t>
        <a:bodyPr/>
        <a:lstStyle/>
        <a:p>
          <a:endParaRPr lang="tr-TR"/>
        </a:p>
      </dgm:t>
    </dgm:pt>
  </dgm:ptLst>
  <dgm:cxnLst>
    <dgm:cxn modelId="{4B9B6519-8E29-4E4A-A51F-0E60C80A4941}" type="presOf" srcId="{EF92A224-A2A7-4636-853C-5438104AF375}" destId="{9758930F-4E7C-4F90-A726-23815C2A0339}" srcOrd="1" destOrd="0" presId="urn:microsoft.com/office/officeart/2005/8/layout/orgChart1"/>
    <dgm:cxn modelId="{F3AA2C57-684C-43E9-94BF-43FCC8104EEB}" srcId="{FE9FFFB5-6775-4A0F-B76F-C8E4C21960BF}" destId="{AB83E111-5747-4C0A-8EFB-CC57B0FC5F1A}" srcOrd="0" destOrd="0" parTransId="{042307D1-539C-4379-9291-116AEDF602EC}" sibTransId="{EF67B808-8902-45BA-9EFE-9F722DFE9150}"/>
    <dgm:cxn modelId="{B538ECB9-8038-49AA-9CB8-BB3844EB13AB}" type="presOf" srcId="{AB83E111-5747-4C0A-8EFB-CC57B0FC5F1A}" destId="{8B6ED584-B34C-4BBE-AC8A-EEA30CE6AD85}" srcOrd="0" destOrd="0" presId="urn:microsoft.com/office/officeart/2005/8/layout/orgChart1"/>
    <dgm:cxn modelId="{D315C9CE-BD1F-4746-94AA-11BB0BF66BBA}" type="presOf" srcId="{FE9FFFB5-6775-4A0F-B76F-C8E4C21960BF}" destId="{8E9800D0-B60E-4323-9771-95D50356FA4D}" srcOrd="1" destOrd="0" presId="urn:microsoft.com/office/officeart/2005/8/layout/orgChart1"/>
    <dgm:cxn modelId="{40301103-ADC2-4FB6-80C2-C2621CDF3ECF}" type="presOf" srcId="{FC4E10BC-5FE7-462D-907C-CC92B4E3D9ED}" destId="{E84715EF-838B-4860-A2CA-0B27AB8AA947}" srcOrd="0" destOrd="0" presId="urn:microsoft.com/office/officeart/2005/8/layout/orgChart1"/>
    <dgm:cxn modelId="{3B2EB451-7C1E-40D1-A012-6C649A444A4A}" srcId="{EF92A224-A2A7-4636-853C-5438104AF375}" destId="{FE9FFFB5-6775-4A0F-B76F-C8E4C21960BF}" srcOrd="0" destOrd="0" parTransId="{5ACA9DC9-F4CF-4769-B2A7-579210E91486}" sibTransId="{F2EB8C2A-D1F5-44E6-96E9-0CD83D59257C}"/>
    <dgm:cxn modelId="{74D8A06E-2D8D-44A2-92B2-6299AB2775FC}" type="presOf" srcId="{5ACA9DC9-F4CF-4769-B2A7-579210E91486}" destId="{8BCD0011-FDBB-4B27-B9D2-2A87767BDB05}" srcOrd="0" destOrd="0" presId="urn:microsoft.com/office/officeart/2005/8/layout/orgChart1"/>
    <dgm:cxn modelId="{FB8BCB0F-3785-4E86-B7DF-3EC878FF6344}" type="presOf" srcId="{BA324229-4B7A-443A-97FB-778A544D2804}" destId="{104D7736-6486-439A-9008-2B2C186E7477}" srcOrd="1" destOrd="0" presId="urn:microsoft.com/office/officeart/2005/8/layout/orgChart1"/>
    <dgm:cxn modelId="{4926513A-955D-46A7-BCB0-03325D7443A2}" srcId="{4F487FE2-B1ED-4CD9-8CBB-C1C47A0C996C}" destId="{EF92A224-A2A7-4636-853C-5438104AF375}" srcOrd="0" destOrd="0" parTransId="{6763626A-CE6A-4928-B3B2-1282BEC52224}" sibTransId="{9586AC74-0569-496A-8906-E4B7F4B420F3}"/>
    <dgm:cxn modelId="{76ACD504-5F50-40D1-8C35-A128C0CCBD46}" type="presOf" srcId="{03072AB8-069A-4611-9FD6-F1344EF975CF}" destId="{5D011FE4-79FA-4C7E-8A8A-A749B389581D}" srcOrd="0" destOrd="0" presId="urn:microsoft.com/office/officeart/2005/8/layout/orgChart1"/>
    <dgm:cxn modelId="{30CC3361-22AA-4100-ABF7-CBF08DA4C832}" srcId="{EF92A224-A2A7-4636-853C-5438104AF375}" destId="{BA324229-4B7A-443A-97FB-778A544D2804}" srcOrd="1" destOrd="0" parTransId="{FC4E10BC-5FE7-462D-907C-CC92B4E3D9ED}" sibTransId="{7192CBCB-8801-4F94-A0D4-9914497220BD}"/>
    <dgm:cxn modelId="{6FDD1548-8B72-494F-A55E-997EED568DC0}" type="presOf" srcId="{042307D1-539C-4379-9291-116AEDF602EC}" destId="{6786213D-AEAA-4CAD-83A3-6E65A58E1D7F}" srcOrd="0" destOrd="0" presId="urn:microsoft.com/office/officeart/2005/8/layout/orgChart1"/>
    <dgm:cxn modelId="{D04DE906-8414-40F7-933F-79BEC5A6966A}" type="presOf" srcId="{4F487FE2-B1ED-4CD9-8CBB-C1C47A0C996C}" destId="{0490667B-304E-4087-9CA5-B908CA6E96E8}" srcOrd="0" destOrd="0" presId="urn:microsoft.com/office/officeart/2005/8/layout/orgChart1"/>
    <dgm:cxn modelId="{3DA5A6CD-C66B-4212-AC4F-61088D0FBCA0}" type="presOf" srcId="{FE9FFFB5-6775-4A0F-B76F-C8E4C21960BF}" destId="{EEEAB454-C352-4E25-A28E-336E966D71F4}" srcOrd="0" destOrd="0" presId="urn:microsoft.com/office/officeart/2005/8/layout/orgChart1"/>
    <dgm:cxn modelId="{93810030-FD53-4058-ABE0-FF48CF4BE695}" type="presOf" srcId="{AB83E111-5747-4C0A-8EFB-CC57B0FC5F1A}" destId="{3E9C7220-7411-435B-8AC7-147E68AACB0A}" srcOrd="1" destOrd="0" presId="urn:microsoft.com/office/officeart/2005/8/layout/orgChart1"/>
    <dgm:cxn modelId="{ECB17A4A-1445-4B6A-A1FE-9391B5FA303F}" srcId="{BA324229-4B7A-443A-97FB-778A544D2804}" destId="{03072AB8-069A-4611-9FD6-F1344EF975CF}" srcOrd="0" destOrd="0" parTransId="{6B4961F9-6A7D-4F91-A3E3-55EC37832F31}" sibTransId="{6C2FAE22-64C8-4F79-8DB3-819C22B6BC94}"/>
    <dgm:cxn modelId="{05F64DE8-617F-4BE7-A260-B3C8D71BE137}" type="presOf" srcId="{BA324229-4B7A-443A-97FB-778A544D2804}" destId="{FBDDDE6B-DB08-434A-8224-5AE2811DEAF9}" srcOrd="0" destOrd="0" presId="urn:microsoft.com/office/officeart/2005/8/layout/orgChart1"/>
    <dgm:cxn modelId="{54F78E11-335C-42A1-B392-737E998E870D}" type="presOf" srcId="{EF92A224-A2A7-4636-853C-5438104AF375}" destId="{E7ECE1DC-B419-4737-9F4D-2F9A6840BF8C}" srcOrd="0" destOrd="0" presId="urn:microsoft.com/office/officeart/2005/8/layout/orgChart1"/>
    <dgm:cxn modelId="{88401330-1D15-4F0F-B326-E2ED733569BB}" type="presOf" srcId="{6B4961F9-6A7D-4F91-A3E3-55EC37832F31}" destId="{031FF751-E49C-4A6B-AAF1-E54FCE1F0FAC}" srcOrd="0" destOrd="0" presId="urn:microsoft.com/office/officeart/2005/8/layout/orgChart1"/>
    <dgm:cxn modelId="{CD0B7067-E3F3-4CFC-AFE9-5A9FC34DBCF7}" type="presOf" srcId="{03072AB8-069A-4611-9FD6-F1344EF975CF}" destId="{6EFC3D00-14CF-4B34-A7C2-5D209FD561E9}" srcOrd="1" destOrd="0" presId="urn:microsoft.com/office/officeart/2005/8/layout/orgChart1"/>
    <dgm:cxn modelId="{94D86055-0460-4E2A-B9BA-9A7FA3C2696F}" type="presParOf" srcId="{0490667B-304E-4087-9CA5-B908CA6E96E8}" destId="{6D5A8E03-2F60-4A45-BF7B-0DF3678C50DC}" srcOrd="0" destOrd="0" presId="urn:microsoft.com/office/officeart/2005/8/layout/orgChart1"/>
    <dgm:cxn modelId="{EED8470E-10EB-4C2C-9C00-680B6AB41409}" type="presParOf" srcId="{6D5A8E03-2F60-4A45-BF7B-0DF3678C50DC}" destId="{4FC819AA-0E47-45FF-A5A2-85965242F48F}" srcOrd="0" destOrd="0" presId="urn:microsoft.com/office/officeart/2005/8/layout/orgChart1"/>
    <dgm:cxn modelId="{4ED27FC3-9C47-42BD-8D50-1B060B15CE4B}" type="presParOf" srcId="{4FC819AA-0E47-45FF-A5A2-85965242F48F}" destId="{E7ECE1DC-B419-4737-9F4D-2F9A6840BF8C}" srcOrd="0" destOrd="0" presId="urn:microsoft.com/office/officeart/2005/8/layout/orgChart1"/>
    <dgm:cxn modelId="{0C7F73B4-8879-464D-9AFB-67BF3FBD7525}" type="presParOf" srcId="{4FC819AA-0E47-45FF-A5A2-85965242F48F}" destId="{9758930F-4E7C-4F90-A726-23815C2A0339}" srcOrd="1" destOrd="0" presId="urn:microsoft.com/office/officeart/2005/8/layout/orgChart1"/>
    <dgm:cxn modelId="{093B46DA-C503-46C4-9598-AAF676FBB654}" type="presParOf" srcId="{6D5A8E03-2F60-4A45-BF7B-0DF3678C50DC}" destId="{5271158A-C1C0-48A3-80AE-362432F1BB81}" srcOrd="1" destOrd="0" presId="urn:microsoft.com/office/officeart/2005/8/layout/orgChart1"/>
    <dgm:cxn modelId="{52252F6F-59E2-4C4F-81E8-3E49EBE71A32}" type="presParOf" srcId="{5271158A-C1C0-48A3-80AE-362432F1BB81}" destId="{8BCD0011-FDBB-4B27-B9D2-2A87767BDB05}" srcOrd="0" destOrd="0" presId="urn:microsoft.com/office/officeart/2005/8/layout/orgChart1"/>
    <dgm:cxn modelId="{D7264209-C1FB-41E8-9624-8927A4E9812B}" type="presParOf" srcId="{5271158A-C1C0-48A3-80AE-362432F1BB81}" destId="{01970D18-3EC9-4658-88B1-999429DE9DD0}" srcOrd="1" destOrd="0" presId="urn:microsoft.com/office/officeart/2005/8/layout/orgChart1"/>
    <dgm:cxn modelId="{267B979B-EF6A-49AF-A47D-7D22FF94DD01}" type="presParOf" srcId="{01970D18-3EC9-4658-88B1-999429DE9DD0}" destId="{1A09ED33-B2F0-4F92-BADC-EEE35F680EE9}" srcOrd="0" destOrd="0" presId="urn:microsoft.com/office/officeart/2005/8/layout/orgChart1"/>
    <dgm:cxn modelId="{E42C0FD1-F55D-4EF3-A903-DAB584AAE61B}" type="presParOf" srcId="{1A09ED33-B2F0-4F92-BADC-EEE35F680EE9}" destId="{EEEAB454-C352-4E25-A28E-336E966D71F4}" srcOrd="0" destOrd="0" presId="urn:microsoft.com/office/officeart/2005/8/layout/orgChart1"/>
    <dgm:cxn modelId="{9E1692EF-FC51-4A10-AEA3-770DDD90A470}" type="presParOf" srcId="{1A09ED33-B2F0-4F92-BADC-EEE35F680EE9}" destId="{8E9800D0-B60E-4323-9771-95D50356FA4D}" srcOrd="1" destOrd="0" presId="urn:microsoft.com/office/officeart/2005/8/layout/orgChart1"/>
    <dgm:cxn modelId="{374DDBE1-4C58-4422-B5C7-E431986E8E30}" type="presParOf" srcId="{01970D18-3EC9-4658-88B1-999429DE9DD0}" destId="{3A4BA248-4C3C-46D4-87D9-6E4A34F00D3B}" srcOrd="1" destOrd="0" presId="urn:microsoft.com/office/officeart/2005/8/layout/orgChart1"/>
    <dgm:cxn modelId="{1DCDA929-4AEA-41B4-879C-280EE1B2F2AC}" type="presParOf" srcId="{3A4BA248-4C3C-46D4-87D9-6E4A34F00D3B}" destId="{6786213D-AEAA-4CAD-83A3-6E65A58E1D7F}" srcOrd="0" destOrd="0" presId="urn:microsoft.com/office/officeart/2005/8/layout/orgChart1"/>
    <dgm:cxn modelId="{BA39E761-D3D0-418F-872D-A02628CC395B}" type="presParOf" srcId="{3A4BA248-4C3C-46D4-87D9-6E4A34F00D3B}" destId="{04D897B3-9077-4F97-AFF6-5FB91793E854}" srcOrd="1" destOrd="0" presId="urn:microsoft.com/office/officeart/2005/8/layout/orgChart1"/>
    <dgm:cxn modelId="{E14191EA-4327-405B-A12A-B4FF85BA5FCC}" type="presParOf" srcId="{04D897B3-9077-4F97-AFF6-5FB91793E854}" destId="{5D27F2C5-D4A3-4DE7-978F-ADD3BF1FE7AB}" srcOrd="0" destOrd="0" presId="urn:microsoft.com/office/officeart/2005/8/layout/orgChart1"/>
    <dgm:cxn modelId="{F00380D0-094C-4C56-A61D-AA8B8B40FE30}" type="presParOf" srcId="{5D27F2C5-D4A3-4DE7-978F-ADD3BF1FE7AB}" destId="{8B6ED584-B34C-4BBE-AC8A-EEA30CE6AD85}" srcOrd="0" destOrd="0" presId="urn:microsoft.com/office/officeart/2005/8/layout/orgChart1"/>
    <dgm:cxn modelId="{3AE095FA-BB64-45C6-B25D-C94A96E4007C}" type="presParOf" srcId="{5D27F2C5-D4A3-4DE7-978F-ADD3BF1FE7AB}" destId="{3E9C7220-7411-435B-8AC7-147E68AACB0A}" srcOrd="1" destOrd="0" presId="urn:microsoft.com/office/officeart/2005/8/layout/orgChart1"/>
    <dgm:cxn modelId="{4F9E60AB-1ADE-4EB5-856D-FB881B6B6DD0}" type="presParOf" srcId="{04D897B3-9077-4F97-AFF6-5FB91793E854}" destId="{C10EDD16-B2D9-439A-9C7B-6C3A7DF927E6}" srcOrd="1" destOrd="0" presId="urn:microsoft.com/office/officeart/2005/8/layout/orgChart1"/>
    <dgm:cxn modelId="{E327400A-863C-4253-BEE1-EF656E13162D}" type="presParOf" srcId="{04D897B3-9077-4F97-AFF6-5FB91793E854}" destId="{624B2082-2AB4-4C06-BE32-722A7361BBDC}" srcOrd="2" destOrd="0" presId="urn:microsoft.com/office/officeart/2005/8/layout/orgChart1"/>
    <dgm:cxn modelId="{DEE88F32-FFD7-46BD-BADA-F282F190CF55}" type="presParOf" srcId="{01970D18-3EC9-4658-88B1-999429DE9DD0}" destId="{0D465D71-8413-4F94-80C5-A9DE680DC79E}" srcOrd="2" destOrd="0" presId="urn:microsoft.com/office/officeart/2005/8/layout/orgChart1"/>
    <dgm:cxn modelId="{D7BE1576-241C-4950-A3AA-D9438BAB01CB}" type="presParOf" srcId="{5271158A-C1C0-48A3-80AE-362432F1BB81}" destId="{E84715EF-838B-4860-A2CA-0B27AB8AA947}" srcOrd="2" destOrd="0" presId="urn:microsoft.com/office/officeart/2005/8/layout/orgChart1"/>
    <dgm:cxn modelId="{90A49A15-60BF-4F87-B0DB-CA0C220D4DAF}" type="presParOf" srcId="{5271158A-C1C0-48A3-80AE-362432F1BB81}" destId="{6B4FA220-FF60-444C-9316-66C46FD67E66}" srcOrd="3" destOrd="0" presId="urn:microsoft.com/office/officeart/2005/8/layout/orgChart1"/>
    <dgm:cxn modelId="{9E17B1B3-F6AC-4E87-847C-A559841AC33D}" type="presParOf" srcId="{6B4FA220-FF60-444C-9316-66C46FD67E66}" destId="{B147579F-929B-4CEF-AEF9-A18A2580279B}" srcOrd="0" destOrd="0" presId="urn:microsoft.com/office/officeart/2005/8/layout/orgChart1"/>
    <dgm:cxn modelId="{0C5DC512-5514-49BA-B81B-2F7D06471385}" type="presParOf" srcId="{B147579F-929B-4CEF-AEF9-A18A2580279B}" destId="{FBDDDE6B-DB08-434A-8224-5AE2811DEAF9}" srcOrd="0" destOrd="0" presId="urn:microsoft.com/office/officeart/2005/8/layout/orgChart1"/>
    <dgm:cxn modelId="{887E8D83-437F-4E78-9BFA-810F829960B0}" type="presParOf" srcId="{B147579F-929B-4CEF-AEF9-A18A2580279B}" destId="{104D7736-6486-439A-9008-2B2C186E7477}" srcOrd="1" destOrd="0" presId="urn:microsoft.com/office/officeart/2005/8/layout/orgChart1"/>
    <dgm:cxn modelId="{D88CD610-869F-4A08-81F4-6A032648FB22}" type="presParOf" srcId="{6B4FA220-FF60-444C-9316-66C46FD67E66}" destId="{2E42273D-4565-4CA8-A0E5-E043D97155E0}" srcOrd="1" destOrd="0" presId="urn:microsoft.com/office/officeart/2005/8/layout/orgChart1"/>
    <dgm:cxn modelId="{862419B6-A4D0-44C0-B392-65C29A454F49}" type="presParOf" srcId="{2E42273D-4565-4CA8-A0E5-E043D97155E0}" destId="{031FF751-E49C-4A6B-AAF1-E54FCE1F0FAC}" srcOrd="0" destOrd="0" presId="urn:microsoft.com/office/officeart/2005/8/layout/orgChart1"/>
    <dgm:cxn modelId="{90A06414-EF45-4203-802E-4F18EE60C61B}" type="presParOf" srcId="{2E42273D-4565-4CA8-A0E5-E043D97155E0}" destId="{277E2BA8-4F22-4CF4-8E8E-8348E7D6B53B}" srcOrd="1" destOrd="0" presId="urn:microsoft.com/office/officeart/2005/8/layout/orgChart1"/>
    <dgm:cxn modelId="{88EF4CC3-E9FB-4462-9516-AEEFE2CD2768}" type="presParOf" srcId="{277E2BA8-4F22-4CF4-8E8E-8348E7D6B53B}" destId="{12B71AC0-949D-43B5-9906-CF9A7AE401C9}" srcOrd="0" destOrd="0" presId="urn:microsoft.com/office/officeart/2005/8/layout/orgChart1"/>
    <dgm:cxn modelId="{A194A692-63A1-43E6-B57F-CBBD52D2219C}" type="presParOf" srcId="{12B71AC0-949D-43B5-9906-CF9A7AE401C9}" destId="{5D011FE4-79FA-4C7E-8A8A-A749B389581D}" srcOrd="0" destOrd="0" presId="urn:microsoft.com/office/officeart/2005/8/layout/orgChart1"/>
    <dgm:cxn modelId="{EFBE2EBD-A269-4EC1-A5A2-C7040E91435A}" type="presParOf" srcId="{12B71AC0-949D-43B5-9906-CF9A7AE401C9}" destId="{6EFC3D00-14CF-4B34-A7C2-5D209FD561E9}" srcOrd="1" destOrd="0" presId="urn:microsoft.com/office/officeart/2005/8/layout/orgChart1"/>
    <dgm:cxn modelId="{A7064082-2DB9-493A-A69C-3C4F7442F96F}" type="presParOf" srcId="{277E2BA8-4F22-4CF4-8E8E-8348E7D6B53B}" destId="{D26ABF43-3FBD-419F-B79E-68ADC4C0ED63}" srcOrd="1" destOrd="0" presId="urn:microsoft.com/office/officeart/2005/8/layout/orgChart1"/>
    <dgm:cxn modelId="{99D600B5-2C1F-42A0-86A7-C5FBFA94CD0B}" type="presParOf" srcId="{277E2BA8-4F22-4CF4-8E8E-8348E7D6B53B}" destId="{5FBFA74A-7146-42D0-A9F5-9564D66C0D13}" srcOrd="2" destOrd="0" presId="urn:microsoft.com/office/officeart/2005/8/layout/orgChart1"/>
    <dgm:cxn modelId="{E2A688F6-3900-48CB-8766-3572769EA5C1}" type="presParOf" srcId="{6B4FA220-FF60-444C-9316-66C46FD67E66}" destId="{F8929697-6155-4A6B-AE96-682C18033506}" srcOrd="2" destOrd="0" presId="urn:microsoft.com/office/officeart/2005/8/layout/orgChart1"/>
    <dgm:cxn modelId="{39362E60-C0D6-4F6D-B784-ED89401DC160}" type="presParOf" srcId="{6D5A8E03-2F60-4A45-BF7B-0DF3678C50DC}" destId="{0202939B-4661-4B86-A321-FAF9605DD5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1FF751-E49C-4A6B-AAF1-E54FCE1F0FAC}">
      <dsp:nvSpPr>
        <dsp:cNvPr id="0" name=""/>
        <dsp:cNvSpPr/>
      </dsp:nvSpPr>
      <dsp:spPr>
        <a:xfrm>
          <a:off x="4848283" y="2830665"/>
          <a:ext cx="236926" cy="1047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7837"/>
              </a:lnTo>
              <a:lnTo>
                <a:pt x="236926" y="10478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715EF-838B-4860-A2CA-0B27AB8AA947}">
      <dsp:nvSpPr>
        <dsp:cNvPr id="0" name=""/>
        <dsp:cNvSpPr/>
      </dsp:nvSpPr>
      <dsp:spPr>
        <a:xfrm>
          <a:off x="3357555" y="1167072"/>
          <a:ext cx="2237658" cy="729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3859"/>
              </a:lnTo>
              <a:lnTo>
                <a:pt x="2237658" y="533859"/>
              </a:lnTo>
              <a:lnTo>
                <a:pt x="2237658" y="729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6213D-AEAA-4CAD-83A3-6E65A58E1D7F}">
      <dsp:nvSpPr>
        <dsp:cNvPr id="0" name=""/>
        <dsp:cNvSpPr/>
      </dsp:nvSpPr>
      <dsp:spPr>
        <a:xfrm>
          <a:off x="254044" y="2830665"/>
          <a:ext cx="256136" cy="1036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226"/>
              </a:lnTo>
              <a:lnTo>
                <a:pt x="256136" y="10362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D0011-FDBB-4B27-B9D2-2A87767BDB05}">
      <dsp:nvSpPr>
        <dsp:cNvPr id="0" name=""/>
        <dsp:cNvSpPr/>
      </dsp:nvSpPr>
      <dsp:spPr>
        <a:xfrm>
          <a:off x="1266920" y="1167072"/>
          <a:ext cx="2090634" cy="729929"/>
        </a:xfrm>
        <a:custGeom>
          <a:avLst/>
          <a:gdLst/>
          <a:ahLst/>
          <a:cxnLst/>
          <a:rect l="0" t="0" r="0" b="0"/>
          <a:pathLst>
            <a:path>
              <a:moveTo>
                <a:pt x="2090634" y="0"/>
              </a:moveTo>
              <a:lnTo>
                <a:pt x="2090634" y="533859"/>
              </a:lnTo>
              <a:lnTo>
                <a:pt x="0" y="533859"/>
              </a:lnTo>
              <a:lnTo>
                <a:pt x="0" y="729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CE1DC-B419-4737-9F4D-2F9A6840BF8C}">
      <dsp:nvSpPr>
        <dsp:cNvPr id="0" name=""/>
        <dsp:cNvSpPr/>
      </dsp:nvSpPr>
      <dsp:spPr>
        <a:xfrm>
          <a:off x="1302066" y="233408"/>
          <a:ext cx="4110978" cy="9336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smtClean="0">
              <a:latin typeface="+mn-lt"/>
            </a:rPr>
            <a:t>MSG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smtClean="0">
              <a:latin typeface="+mn-lt"/>
            </a:rPr>
            <a:t>Data &amp; Products  </a:t>
          </a:r>
          <a:endParaRPr lang="en-US" sz="2800" b="1" kern="1200" noProof="0" dirty="0" smtClean="0">
            <a:latin typeface="+mn-lt"/>
          </a:endParaRPr>
        </a:p>
      </dsp:txBody>
      <dsp:txXfrm>
        <a:off x="1302066" y="233408"/>
        <a:ext cx="4110978" cy="933663"/>
      </dsp:txXfrm>
    </dsp:sp>
    <dsp:sp modelId="{EEEAB454-C352-4E25-A28E-336E966D71F4}">
      <dsp:nvSpPr>
        <dsp:cNvPr id="0" name=""/>
        <dsp:cNvSpPr/>
      </dsp:nvSpPr>
      <dsp:spPr>
        <a:xfrm>
          <a:off x="825" y="1897001"/>
          <a:ext cx="2532189" cy="9336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smtClean="0">
              <a:latin typeface="+mn-lt"/>
            </a:rPr>
            <a:t>Continious</a:t>
          </a:r>
          <a:endParaRPr lang="en-US" sz="2400" b="1" kern="1200" noProof="0" dirty="0" smtClean="0">
            <a:latin typeface="+mn-lt"/>
          </a:endParaRPr>
        </a:p>
      </dsp:txBody>
      <dsp:txXfrm>
        <a:off x="825" y="1897001"/>
        <a:ext cx="2532189" cy="933663"/>
      </dsp:txXfrm>
    </dsp:sp>
    <dsp:sp modelId="{8B6ED584-B34C-4BBE-AC8A-EEA30CE6AD85}">
      <dsp:nvSpPr>
        <dsp:cNvPr id="0" name=""/>
        <dsp:cNvSpPr/>
      </dsp:nvSpPr>
      <dsp:spPr>
        <a:xfrm>
          <a:off x="510181" y="3219135"/>
          <a:ext cx="4058767" cy="12955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tr-TR" sz="1300" kern="1200" dirty="0" smtClean="0"/>
            <a:t> </a:t>
          </a:r>
          <a:r>
            <a:rPr lang="en-US" sz="1800" kern="1200" dirty="0" smtClean="0"/>
            <a:t>* </a:t>
          </a:r>
          <a:r>
            <a:rPr lang="en-US" sz="1800" kern="1200" noProof="0" dirty="0" err="1" smtClean="0"/>
            <a:t>Channal</a:t>
          </a:r>
          <a:r>
            <a:rPr lang="en-US" sz="1800" kern="1200" dirty="0" smtClean="0"/>
            <a:t> raw  data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1800" kern="1200" dirty="0" smtClean="0"/>
            <a:t> * Channel ref</a:t>
          </a:r>
          <a:r>
            <a:rPr lang="tr-TR" sz="1800" kern="1200" dirty="0" err="1" smtClean="0"/>
            <a:t>lectance</a:t>
          </a:r>
          <a:r>
            <a:rPr lang="en-US" sz="1800" kern="1200" dirty="0" smtClean="0"/>
            <a:t> &amp; BT data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tr-TR" sz="1800" kern="1200" dirty="0" smtClean="0"/>
            <a:t> </a:t>
          </a:r>
          <a:r>
            <a:rPr lang="en-US" sz="1800" kern="1200" dirty="0" smtClean="0"/>
            <a:t>* </a:t>
          </a:r>
          <a:r>
            <a:rPr lang="tr-TR" sz="1800" kern="1200" dirty="0" smtClean="0"/>
            <a:t>..</a:t>
          </a:r>
          <a:r>
            <a:rPr lang="tr-TR" sz="1800" kern="1200" dirty="0" err="1" smtClean="0"/>
            <a:t>etc</a:t>
          </a:r>
          <a:endParaRPr lang="en-US" sz="18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300" kern="1200" dirty="0"/>
        </a:p>
      </dsp:txBody>
      <dsp:txXfrm>
        <a:off x="510181" y="3219135"/>
        <a:ext cx="4058767" cy="1295514"/>
      </dsp:txXfrm>
    </dsp:sp>
    <dsp:sp modelId="{FBDDDE6B-DB08-434A-8224-5AE2811DEAF9}">
      <dsp:nvSpPr>
        <dsp:cNvPr id="0" name=""/>
        <dsp:cNvSpPr/>
      </dsp:nvSpPr>
      <dsp:spPr>
        <a:xfrm>
          <a:off x="4661550" y="1897001"/>
          <a:ext cx="1867327" cy="9336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dirty="0" smtClean="0">
              <a:latin typeface="+mn-lt"/>
            </a:rPr>
            <a:t>Discrete</a:t>
          </a:r>
        </a:p>
      </dsp:txBody>
      <dsp:txXfrm>
        <a:off x="4661550" y="1897001"/>
        <a:ext cx="1867327" cy="933663"/>
      </dsp:txXfrm>
    </dsp:sp>
    <dsp:sp modelId="{5D011FE4-79FA-4C7E-8A8A-A749B389581D}">
      <dsp:nvSpPr>
        <dsp:cNvPr id="0" name=""/>
        <dsp:cNvSpPr/>
      </dsp:nvSpPr>
      <dsp:spPr>
        <a:xfrm>
          <a:off x="5085209" y="3210526"/>
          <a:ext cx="3295534" cy="13359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600" kern="1200" dirty="0" smtClean="0"/>
            <a:t> * </a:t>
          </a:r>
          <a:r>
            <a:rPr lang="tr-TR" sz="1800" kern="1200" dirty="0" err="1" smtClean="0"/>
            <a:t>Cloud</a:t>
          </a:r>
          <a:r>
            <a:rPr lang="tr-TR" sz="1800" kern="1200" dirty="0" smtClean="0"/>
            <a:t> mask </a:t>
          </a:r>
          <a:r>
            <a:rPr lang="tr-TR" sz="1800" kern="1200" dirty="0" err="1" smtClean="0"/>
            <a:t>product</a:t>
          </a:r>
          <a:endParaRPr lang="tr-TR" sz="1800" kern="1200" dirty="0" smtClean="0"/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800" kern="1200" dirty="0" smtClean="0"/>
            <a:t> * Fire </a:t>
          </a:r>
          <a:r>
            <a:rPr lang="tr-TR" sz="1800" kern="1200" dirty="0" err="1" smtClean="0"/>
            <a:t>product</a:t>
          </a:r>
          <a:endParaRPr lang="tr-TR" sz="1800" kern="1200" dirty="0" smtClean="0"/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800" kern="1200" dirty="0" smtClean="0"/>
            <a:t> * </a:t>
          </a:r>
          <a:r>
            <a:rPr lang="tr-TR" sz="1800" kern="1200" dirty="0" err="1" smtClean="0"/>
            <a:t>precipitation</a:t>
          </a:r>
          <a:r>
            <a:rPr lang="tr-TR" sz="1800" kern="1200" dirty="0" smtClean="0"/>
            <a:t> </a:t>
          </a:r>
          <a:r>
            <a:rPr lang="tr-TR" sz="1800" kern="1200" dirty="0" err="1" smtClean="0"/>
            <a:t>product</a:t>
          </a:r>
          <a:r>
            <a:rPr lang="tr-TR" sz="1800" kern="1200" dirty="0" smtClean="0"/>
            <a:t>(MPE)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800" kern="1200" dirty="0" smtClean="0"/>
            <a:t> * …</a:t>
          </a:r>
          <a:r>
            <a:rPr lang="tr-TR" sz="1800" kern="1200" dirty="0" err="1" smtClean="0"/>
            <a:t>etc</a:t>
          </a:r>
          <a:endParaRPr lang="tr-TR" sz="1800" kern="1200" dirty="0"/>
        </a:p>
      </dsp:txBody>
      <dsp:txXfrm>
        <a:off x="5085209" y="3210526"/>
        <a:ext cx="3295534" cy="1335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E91083D-6812-4613-BEAE-3873A2727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69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202B6B8-40A2-409F-B318-31C30D2B3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60C43-9CE7-4649-BCD9-DD068A083885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79222" name="Rectangle 2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457200" y="1447800"/>
            <a:ext cx="8229600" cy="1736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1792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906B9329-07CF-4B25-A2CD-B6F698D6A63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7817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18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7818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00750"/>
            <a:ext cx="7848600" cy="857250"/>
            <a:chOff x="0" y="3792"/>
            <a:chExt cx="4944" cy="540"/>
          </a:xfrm>
        </p:grpSpPr>
        <p:sp>
          <p:nvSpPr>
            <p:cNvPr id="17818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grpSp>
          <p:nvGrpSpPr>
            <p:cNvPr id="1051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7818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7818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7818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7818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7818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  <p:sp>
          <p:nvSpPr>
            <p:cNvPr id="17819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7819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19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19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19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19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19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030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</a:p>
        </p:txBody>
      </p:sp>
      <p:grpSp>
        <p:nvGrpSpPr>
          <p:cNvPr id="1031" name="Group 27"/>
          <p:cNvGrpSpPr>
            <a:grpSpLocks/>
          </p:cNvGrpSpPr>
          <p:nvPr userDrawn="1"/>
        </p:nvGrpSpPr>
        <p:grpSpPr bwMode="auto">
          <a:xfrm>
            <a:off x="228600" y="166688"/>
            <a:ext cx="8569325" cy="1052512"/>
            <a:chOff x="0" y="1536"/>
            <a:chExt cx="5675" cy="663"/>
          </a:xfrm>
        </p:grpSpPr>
        <p:grpSp>
          <p:nvGrpSpPr>
            <p:cNvPr id="1035" name="Group 28"/>
            <p:cNvGrpSpPr>
              <a:grpSpLocks/>
            </p:cNvGrpSpPr>
            <p:nvPr userDrawn="1"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78205" name="Rectangle 29"/>
              <p:cNvSpPr>
                <a:spLocks noChangeArrowheads="1"/>
              </p:cNvSpPr>
              <p:nvPr userDrawn="1"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gradFill rotWithShape="1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78206" name="Rectangle 30"/>
              <p:cNvSpPr>
                <a:spLocks noChangeArrowheads="1"/>
              </p:cNvSpPr>
              <p:nvPr userDrawn="1"/>
            </p:nvSpPr>
            <p:spPr bwMode="auto">
              <a:xfrm>
                <a:off x="1055" y="336"/>
                <a:ext cx="287" cy="432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EAEAEA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1036" name="Group 31"/>
            <p:cNvGrpSpPr>
              <a:grpSpLocks/>
            </p:cNvGrpSpPr>
            <p:nvPr userDrawn="1"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78208" name="Rectangle 32"/>
              <p:cNvSpPr>
                <a:spLocks noChangeArrowheads="1"/>
              </p:cNvSpPr>
              <p:nvPr userDrawn="1"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tint val="93333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78209" name="Rectangle 33"/>
              <p:cNvSpPr>
                <a:spLocks noChangeArrowheads="1"/>
              </p:cNvSpPr>
              <p:nvPr userDrawn="1"/>
            </p:nvSpPr>
            <p:spPr bwMode="auto">
              <a:xfrm>
                <a:off x="1249" y="2640"/>
                <a:ext cx="337" cy="432"/>
              </a:xfrm>
              <a:prstGeom prst="rect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  <p:sp>
          <p:nvSpPr>
            <p:cNvPr id="178210" name="Rectangle 34"/>
            <p:cNvSpPr>
              <a:spLocks noChangeArrowheads="1"/>
            </p:cNvSpPr>
            <p:nvPr userDrawn="1"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33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211" name="Rectangle 35"/>
            <p:cNvSpPr>
              <a:spLocks noChangeArrowheads="1"/>
            </p:cNvSpPr>
            <p:nvPr userDrawn="1"/>
          </p:nvSpPr>
          <p:spPr bwMode="auto">
            <a:xfrm>
              <a:off x="399" y="1536"/>
              <a:ext cx="20" cy="663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8212" name="Rectangle 36"/>
            <p:cNvSpPr>
              <a:spLocks noChangeArrowheads="1"/>
            </p:cNvSpPr>
            <p:nvPr userDrawn="1"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rgbClr val="99CC00"/>
                </a:gs>
                <a:gs pos="100000">
                  <a:schemeClr val="tx1">
                    <a:alpha val="24001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pic>
        <p:nvPicPr>
          <p:cNvPr id="1032" name="Picture 39" descr="transrenkli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600" y="6248400"/>
            <a:ext cx="503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217" name="Text Box 41"/>
          <p:cNvSpPr txBox="1">
            <a:spLocks noChangeArrowheads="1"/>
          </p:cNvSpPr>
          <p:nvPr userDrawn="1"/>
        </p:nvSpPr>
        <p:spPr bwMode="auto">
          <a:xfrm>
            <a:off x="609600" y="6491288"/>
            <a:ext cx="807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FF00"/>
                </a:solidFill>
                <a:latin typeface="Arial" pitchFamily="34" charset="0"/>
              </a:rPr>
              <a:t>  ‘MSG Land </a:t>
            </a:r>
            <a:r>
              <a:rPr lang="tr-TR" sz="1200" dirty="0" err="1">
                <a:solidFill>
                  <a:srgbClr val="00FF00"/>
                </a:solidFill>
                <a:latin typeface="Arial" pitchFamily="34" charset="0"/>
              </a:rPr>
              <a:t>Surface</a:t>
            </a:r>
            <a:r>
              <a:rPr lang="tr-TR" sz="1200" dirty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tr-TR" sz="1200" dirty="0" err="1">
                <a:solidFill>
                  <a:srgbClr val="00FF00"/>
                </a:solidFill>
                <a:latin typeface="Arial" pitchFamily="34" charset="0"/>
              </a:rPr>
              <a:t>Applications</a:t>
            </a:r>
            <a:r>
              <a:rPr lang="tr-TR" sz="1200" dirty="0">
                <a:solidFill>
                  <a:srgbClr val="00FF00"/>
                </a:solidFill>
                <a:latin typeface="Arial" pitchFamily="34" charset="0"/>
              </a:rPr>
              <a:t>:</a:t>
            </a:r>
            <a:r>
              <a:rPr lang="tr-TR" sz="1200" dirty="0" err="1">
                <a:solidFill>
                  <a:srgbClr val="00FF00"/>
                </a:solidFill>
                <a:latin typeface="Arial" pitchFamily="34" charset="0"/>
              </a:rPr>
              <a:t>Drought</a:t>
            </a:r>
            <a:r>
              <a:rPr lang="tr-TR" sz="1200" dirty="0">
                <a:solidFill>
                  <a:srgbClr val="00FF00"/>
                </a:solidFill>
                <a:latin typeface="Arial" pitchFamily="34" charset="0"/>
              </a:rPr>
              <a:t> &amp; </a:t>
            </a:r>
            <a:r>
              <a:rPr lang="tr-TR" sz="1200" dirty="0" smtClean="0">
                <a:solidFill>
                  <a:srgbClr val="00FF00"/>
                </a:solidFill>
                <a:latin typeface="Arial" pitchFamily="34" charset="0"/>
              </a:rPr>
              <a:t>Fire</a:t>
            </a:r>
            <a:r>
              <a:rPr lang="tr-TR" sz="1200" baseline="0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tr-TR" sz="1200" baseline="0" dirty="0" err="1" smtClean="0">
                <a:solidFill>
                  <a:srgbClr val="00FF00"/>
                </a:solidFill>
                <a:latin typeface="Arial" pitchFamily="34" charset="0"/>
              </a:rPr>
              <a:t>Emissions</a:t>
            </a:r>
            <a:r>
              <a:rPr lang="tr-TR" sz="1200" dirty="0" smtClean="0">
                <a:solidFill>
                  <a:srgbClr val="00FF00"/>
                </a:solidFill>
                <a:latin typeface="Arial" pitchFamily="34" charset="0"/>
              </a:rPr>
              <a:t>’</a:t>
            </a:r>
            <a:r>
              <a:rPr lang="tr-TR" b="1" dirty="0" smtClean="0">
                <a:latin typeface="Arial" pitchFamily="34" charset="0"/>
              </a:rPr>
              <a:t>         </a:t>
            </a:r>
            <a:r>
              <a:rPr lang="tr-TR" sz="1200" dirty="0" smtClean="0">
                <a:solidFill>
                  <a:srgbClr val="00FF00"/>
                </a:solidFill>
                <a:latin typeface="Arial" pitchFamily="34" charset="0"/>
              </a:rPr>
              <a:t>20-21 </a:t>
            </a:r>
            <a:r>
              <a:rPr lang="tr-TR" sz="1200" dirty="0" err="1" smtClean="0">
                <a:solidFill>
                  <a:srgbClr val="00FF00"/>
                </a:solidFill>
                <a:latin typeface="Arial" pitchFamily="34" charset="0"/>
              </a:rPr>
              <a:t>March</a:t>
            </a:r>
            <a:r>
              <a:rPr lang="tr-TR" sz="1200" dirty="0" smtClean="0">
                <a:solidFill>
                  <a:srgbClr val="00FF00"/>
                </a:solidFill>
                <a:latin typeface="Arial" pitchFamily="34" charset="0"/>
              </a:rPr>
              <a:t>, 2013               </a:t>
            </a:r>
            <a:r>
              <a:rPr lang="tr-TR" sz="1200" dirty="0" err="1" smtClean="0">
                <a:solidFill>
                  <a:srgbClr val="00FF00"/>
                </a:solidFill>
                <a:latin typeface="Arial" pitchFamily="34" charset="0"/>
              </a:rPr>
              <a:t>Lisbon</a:t>
            </a:r>
            <a:r>
              <a:rPr lang="tr-TR" sz="1200" dirty="0" smtClean="0">
                <a:solidFill>
                  <a:srgbClr val="00FF00"/>
                </a:solidFill>
                <a:latin typeface="Arial" pitchFamily="34" charset="0"/>
              </a:rPr>
              <a:t>, </a:t>
            </a:r>
            <a:r>
              <a:rPr lang="tr-TR" sz="1200" dirty="0" err="1" smtClean="0">
                <a:solidFill>
                  <a:srgbClr val="00FF00"/>
                </a:solidFill>
                <a:latin typeface="Arial" pitchFamily="34" charset="0"/>
              </a:rPr>
              <a:t>Portugal</a:t>
            </a:r>
            <a:endParaRPr lang="tr-TR" sz="1200" dirty="0">
              <a:solidFill>
                <a:srgbClr val="00FF00"/>
              </a:solidFill>
              <a:latin typeface="Arial" pitchFamily="34" charset="0"/>
            </a:endParaRPr>
          </a:p>
        </p:txBody>
      </p:sp>
      <p:pic>
        <p:nvPicPr>
          <p:cNvPr id="1060" name="Picture 36" descr="E:\IDARI\UNIVERSITE\OMU_Logo\OMU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48400"/>
            <a:ext cx="598449" cy="6096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22B745-CB20-4A56-8200-3A90B12D61EF}" type="slidenum">
              <a:rPr lang="tr-TR"/>
              <a:pPr>
                <a:defRPr/>
              </a:pPr>
              <a:t>1</a:t>
            </a:fld>
            <a:endParaRPr lang="tr-TR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8382000" cy="2438400"/>
          </a:xfrm>
        </p:spPr>
        <p:txBody>
          <a:bodyPr>
            <a:noAutofit/>
          </a:bodyPr>
          <a:lstStyle/>
          <a:p>
            <a:r>
              <a:rPr lang="en-US" sz="3900" b="1" dirty="0" smtClean="0">
                <a:solidFill>
                  <a:srgbClr val="FF0000"/>
                </a:solidFill>
              </a:rPr>
              <a:t>Google-Earth use as a monitoring tool for EUMETSAT’s active fire product </a:t>
            </a:r>
            <a:endParaRPr lang="en-US" dirty="0" smtClean="0"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781800" cy="167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err="1" smtClean="0"/>
              <a:t>Assist.Prof</a:t>
            </a:r>
            <a:r>
              <a:rPr lang="en-US" sz="2000" smtClean="0"/>
              <a:t>. İbrahim SÖNMEZ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000" smtClean="0"/>
          </a:p>
          <a:p>
            <a:pPr eaLnBrk="1" hangingPunct="1">
              <a:spcBef>
                <a:spcPts val="0"/>
              </a:spcBef>
              <a:spcAft>
                <a:spcPts val="200"/>
              </a:spcAft>
              <a:defRPr/>
            </a:pPr>
            <a:r>
              <a:rPr lang="en-US" sz="1800" smtClean="0"/>
              <a:t>Ondokuz Mayıs University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  <a:defRPr/>
            </a:pPr>
            <a:r>
              <a:rPr lang="en-US" sz="1800" smtClean="0"/>
              <a:t>Department of Meteorology</a:t>
            </a:r>
          </a:p>
          <a:p>
            <a:pPr eaLnBrk="1" hangingPunct="1">
              <a:spcBef>
                <a:spcPts val="0"/>
              </a:spcBef>
              <a:spcAft>
                <a:spcPts val="200"/>
              </a:spcAft>
              <a:defRPr/>
            </a:pPr>
            <a:r>
              <a:rPr lang="en-US" sz="1800" smtClean="0"/>
              <a:t>Samsun, TURKEY</a:t>
            </a:r>
            <a:endParaRPr lang="en-US" sz="1200" smtClean="0"/>
          </a:p>
          <a:p>
            <a:pPr eaLnBrk="1" hangingPunct="1">
              <a:lnSpc>
                <a:spcPct val="80000"/>
              </a:lnSpc>
              <a:defRPr/>
            </a:pPr>
            <a:endParaRPr lang="en-US" sz="1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smtClean="0"/>
              <a:t>isonmez@omu.edu.tr</a:t>
            </a:r>
          </a:p>
        </p:txBody>
      </p:sp>
      <p:pic>
        <p:nvPicPr>
          <p:cNvPr id="3077" name="Picture 6" descr="transrenk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7" y="4724400"/>
            <a:ext cx="17637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E:\IDARI\UNIVERSITE\OMU_Logo\OM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2264"/>
            <a:ext cx="2057400" cy="2095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4770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E22B00"/>
                </a:solidFill>
                <a:latin typeface="Tahoma" pitchFamily="34" charset="0"/>
              </a:rPr>
              <a:t>MSG Data &amp; Products 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792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 MSG scan frame is </a:t>
            </a:r>
            <a:r>
              <a:rPr lang="en-US" sz="2400" b="1" kern="0" dirty="0" smtClean="0">
                <a:solidFill>
                  <a:srgbClr val="FF9900"/>
                </a:solidFill>
                <a:latin typeface="+mn-lt"/>
              </a:rPr>
              <a:t>fixed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 so that </a:t>
            </a:r>
            <a:r>
              <a:rPr lang="en-US" sz="2400" b="1" u="sng" kern="0" dirty="0" smtClean="0">
                <a:solidFill>
                  <a:srgbClr val="FF9900"/>
                </a:solidFill>
                <a:latin typeface="+mn-lt"/>
              </a:rPr>
              <a:t>row-column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 reference is usually preferred rather than lat-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lon</a:t>
            </a:r>
            <a:endParaRPr lang="en-US" sz="2400" kern="0" dirty="0" smtClean="0">
              <a:solidFill>
                <a:srgbClr val="FF9900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A </a:t>
            </a:r>
            <a:r>
              <a:rPr lang="en-US" sz="2400" b="1" u="sng" kern="0" dirty="0" smtClean="0">
                <a:solidFill>
                  <a:srgbClr val="FF9900"/>
                </a:solidFill>
                <a:latin typeface="+mn-lt"/>
              </a:rPr>
              <a:t>code in c language</a:t>
            </a:r>
            <a:r>
              <a:rPr lang="en-US" sz="2400" b="1" kern="0" dirty="0" smtClean="0">
                <a:solidFill>
                  <a:srgbClr val="FF9900"/>
                </a:solidFill>
                <a:latin typeface="+mn-lt"/>
              </a:rPr>
              <a:t> 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is available </a:t>
            </a:r>
            <a:r>
              <a:rPr lang="tr-TR" sz="2400" kern="0" dirty="0" smtClean="0">
                <a:solidFill>
                  <a:srgbClr val="FF9900"/>
                </a:solidFill>
                <a:latin typeface="+mn-lt"/>
              </a:rPr>
              <a:t>in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EUMETSAT web page which returns the MSG pi</a:t>
            </a:r>
            <a:r>
              <a:rPr lang="tr-TR" sz="2400" kern="0" dirty="0" smtClean="0">
                <a:solidFill>
                  <a:srgbClr val="FF9900"/>
                </a:solidFill>
                <a:latin typeface="+mn-lt"/>
              </a:rPr>
              <a:t>x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el center lat-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lon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 info.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tabLst/>
              <a:defRPr/>
            </a:pPr>
            <a:endParaRPr lang="en-US" sz="800" kern="0" dirty="0" smtClean="0">
              <a:solidFill>
                <a:srgbClr val="FF99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</a:pP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     [Lat, Lon] =f(row, column)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tabLst/>
              <a:defRPr/>
            </a:pPr>
            <a:endParaRPr lang="en-US" sz="3000" kern="0" dirty="0" smtClean="0">
              <a:solidFill>
                <a:srgbClr val="FF99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Oval"/>
          <p:cNvSpPr/>
          <p:nvPr/>
        </p:nvSpPr>
        <p:spPr>
          <a:xfrm>
            <a:off x="990600" y="1524000"/>
            <a:ext cx="4953000" cy="495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838200" y="1371600"/>
          <a:ext cx="5334000" cy="5181600"/>
        </p:xfrm>
        <a:graphic>
          <a:graphicData uri="http://schemas.openxmlformats.org/drawingml/2006/table">
            <a:tbl>
              <a:tblPr/>
              <a:tblGrid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  <a:gridCol w="133350"/>
              </a:tblGrid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42" marR="36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4770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E22B00"/>
                </a:solidFill>
                <a:latin typeface="Tahoma" pitchFamily="34" charset="0"/>
              </a:rPr>
              <a:t>MSG Data &amp; Products  </a:t>
            </a:r>
          </a:p>
        </p:txBody>
      </p:sp>
      <p:grpSp>
        <p:nvGrpSpPr>
          <p:cNvPr id="13" name="12 Grup"/>
          <p:cNvGrpSpPr/>
          <p:nvPr/>
        </p:nvGrpSpPr>
        <p:grpSpPr>
          <a:xfrm>
            <a:off x="7086600" y="4343400"/>
            <a:ext cx="1219200" cy="1371600"/>
            <a:chOff x="7086600" y="4343400"/>
            <a:chExt cx="1219200" cy="1371600"/>
          </a:xfrm>
        </p:grpSpPr>
        <p:cxnSp>
          <p:nvCxnSpPr>
            <p:cNvPr id="10" name="9 Düz Ok Bağlayıcısı"/>
            <p:cNvCxnSpPr/>
            <p:nvPr/>
          </p:nvCxnSpPr>
          <p:spPr>
            <a:xfrm flipH="1">
              <a:off x="7086600" y="5715000"/>
              <a:ext cx="1219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Düz Ok Bağlayıcısı"/>
            <p:cNvCxnSpPr/>
            <p:nvPr/>
          </p:nvCxnSpPr>
          <p:spPr>
            <a:xfrm flipV="1">
              <a:off x="8305800" y="4343400"/>
              <a:ext cx="0" cy="1371600"/>
            </a:xfrm>
            <a:prstGeom prst="straightConnector1">
              <a:avLst/>
            </a:prstGeom>
            <a:ln w="31750">
              <a:solidFill>
                <a:srgbClr val="E22B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13 Metin kutusu"/>
          <p:cNvSpPr txBox="1"/>
          <p:nvPr/>
        </p:nvSpPr>
        <p:spPr>
          <a:xfrm>
            <a:off x="7086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column</a:t>
            </a:r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 rot="16200000">
            <a:off x="7690366" y="51112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raw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1524000" y="228600"/>
            <a:ext cx="6934200" cy="685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E22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Sample MSG FIR Product</a:t>
            </a:r>
            <a:endParaRPr lang="en-US" sz="4000" b="1">
              <a:solidFill>
                <a:srgbClr val="E22B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370709" name="Group 21"/>
          <p:cNvGraphicFramePr>
            <a:graphicFrameLocks noGrp="1"/>
          </p:cNvGraphicFramePr>
          <p:nvPr>
            <p:ph/>
          </p:nvPr>
        </p:nvGraphicFramePr>
        <p:xfrm>
          <a:off x="685800" y="1143000"/>
          <a:ext cx="8077200" cy="5715000"/>
        </p:xfrm>
        <a:graphic>
          <a:graphicData uri="http://schemas.openxmlformats.org/drawingml/2006/table">
            <a:tbl>
              <a:tblPr/>
              <a:tblGrid>
                <a:gridCol w="8077200"/>
              </a:tblGrid>
              <a:tr h="571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Data </a:t>
                      </a:r>
                      <a:r>
                        <a:rPr kumimoji="0" lang="tr-T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from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EUMETSAT, </a:t>
                      </a:r>
                      <a:r>
                        <a:rPr kumimoji="0" lang="tr-T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Satellite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MET09, </a:t>
                      </a:r>
                      <a:r>
                        <a:rPr kumimoji="0" lang="tr-T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Date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2008/05/27 12:15Z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724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1249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-34.020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20.994   ***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Probable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***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1114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-19.733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22.314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1115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-19.732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22.282   ***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Probable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***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1116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-19.731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22.249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1162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1114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-19.702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22.309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1162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1115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-19.701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22.276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1162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1116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-19.701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22.244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1163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1115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-19.671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22.271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1231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1081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-17.657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23.042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1232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1081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-17.627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23.037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1239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996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-17.489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 25.815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1249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1040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-17.154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24.298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1250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1040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-17.125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24.293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1250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1041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-17.124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24.260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Row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1255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Col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1077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Lat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-16.948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Lon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:   23.061       </a:t>
                      </a:r>
                      <a:r>
                        <a:rPr kumimoji="0" lang="tr-T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Possible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fire    </a:t>
                      </a:r>
                      <a:endParaRPr kumimoji="0" lang="tr-T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1524000" y="228600"/>
            <a:ext cx="6553200" cy="685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tr-TR" sz="4000" b="1">
                <a:solidFill>
                  <a:srgbClr val="E22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MSG data representation</a:t>
            </a:r>
            <a:endParaRPr lang="en-US" sz="4000" b="1">
              <a:solidFill>
                <a:srgbClr val="E22B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3315" name="Picture 6" descr="MSGsamp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133600"/>
            <a:ext cx="54848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2" name="Picture 8" descr="MSGsampl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548640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4" name="Picture 10" descr="MSGsampl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057400"/>
            <a:ext cx="54848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1981200" y="1219200"/>
            <a:ext cx="5486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 dirty="0" err="1"/>
              <a:t>Count</a:t>
            </a:r>
            <a:r>
              <a:rPr lang="tr-TR" b="1" dirty="0"/>
              <a:t> data </a:t>
            </a:r>
            <a:r>
              <a:rPr lang="tr-TR" b="1" dirty="0" err="1"/>
              <a:t>for</a:t>
            </a:r>
            <a:r>
              <a:rPr lang="tr-TR" b="1" dirty="0"/>
              <a:t> </a:t>
            </a:r>
            <a:r>
              <a:rPr lang="en-US" b="1" dirty="0"/>
              <a:t>Channel </a:t>
            </a:r>
            <a:r>
              <a:rPr lang="tr-TR" b="1" dirty="0"/>
              <a:t>9</a:t>
            </a:r>
            <a:r>
              <a:rPr lang="en-US" b="1" dirty="0"/>
              <a:t> (</a:t>
            </a:r>
            <a:r>
              <a:rPr lang="tr-TR" b="1" dirty="0"/>
              <a:t>10.8</a:t>
            </a:r>
            <a:r>
              <a:rPr lang="en-US" b="1" dirty="0"/>
              <a:t> </a:t>
            </a:r>
            <a:r>
              <a:rPr lang="en-US" b="1" dirty="0">
                <a:sym typeface="Symbol" pitchFamily="18" charset="2"/>
              </a:rPr>
              <a:t></a:t>
            </a:r>
            <a:r>
              <a:rPr lang="en-US" b="1" dirty="0"/>
              <a:t>m)</a:t>
            </a:r>
            <a:r>
              <a:rPr lang="tr-TR" b="1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tr-TR" b="1" dirty="0"/>
              <a:t>20090717 at 12:00 UTC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416" y="2133600"/>
            <a:ext cx="889858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42 Grup"/>
          <p:cNvGrpSpPr/>
          <p:nvPr/>
        </p:nvGrpSpPr>
        <p:grpSpPr>
          <a:xfrm>
            <a:off x="4648200" y="2743200"/>
            <a:ext cx="3429000" cy="2946975"/>
            <a:chOff x="4648200" y="2743200"/>
            <a:chExt cx="3429000" cy="2946975"/>
          </a:xfrm>
        </p:grpSpPr>
        <p:sp>
          <p:nvSpPr>
            <p:cNvPr id="20" name="19 Metin kutusu"/>
            <p:cNvSpPr txBox="1"/>
            <p:nvPr/>
          </p:nvSpPr>
          <p:spPr>
            <a:xfrm>
              <a:off x="6172200" y="3886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21" name="20 Metin kutusu"/>
            <p:cNvSpPr txBox="1"/>
            <p:nvPr/>
          </p:nvSpPr>
          <p:spPr>
            <a:xfrm>
              <a:off x="7086600" y="3886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26 Metin kutusu"/>
            <p:cNvSpPr txBox="1"/>
            <p:nvPr/>
          </p:nvSpPr>
          <p:spPr>
            <a:xfrm>
              <a:off x="5257800" y="3886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27 Metin kutusu"/>
            <p:cNvSpPr txBox="1"/>
            <p:nvPr/>
          </p:nvSpPr>
          <p:spPr>
            <a:xfrm>
              <a:off x="6629400" y="5029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29" name="28 Metin kutusu"/>
            <p:cNvSpPr txBox="1"/>
            <p:nvPr/>
          </p:nvSpPr>
          <p:spPr>
            <a:xfrm>
              <a:off x="5638800" y="5029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30" name="29 Metin kutusu"/>
            <p:cNvSpPr txBox="1"/>
            <p:nvPr/>
          </p:nvSpPr>
          <p:spPr>
            <a:xfrm>
              <a:off x="6781800" y="2743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30 Metin kutusu"/>
            <p:cNvSpPr txBox="1"/>
            <p:nvPr/>
          </p:nvSpPr>
          <p:spPr>
            <a:xfrm>
              <a:off x="5867400" y="2743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31 Metin kutusu"/>
            <p:cNvSpPr txBox="1"/>
            <p:nvPr/>
          </p:nvSpPr>
          <p:spPr>
            <a:xfrm>
              <a:off x="4648200" y="51054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  <p:sp>
          <p:nvSpPr>
            <p:cNvPr id="39" name="38 Metin kutusu"/>
            <p:cNvSpPr txBox="1"/>
            <p:nvPr/>
          </p:nvSpPr>
          <p:spPr>
            <a:xfrm>
              <a:off x="7772400" y="2743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•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37 Grup"/>
          <p:cNvGrpSpPr/>
          <p:nvPr/>
        </p:nvGrpSpPr>
        <p:grpSpPr>
          <a:xfrm>
            <a:off x="5410200" y="3276600"/>
            <a:ext cx="1752600" cy="1865531"/>
            <a:chOff x="5410200" y="3276600"/>
            <a:chExt cx="1752600" cy="1865531"/>
          </a:xfrm>
        </p:grpSpPr>
        <p:sp>
          <p:nvSpPr>
            <p:cNvPr id="33" name="32 Metin kutusu"/>
            <p:cNvSpPr txBox="1"/>
            <p:nvPr/>
          </p:nvSpPr>
          <p:spPr>
            <a:xfrm>
              <a:off x="5943600" y="3276600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dirty="0" smtClean="0">
                  <a:solidFill>
                    <a:schemeClr val="tx2">
                      <a:lumMod val="50000"/>
                    </a:schemeClr>
                  </a:solidFill>
                </a:rPr>
                <a:t>•</a:t>
              </a:r>
              <a:endParaRPr lang="tr-TR" sz="3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4" name="33 Metin kutusu"/>
            <p:cNvSpPr txBox="1"/>
            <p:nvPr/>
          </p:nvSpPr>
          <p:spPr>
            <a:xfrm>
              <a:off x="5410200" y="4495800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dirty="0" smtClean="0">
                  <a:solidFill>
                    <a:schemeClr val="tx2">
                      <a:lumMod val="50000"/>
                    </a:schemeClr>
                  </a:solidFill>
                </a:rPr>
                <a:t>•</a:t>
              </a:r>
              <a:endParaRPr lang="tr-TR" sz="3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5" name="34 Metin kutusu"/>
            <p:cNvSpPr txBox="1"/>
            <p:nvPr/>
          </p:nvSpPr>
          <p:spPr>
            <a:xfrm>
              <a:off x="6400800" y="4419600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dirty="0" smtClean="0">
                  <a:solidFill>
                    <a:schemeClr val="tx2">
                      <a:lumMod val="50000"/>
                    </a:schemeClr>
                  </a:solidFill>
                </a:rPr>
                <a:t>•</a:t>
              </a:r>
              <a:endParaRPr lang="tr-TR" sz="3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6" name="35 Metin kutusu"/>
            <p:cNvSpPr txBox="1"/>
            <p:nvPr/>
          </p:nvSpPr>
          <p:spPr>
            <a:xfrm>
              <a:off x="6858000" y="3276600"/>
              <a:ext cx="30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dirty="0" smtClean="0">
                  <a:solidFill>
                    <a:schemeClr val="tx2">
                      <a:lumMod val="50000"/>
                    </a:schemeClr>
                  </a:solidFill>
                </a:rPr>
                <a:t>•</a:t>
              </a:r>
              <a:endParaRPr lang="tr-TR" sz="3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22 Grup"/>
          <p:cNvGrpSpPr>
            <a:grpSpLocks/>
          </p:cNvGrpSpPr>
          <p:nvPr/>
        </p:nvGrpSpPr>
        <p:grpSpPr bwMode="auto">
          <a:xfrm>
            <a:off x="5562600" y="3581400"/>
            <a:ext cx="1447800" cy="1292029"/>
            <a:chOff x="4724400" y="3276599"/>
            <a:chExt cx="651510" cy="533597"/>
          </a:xfrm>
        </p:grpSpPr>
        <p:cxnSp>
          <p:nvCxnSpPr>
            <p:cNvPr id="13" name="12 Düz Bağlayıcı"/>
            <p:cNvCxnSpPr/>
            <p:nvPr/>
          </p:nvCxnSpPr>
          <p:spPr>
            <a:xfrm flipH="1">
              <a:off x="4724400" y="3276599"/>
              <a:ext cx="240030" cy="533597"/>
            </a:xfrm>
            <a:prstGeom prst="line">
              <a:avLst/>
            </a:prstGeom>
            <a:ln w="31750" cmpd="sng">
              <a:solidFill>
                <a:schemeClr val="accent5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Düz Bağlayıcı"/>
            <p:cNvCxnSpPr/>
            <p:nvPr/>
          </p:nvCxnSpPr>
          <p:spPr>
            <a:xfrm flipH="1">
              <a:off x="4724400" y="3780119"/>
              <a:ext cx="445770" cy="0"/>
            </a:xfrm>
            <a:prstGeom prst="line">
              <a:avLst/>
            </a:prstGeom>
            <a:ln w="31750" cmpd="sng">
              <a:solidFill>
                <a:schemeClr val="accent5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Düz Bağlayıcı"/>
            <p:cNvCxnSpPr/>
            <p:nvPr/>
          </p:nvCxnSpPr>
          <p:spPr>
            <a:xfrm flipH="1">
              <a:off x="5170170" y="3276599"/>
              <a:ext cx="205740" cy="503520"/>
            </a:xfrm>
            <a:prstGeom prst="line">
              <a:avLst/>
            </a:prstGeom>
            <a:ln w="31750" cmpd="sng">
              <a:solidFill>
                <a:schemeClr val="accent5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Düz Bağlayıcı"/>
            <p:cNvCxnSpPr/>
            <p:nvPr/>
          </p:nvCxnSpPr>
          <p:spPr>
            <a:xfrm flipH="1">
              <a:off x="4964430" y="3276599"/>
              <a:ext cx="411480" cy="1"/>
            </a:xfrm>
            <a:prstGeom prst="line">
              <a:avLst/>
            </a:prstGeom>
            <a:ln w="31750" cmpd="sng">
              <a:solidFill>
                <a:schemeClr val="accent5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56 Grup"/>
          <p:cNvGrpSpPr/>
          <p:nvPr/>
        </p:nvGrpSpPr>
        <p:grpSpPr>
          <a:xfrm>
            <a:off x="914402" y="5181600"/>
            <a:ext cx="1600198" cy="1371600"/>
            <a:chOff x="914402" y="5181600"/>
            <a:chExt cx="1600198" cy="1371600"/>
          </a:xfrm>
        </p:grpSpPr>
        <p:sp>
          <p:nvSpPr>
            <p:cNvPr id="53" name="52 Metin kutusu"/>
            <p:cNvSpPr txBox="1"/>
            <p:nvPr/>
          </p:nvSpPr>
          <p:spPr>
            <a:xfrm>
              <a:off x="1295400" y="6172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err="1" smtClean="0">
                  <a:solidFill>
                    <a:schemeClr val="tx2">
                      <a:lumMod val="50000"/>
                    </a:schemeClr>
                  </a:solidFill>
                </a:rPr>
                <a:t>longitude</a:t>
              </a:r>
              <a:endParaRPr lang="tr-TR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56" name="55 Grup"/>
            <p:cNvGrpSpPr/>
            <p:nvPr/>
          </p:nvGrpSpPr>
          <p:grpSpPr>
            <a:xfrm>
              <a:off x="914402" y="5181600"/>
              <a:ext cx="1523998" cy="1371600"/>
              <a:chOff x="914402" y="5181600"/>
              <a:chExt cx="1523998" cy="1371600"/>
            </a:xfrm>
          </p:grpSpPr>
          <p:grpSp>
            <p:nvGrpSpPr>
              <p:cNvPr id="50" name="49 Grup"/>
              <p:cNvGrpSpPr/>
              <p:nvPr/>
            </p:nvGrpSpPr>
            <p:grpSpPr>
              <a:xfrm>
                <a:off x="1295400" y="5181600"/>
                <a:ext cx="1143000" cy="1371600"/>
                <a:chOff x="8305800" y="4343400"/>
                <a:chExt cx="1143000" cy="1371600"/>
              </a:xfrm>
            </p:grpSpPr>
            <p:cxnSp>
              <p:nvCxnSpPr>
                <p:cNvPr id="51" name="50 Düz Ok Bağlayıcısı"/>
                <p:cNvCxnSpPr/>
                <p:nvPr/>
              </p:nvCxnSpPr>
              <p:spPr>
                <a:xfrm>
                  <a:off x="8305800" y="5715000"/>
                  <a:ext cx="1143000" cy="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Düz Ok Bağlayıcısı"/>
                <p:cNvCxnSpPr/>
                <p:nvPr/>
              </p:nvCxnSpPr>
              <p:spPr>
                <a:xfrm flipV="1">
                  <a:off x="8305800" y="4343400"/>
                  <a:ext cx="0" cy="1371600"/>
                </a:xfrm>
                <a:prstGeom prst="straightConnector1">
                  <a:avLst/>
                </a:prstGeom>
                <a:ln w="31750">
                  <a:solidFill>
                    <a:srgbClr val="E22B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53 Metin kutusu"/>
              <p:cNvSpPr txBox="1"/>
              <p:nvPr/>
            </p:nvSpPr>
            <p:spPr>
              <a:xfrm rot="16200000">
                <a:off x="556867" y="5691534"/>
                <a:ext cx="1084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err="1" smtClean="0">
                    <a:solidFill>
                      <a:schemeClr val="bg1"/>
                    </a:solidFill>
                  </a:rPr>
                  <a:t>latitude</a:t>
                </a:r>
                <a:endParaRPr lang="tr-TR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4770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smtClean="0">
                <a:solidFill>
                  <a:srgbClr val="E22B00"/>
                </a:solidFill>
                <a:latin typeface="Tahoma" pitchFamily="34" charset="0"/>
              </a:rPr>
              <a:t>What to do?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838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FF9900"/>
              </a:buClr>
            </a:pPr>
            <a:r>
              <a:rPr lang="en-US" sz="2400" b="1" u="sng" dirty="0" smtClean="0">
                <a:solidFill>
                  <a:srgbClr val="FF9900"/>
                </a:solidFill>
                <a:ea typeface="+mn-ea"/>
                <a:cs typeface="+mn-cs"/>
              </a:rPr>
              <a:t>What we have?</a:t>
            </a: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q"/>
              <a:defRPr/>
            </a:pPr>
            <a:r>
              <a:rPr lang="en-US" sz="2400" kern="0" dirty="0" smtClean="0">
                <a:solidFill>
                  <a:srgbClr val="FF9900"/>
                </a:solidFill>
              </a:rPr>
              <a:t>Row-column info of MSG pixels with PROB or POS product type info.</a:t>
            </a: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q"/>
              <a:defRPr/>
            </a:pPr>
            <a:endParaRPr lang="en-US" sz="2400" kern="0" dirty="0" smtClean="0">
              <a:solidFill>
                <a:srgbClr val="FF9900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2400" b="1" u="sng" kern="0" dirty="0" smtClean="0">
                <a:solidFill>
                  <a:srgbClr val="FF9900"/>
                </a:solidFill>
              </a:rPr>
              <a:t>What can we do?</a:t>
            </a: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defRPr/>
            </a:pPr>
            <a:endParaRPr lang="en-US" sz="1000" kern="0" dirty="0" smtClean="0">
              <a:solidFill>
                <a:srgbClr val="FF9900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2400" kern="0" dirty="0" smtClean="0">
                <a:solidFill>
                  <a:srgbClr val="FF9900"/>
                </a:solidFill>
              </a:rPr>
              <a:t>Write a code/function (in C, Fortran, </a:t>
            </a:r>
            <a:r>
              <a:rPr lang="en-US" sz="2400" kern="0" dirty="0" err="1" smtClean="0">
                <a:solidFill>
                  <a:srgbClr val="FF9900"/>
                </a:solidFill>
              </a:rPr>
              <a:t>MatLab</a:t>
            </a:r>
            <a:r>
              <a:rPr lang="en-US" sz="2400" kern="0" dirty="0" smtClean="0">
                <a:solidFill>
                  <a:srgbClr val="FF9900"/>
                </a:solidFill>
              </a:rPr>
              <a:t>, etc ) that </a:t>
            </a: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q"/>
              <a:defRPr/>
            </a:pPr>
            <a:r>
              <a:rPr lang="en-US" sz="2400" kern="0" dirty="0" smtClean="0">
                <a:solidFill>
                  <a:srgbClr val="FF9900"/>
                </a:solidFill>
              </a:rPr>
              <a:t>estimates pixel corner coordinates.</a:t>
            </a: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q"/>
              <a:defRPr/>
            </a:pPr>
            <a:r>
              <a:rPr lang="en-US" sz="2400" kern="0" dirty="0" smtClean="0">
                <a:solidFill>
                  <a:srgbClr val="FF9900"/>
                </a:solidFill>
              </a:rPr>
              <a:t>generates the </a:t>
            </a:r>
            <a:r>
              <a:rPr lang="en-US" sz="2400" b="1" kern="0" dirty="0" err="1" smtClean="0">
                <a:solidFill>
                  <a:srgbClr val="FF9900"/>
                </a:solidFill>
              </a:rPr>
              <a:t>kml</a:t>
            </a:r>
            <a:r>
              <a:rPr lang="en-US" sz="2400" kern="0" dirty="0" smtClean="0">
                <a:solidFill>
                  <a:srgbClr val="FF9900"/>
                </a:solidFill>
              </a:rPr>
              <a:t> file </a:t>
            </a:r>
          </a:p>
          <a:p>
            <a:pPr marL="342900" lvl="0" indent="-34290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2400" kern="0" dirty="0" smtClean="0">
                <a:solidFill>
                  <a:srgbClr val="FF9900"/>
                </a:solidFill>
              </a:rPr>
              <a:t>using the corresponding MSG pixels’ info.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219200" y="2286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MSG FIRE PRODUCT/Global</a:t>
            </a:r>
            <a:endParaRPr lang="en-US" sz="4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04800" y="1066800"/>
            <a:ext cx="396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tr-TR" sz="2400" b="1">
                <a:solidFill>
                  <a:srgbClr val="FF9900"/>
                </a:solidFill>
              </a:rPr>
              <a:t>May 27, 2008 @12:15UTC  </a:t>
            </a:r>
            <a:endParaRPr lang="en-US" sz="2400" b="1">
              <a:solidFill>
                <a:srgbClr val="FF9900"/>
              </a:solidFill>
            </a:endParaRPr>
          </a:p>
        </p:txBody>
      </p:sp>
      <p:pic>
        <p:nvPicPr>
          <p:cNvPr id="15364" name="Picture 6" descr="adsız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57912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3" name="Picture 7" descr="adsız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70326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4" name="Picture 8" descr="adsız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899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6" name="Picture 10" descr="adsız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84582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7" name="Picture 11" descr="adsız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12888"/>
            <a:ext cx="861060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8" name="Picture 12" descr="adsız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447800"/>
            <a:ext cx="86106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9" name="Picture 13" descr="adsız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447800"/>
            <a:ext cx="86106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50" name="Picture 14" descr="adsız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562100"/>
            <a:ext cx="9144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219200" y="2286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 dirty="0">
                <a:solidFill>
                  <a:srgbClr val="FF0000"/>
                </a:solidFill>
                <a:latin typeface="Tahoma" pitchFamily="34" charset="0"/>
              </a:rPr>
              <a:t>MSG FIRE </a:t>
            </a:r>
            <a:r>
              <a:rPr lang="tr-TR" sz="4000" b="1" dirty="0" smtClean="0">
                <a:solidFill>
                  <a:srgbClr val="FF0000"/>
                </a:solidFill>
                <a:latin typeface="Tahoma" pitchFamily="34" charset="0"/>
              </a:rPr>
              <a:t>PRODUCT/</a:t>
            </a:r>
            <a:r>
              <a:rPr lang="tr-TR" sz="4000" b="1" dirty="0" err="1" smtClean="0">
                <a:solidFill>
                  <a:srgbClr val="FF0000"/>
                </a:solidFill>
                <a:latin typeface="Tahoma" pitchFamily="34" charset="0"/>
              </a:rPr>
              <a:t>Turkey</a:t>
            </a:r>
            <a:endParaRPr lang="en-US" sz="4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81000" y="1371600"/>
            <a:ext cx="396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tr-TR" sz="2400" b="1">
                <a:solidFill>
                  <a:srgbClr val="FF9900"/>
                </a:solidFill>
              </a:rPr>
              <a:t>July 30, 2008 @10:30UTC  </a:t>
            </a:r>
            <a:endParaRPr lang="en-US" sz="2400" b="1">
              <a:solidFill>
                <a:srgbClr val="FF9900"/>
              </a:solidFill>
            </a:endParaRPr>
          </a:p>
        </p:txBody>
      </p:sp>
      <p:pic>
        <p:nvPicPr>
          <p:cNvPr id="17412" name="Picture 2" descr="C:\Users\ibrahim\Desktop\Yeni klasör\Fig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1088"/>
            <a:ext cx="91440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8" descr="Meteosat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295400"/>
            <a:ext cx="19732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9" descr="3x360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225" y="6119813"/>
            <a:ext cx="6127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0"/>
          <p:cNvSpPr>
            <a:spLocks noChangeArrowheads="1"/>
          </p:cNvSpPr>
          <p:nvPr/>
        </p:nvSpPr>
        <p:spPr bwMode="auto">
          <a:xfrm>
            <a:off x="2522538" y="2065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89" name="Rectangle 29"/>
          <p:cNvSpPr>
            <a:spLocks noChangeArrowheads="1"/>
          </p:cNvSpPr>
          <p:nvPr/>
        </p:nvSpPr>
        <p:spPr bwMode="auto">
          <a:xfrm>
            <a:off x="3159125" y="2297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90" name="Rectangle 46"/>
          <p:cNvSpPr>
            <a:spLocks noChangeArrowheads="1"/>
          </p:cNvSpPr>
          <p:nvPr/>
        </p:nvSpPr>
        <p:spPr bwMode="auto">
          <a:xfrm>
            <a:off x="1219200" y="228600"/>
            <a:ext cx="769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Processing chain @TSMS</a:t>
            </a:r>
            <a:endParaRPr lang="en-US" sz="4000" b="1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16391" name="Group 80"/>
          <p:cNvGrpSpPr>
            <a:grpSpLocks/>
          </p:cNvGrpSpPr>
          <p:nvPr/>
        </p:nvGrpSpPr>
        <p:grpSpPr bwMode="auto">
          <a:xfrm>
            <a:off x="914400" y="1143000"/>
            <a:ext cx="5867400" cy="5715000"/>
            <a:chOff x="576" y="720"/>
            <a:chExt cx="3696" cy="3600"/>
          </a:xfrm>
        </p:grpSpPr>
        <p:sp>
          <p:nvSpPr>
            <p:cNvPr id="16392" name="AutoShape 48"/>
            <p:cNvSpPr>
              <a:spLocks noChangeAspect="1" noChangeArrowheads="1"/>
            </p:cNvSpPr>
            <p:nvPr/>
          </p:nvSpPr>
          <p:spPr bwMode="auto">
            <a:xfrm>
              <a:off x="576" y="720"/>
              <a:ext cx="3696" cy="360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Text Box 49"/>
            <p:cNvSpPr txBox="1">
              <a:spLocks noChangeArrowheads="1"/>
            </p:cNvSpPr>
            <p:nvPr/>
          </p:nvSpPr>
          <p:spPr bwMode="auto">
            <a:xfrm>
              <a:off x="1129" y="2552"/>
              <a:ext cx="276" cy="12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r-TR" sz="1200"/>
                <a:t>Yes</a:t>
              </a:r>
              <a:endParaRPr lang="tr-TR"/>
            </a:p>
          </p:txBody>
        </p:sp>
        <p:sp>
          <p:nvSpPr>
            <p:cNvPr id="16394" name="Text Box 50"/>
            <p:cNvSpPr txBox="1">
              <a:spLocks noChangeArrowheads="1"/>
            </p:cNvSpPr>
            <p:nvPr/>
          </p:nvSpPr>
          <p:spPr bwMode="auto">
            <a:xfrm>
              <a:off x="1751" y="1541"/>
              <a:ext cx="829" cy="12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r-TR" sz="1200"/>
                <a:t>No new product</a:t>
              </a:r>
              <a:endParaRPr lang="tr-TR"/>
            </a:p>
          </p:txBody>
        </p:sp>
        <p:sp>
          <p:nvSpPr>
            <p:cNvPr id="16395" name="Rectangle 51"/>
            <p:cNvSpPr>
              <a:spLocks noChangeArrowheads="1"/>
            </p:cNvSpPr>
            <p:nvPr/>
          </p:nvSpPr>
          <p:spPr bwMode="auto">
            <a:xfrm>
              <a:off x="960" y="768"/>
              <a:ext cx="912" cy="369"/>
            </a:xfrm>
            <a:prstGeom prst="rect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tr-TR" sz="1200">
                  <a:solidFill>
                    <a:srgbClr val="000000"/>
                  </a:solidFill>
                </a:rPr>
                <a:t>Data received by EUMETCast</a:t>
              </a:r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396" name="AutoShape 52"/>
            <p:cNvSpPr>
              <a:spLocks noChangeArrowheads="1"/>
            </p:cNvSpPr>
            <p:nvPr/>
          </p:nvSpPr>
          <p:spPr bwMode="auto">
            <a:xfrm>
              <a:off x="852" y="1273"/>
              <a:ext cx="1116" cy="536"/>
            </a:xfrm>
            <a:prstGeom prst="flowChartDecision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>
                  <a:solidFill>
                    <a:srgbClr val="000000"/>
                  </a:solidFill>
                </a:rPr>
                <a:t>Date/Time Check</a:t>
              </a:r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6397" name="AutoShape 53"/>
            <p:cNvCxnSpPr>
              <a:cxnSpLocks noChangeShapeType="1"/>
              <a:stCxn id="16395" idx="2"/>
              <a:endCxn id="16396" idx="0"/>
            </p:cNvCxnSpPr>
            <p:nvPr/>
          </p:nvCxnSpPr>
          <p:spPr bwMode="auto">
            <a:xfrm flipH="1">
              <a:off x="1410" y="1137"/>
              <a:ext cx="6" cy="1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398" name="AutoShape 54"/>
            <p:cNvSpPr>
              <a:spLocks noChangeArrowheads="1"/>
            </p:cNvSpPr>
            <p:nvPr/>
          </p:nvSpPr>
          <p:spPr bwMode="auto">
            <a:xfrm>
              <a:off x="1008" y="2337"/>
              <a:ext cx="829" cy="316"/>
            </a:xfrm>
            <a:prstGeom prst="flowChartDecision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>
                  <a:solidFill>
                    <a:srgbClr val="000000"/>
                  </a:solidFill>
                </a:rPr>
                <a:t>Fire?</a:t>
              </a:r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399" name="Rectangle 55"/>
            <p:cNvSpPr>
              <a:spLocks noChangeArrowheads="1"/>
            </p:cNvSpPr>
            <p:nvPr/>
          </p:nvSpPr>
          <p:spPr bwMode="auto">
            <a:xfrm>
              <a:off x="912" y="1905"/>
              <a:ext cx="1008" cy="288"/>
            </a:xfrm>
            <a:prstGeom prst="rect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>
                  <a:solidFill>
                    <a:srgbClr val="000000"/>
                  </a:solidFill>
                </a:rPr>
                <a:t>Subset Turkey region</a:t>
              </a:r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400" name="Rectangle 56"/>
            <p:cNvSpPr>
              <a:spLocks noChangeArrowheads="1"/>
            </p:cNvSpPr>
            <p:nvPr/>
          </p:nvSpPr>
          <p:spPr bwMode="auto">
            <a:xfrm>
              <a:off x="645" y="3102"/>
              <a:ext cx="651" cy="273"/>
            </a:xfrm>
            <a:prstGeom prst="rect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>
                  <a:solidFill>
                    <a:srgbClr val="000000"/>
                  </a:solidFill>
                </a:rPr>
                <a:t>Prepere</a:t>
              </a:r>
            </a:p>
            <a:p>
              <a:pPr algn="ctr"/>
              <a:r>
                <a:rPr lang="tr-TR" sz="1200">
                  <a:solidFill>
                    <a:srgbClr val="000000"/>
                  </a:solidFill>
                </a:rPr>
                <a:t>KML file</a:t>
              </a:r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401" name="Rectangle 57"/>
            <p:cNvSpPr>
              <a:spLocks noChangeArrowheads="1"/>
            </p:cNvSpPr>
            <p:nvPr/>
          </p:nvSpPr>
          <p:spPr bwMode="auto">
            <a:xfrm>
              <a:off x="1405" y="3102"/>
              <a:ext cx="707" cy="273"/>
            </a:xfrm>
            <a:prstGeom prst="rect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>
                  <a:solidFill>
                    <a:srgbClr val="000000"/>
                  </a:solidFill>
                </a:rPr>
                <a:t>Prepere</a:t>
              </a:r>
            </a:p>
            <a:p>
              <a:pPr algn="ctr"/>
              <a:r>
                <a:rPr lang="tr-TR" sz="1200">
                  <a:solidFill>
                    <a:srgbClr val="000000"/>
                  </a:solidFill>
                </a:rPr>
                <a:t>ASCII file</a:t>
              </a:r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6402" name="AutoShape 58"/>
            <p:cNvCxnSpPr>
              <a:cxnSpLocks noChangeShapeType="1"/>
              <a:stCxn id="16400" idx="2"/>
            </p:cNvCxnSpPr>
            <p:nvPr/>
          </p:nvCxnSpPr>
          <p:spPr bwMode="auto">
            <a:xfrm rot="16200000" flipH="1">
              <a:off x="880" y="3466"/>
              <a:ext cx="252" cy="69"/>
            </a:xfrm>
            <a:prstGeom prst="bentConnector3">
              <a:avLst>
                <a:gd name="adj1" fmla="val 4960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03" name="AutoShape 59"/>
            <p:cNvCxnSpPr>
              <a:cxnSpLocks noChangeShapeType="1"/>
              <a:stCxn id="16401" idx="2"/>
            </p:cNvCxnSpPr>
            <p:nvPr/>
          </p:nvCxnSpPr>
          <p:spPr bwMode="auto">
            <a:xfrm rot="5400000">
              <a:off x="1599" y="3466"/>
              <a:ext cx="252" cy="69"/>
            </a:xfrm>
            <a:prstGeom prst="bentConnector3">
              <a:avLst>
                <a:gd name="adj1" fmla="val 4960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6404" name="AutoShape 60"/>
            <p:cNvSpPr>
              <a:spLocks noChangeArrowheads="1"/>
            </p:cNvSpPr>
            <p:nvPr/>
          </p:nvSpPr>
          <p:spPr bwMode="auto">
            <a:xfrm>
              <a:off x="2028" y="1084"/>
              <a:ext cx="564" cy="341"/>
            </a:xfrm>
            <a:prstGeom prst="flowChartAlternateProcess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tr-TR" sz="1200">
                  <a:solidFill>
                    <a:srgbClr val="000000"/>
                  </a:solidFill>
                </a:rPr>
                <a:t>Wait for new scan</a:t>
              </a:r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6405" name="AutoShape 61"/>
            <p:cNvCxnSpPr>
              <a:cxnSpLocks noChangeShapeType="1"/>
              <a:stCxn id="16396" idx="3"/>
              <a:endCxn id="16404" idx="2"/>
            </p:cNvCxnSpPr>
            <p:nvPr/>
          </p:nvCxnSpPr>
          <p:spPr bwMode="auto">
            <a:xfrm flipV="1">
              <a:off x="1968" y="1425"/>
              <a:ext cx="342" cy="116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06" name="AutoShape 62"/>
            <p:cNvCxnSpPr>
              <a:cxnSpLocks noChangeShapeType="1"/>
              <a:stCxn id="16404" idx="0"/>
              <a:endCxn id="16395" idx="3"/>
            </p:cNvCxnSpPr>
            <p:nvPr/>
          </p:nvCxnSpPr>
          <p:spPr bwMode="auto">
            <a:xfrm rot="5400000" flipH="1">
              <a:off x="2025" y="800"/>
              <a:ext cx="131" cy="438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07" name="AutoShape 63"/>
            <p:cNvCxnSpPr>
              <a:cxnSpLocks noChangeShapeType="1"/>
              <a:stCxn id="16398" idx="3"/>
              <a:endCxn id="16404" idx="3"/>
            </p:cNvCxnSpPr>
            <p:nvPr/>
          </p:nvCxnSpPr>
          <p:spPr bwMode="auto">
            <a:xfrm flipV="1">
              <a:off x="1837" y="1255"/>
              <a:ext cx="755" cy="1240"/>
            </a:xfrm>
            <a:prstGeom prst="bentConnector3">
              <a:avLst>
                <a:gd name="adj1" fmla="val 119074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6408" name="Text Box 64"/>
            <p:cNvSpPr txBox="1">
              <a:spLocks noChangeArrowheads="1"/>
            </p:cNvSpPr>
            <p:nvPr/>
          </p:nvSpPr>
          <p:spPr bwMode="auto">
            <a:xfrm>
              <a:off x="1751" y="2236"/>
              <a:ext cx="277" cy="12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r-TR" sz="1200"/>
                <a:t>No</a:t>
              </a:r>
              <a:endParaRPr lang="tr-TR"/>
            </a:p>
          </p:txBody>
        </p:sp>
        <p:sp>
          <p:nvSpPr>
            <p:cNvPr id="16409" name="Rectangle 65"/>
            <p:cNvSpPr>
              <a:spLocks noChangeArrowheads="1"/>
            </p:cNvSpPr>
            <p:nvPr/>
          </p:nvSpPr>
          <p:spPr bwMode="auto">
            <a:xfrm>
              <a:off x="2580" y="3120"/>
              <a:ext cx="692" cy="315"/>
            </a:xfrm>
            <a:prstGeom prst="rect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 b="1">
                  <a:solidFill>
                    <a:srgbClr val="000000"/>
                  </a:solidFill>
                </a:rPr>
                <a:t>Release</a:t>
              </a:r>
            </a:p>
            <a:p>
              <a:pPr algn="ctr"/>
              <a:r>
                <a:rPr lang="tr-TR" sz="1200" b="1">
                  <a:solidFill>
                    <a:srgbClr val="000000"/>
                  </a:solidFill>
                </a:rPr>
                <a:t>WARNING</a:t>
              </a:r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410" name="Rectangle 66"/>
            <p:cNvSpPr>
              <a:spLocks noChangeArrowheads="1"/>
            </p:cNvSpPr>
            <p:nvPr/>
          </p:nvSpPr>
          <p:spPr bwMode="auto">
            <a:xfrm>
              <a:off x="2235" y="3625"/>
              <a:ext cx="741" cy="313"/>
            </a:xfrm>
            <a:prstGeom prst="rect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 i="1">
                  <a:solidFill>
                    <a:srgbClr val="000000"/>
                  </a:solidFill>
                </a:rPr>
                <a:t>Google-Earth</a:t>
              </a:r>
            </a:p>
            <a:p>
              <a:pPr algn="ctr"/>
              <a:r>
                <a:rPr lang="tr-TR" sz="1200" i="1">
                  <a:solidFill>
                    <a:srgbClr val="000000"/>
                  </a:solidFill>
                </a:rPr>
                <a:t>representation</a:t>
              </a:r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411" name="Rectangle 67"/>
            <p:cNvSpPr>
              <a:spLocks noChangeArrowheads="1"/>
            </p:cNvSpPr>
            <p:nvPr/>
          </p:nvSpPr>
          <p:spPr bwMode="auto">
            <a:xfrm>
              <a:off x="3064" y="3640"/>
              <a:ext cx="824" cy="313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r-TR" sz="1200" b="1">
                  <a:solidFill>
                    <a:srgbClr val="000000"/>
                  </a:solidFill>
                </a:rPr>
                <a:t>SMS</a:t>
              </a:r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6412" name="AutoShape 68"/>
            <p:cNvCxnSpPr>
              <a:cxnSpLocks noChangeShapeType="1"/>
              <a:stCxn id="16409" idx="2"/>
              <a:endCxn id="16410" idx="0"/>
            </p:cNvCxnSpPr>
            <p:nvPr/>
          </p:nvCxnSpPr>
          <p:spPr bwMode="auto">
            <a:xfrm rot="5400000">
              <a:off x="2671" y="3370"/>
              <a:ext cx="190" cy="320"/>
            </a:xfrm>
            <a:prstGeom prst="bentConnector3">
              <a:avLst>
                <a:gd name="adj1" fmla="val 4947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13" name="AutoShape 69"/>
            <p:cNvCxnSpPr>
              <a:cxnSpLocks noChangeShapeType="1"/>
            </p:cNvCxnSpPr>
            <p:nvPr/>
          </p:nvCxnSpPr>
          <p:spPr bwMode="auto">
            <a:xfrm rot="16200000" flipH="1">
              <a:off x="3100" y="3253"/>
              <a:ext cx="205" cy="550"/>
            </a:xfrm>
            <a:prstGeom prst="bentConnector3">
              <a:avLst>
                <a:gd name="adj1" fmla="val 4975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14" name="AutoShape 70"/>
            <p:cNvCxnSpPr>
              <a:cxnSpLocks noChangeShapeType="1"/>
              <a:stCxn id="16396" idx="2"/>
              <a:endCxn id="16399" idx="0"/>
            </p:cNvCxnSpPr>
            <p:nvPr/>
          </p:nvCxnSpPr>
          <p:spPr bwMode="auto">
            <a:xfrm>
              <a:off x="1410" y="1809"/>
              <a:ext cx="6" cy="9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6415" name="AutoShape 71"/>
            <p:cNvCxnSpPr>
              <a:cxnSpLocks noChangeShapeType="1"/>
              <a:stCxn id="16399" idx="2"/>
              <a:endCxn id="16398" idx="0"/>
            </p:cNvCxnSpPr>
            <p:nvPr/>
          </p:nvCxnSpPr>
          <p:spPr bwMode="auto">
            <a:xfrm>
              <a:off x="1416" y="2193"/>
              <a:ext cx="7" cy="1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6416" name="AutoShape 72"/>
            <p:cNvCxnSpPr>
              <a:cxnSpLocks noChangeShapeType="1"/>
              <a:stCxn id="16398" idx="2"/>
              <a:endCxn id="16400" idx="0"/>
            </p:cNvCxnSpPr>
            <p:nvPr/>
          </p:nvCxnSpPr>
          <p:spPr bwMode="auto">
            <a:xfrm rot="5400000">
              <a:off x="972" y="2652"/>
              <a:ext cx="449" cy="452"/>
            </a:xfrm>
            <a:prstGeom prst="bentConnector3">
              <a:avLst>
                <a:gd name="adj1" fmla="val 49889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17" name="AutoShape 73"/>
            <p:cNvCxnSpPr>
              <a:cxnSpLocks noChangeShapeType="1"/>
              <a:stCxn id="16398" idx="2"/>
              <a:endCxn id="16401" idx="0"/>
            </p:cNvCxnSpPr>
            <p:nvPr/>
          </p:nvCxnSpPr>
          <p:spPr bwMode="auto">
            <a:xfrm rot="16200000" flipH="1">
              <a:off x="1366" y="2710"/>
              <a:ext cx="449" cy="336"/>
            </a:xfrm>
            <a:prstGeom prst="bentConnector3">
              <a:avLst>
                <a:gd name="adj1" fmla="val 49889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6418" name="AutoShape 74"/>
            <p:cNvCxnSpPr>
              <a:cxnSpLocks noChangeShapeType="1"/>
              <a:endCxn id="16409" idx="0"/>
            </p:cNvCxnSpPr>
            <p:nvPr/>
          </p:nvCxnSpPr>
          <p:spPr bwMode="auto">
            <a:xfrm>
              <a:off x="1680" y="2880"/>
              <a:ext cx="1246" cy="240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6419" name="Text Box 75"/>
            <p:cNvSpPr txBox="1">
              <a:spLocks noChangeArrowheads="1"/>
            </p:cNvSpPr>
            <p:nvPr/>
          </p:nvSpPr>
          <p:spPr bwMode="auto">
            <a:xfrm>
              <a:off x="2314" y="4083"/>
              <a:ext cx="1382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r-TR" sz="900" i="1">
                  <a:solidFill>
                    <a:srgbClr val="000000"/>
                  </a:solidFill>
                </a:rPr>
                <a:t>* Gray areas under construction</a:t>
              </a:r>
              <a:endParaRPr lang="tr-TR"/>
            </a:p>
          </p:txBody>
        </p:sp>
        <p:sp>
          <p:nvSpPr>
            <p:cNvPr id="16420" name="AutoShape 77"/>
            <p:cNvSpPr>
              <a:spLocks noChangeArrowheads="1"/>
            </p:cNvSpPr>
            <p:nvPr/>
          </p:nvSpPr>
          <p:spPr bwMode="auto">
            <a:xfrm>
              <a:off x="841" y="3671"/>
              <a:ext cx="968" cy="505"/>
            </a:xfrm>
            <a:prstGeom prst="flowChartMagneticDisk">
              <a:avLst/>
            </a:prstGeom>
            <a:solidFill>
              <a:srgbClr val="FF9900">
                <a:alpha val="65097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tr-TR" sz="1200">
                  <a:solidFill>
                    <a:srgbClr val="000000"/>
                  </a:solidFill>
                </a:rPr>
                <a:t>     Data Storage for    </a:t>
              </a:r>
            </a:p>
            <a:p>
              <a:r>
                <a:rPr lang="tr-TR" sz="1200">
                  <a:solidFill>
                    <a:srgbClr val="000000"/>
                  </a:solidFill>
                </a:rPr>
                <a:t>      further analysis</a:t>
              </a:r>
            </a:p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6421" name="Text Box 78"/>
            <p:cNvSpPr txBox="1">
              <a:spLocks noChangeArrowheads="1"/>
            </p:cNvSpPr>
            <p:nvPr/>
          </p:nvSpPr>
          <p:spPr bwMode="auto">
            <a:xfrm>
              <a:off x="1968" y="2304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400" b="1">
                  <a:solidFill>
                    <a:srgbClr val="000000"/>
                  </a:solidFill>
                </a:rPr>
                <a:t>No</a:t>
              </a:r>
            </a:p>
          </p:txBody>
        </p:sp>
        <p:sp>
          <p:nvSpPr>
            <p:cNvPr id="16422" name="Text Box 79"/>
            <p:cNvSpPr txBox="1">
              <a:spLocks noChangeArrowheads="1"/>
            </p:cNvSpPr>
            <p:nvPr/>
          </p:nvSpPr>
          <p:spPr bwMode="auto">
            <a:xfrm>
              <a:off x="1104" y="2640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400" b="1">
                  <a:solidFill>
                    <a:srgbClr val="000000"/>
                  </a:solidFill>
                </a:rPr>
                <a:t>Yes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76200" y="1143000"/>
            <a:ext cx="8229600" cy="685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tr-TR" smtClean="0">
                <a:solidFill>
                  <a:srgbClr val="FF0000"/>
                </a:solidFill>
              </a:rPr>
              <a:t>    Forest fire near Manisa-İzmir roadway...</a:t>
            </a:r>
            <a:endParaRPr lang="en-US" smtClean="0">
              <a:solidFill>
                <a:srgbClr val="FF0000"/>
              </a:solidFill>
            </a:endParaRPr>
          </a:p>
        </p:txBody>
      </p:sp>
      <p:pic>
        <p:nvPicPr>
          <p:cNvPr id="18435" name="Picture 3" descr="3x36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6119813"/>
            <a:ext cx="6127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324100" y="2068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1078" name="Picture 6" descr="hab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483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9" name="Oval 7"/>
          <p:cNvSpPr>
            <a:spLocks noChangeArrowheads="1"/>
          </p:cNvSpPr>
          <p:nvPr/>
        </p:nvSpPr>
        <p:spPr bwMode="auto">
          <a:xfrm>
            <a:off x="2895600" y="5105400"/>
            <a:ext cx="13716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0" name="Oval 8"/>
          <p:cNvSpPr>
            <a:spLocks noChangeArrowheads="1"/>
          </p:cNvSpPr>
          <p:nvPr/>
        </p:nvSpPr>
        <p:spPr bwMode="auto">
          <a:xfrm>
            <a:off x="4267200" y="5867400"/>
            <a:ext cx="13716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1905000" y="6172200"/>
            <a:ext cx="2209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1066800" y="1524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Case Study [</a:t>
            </a:r>
            <a:r>
              <a:rPr lang="tr-TR" sz="3200" b="1">
                <a:solidFill>
                  <a:srgbClr val="FF0000"/>
                </a:solidFill>
                <a:latin typeface="Tahoma" pitchFamily="34" charset="0"/>
              </a:rPr>
              <a:t>15 August 2007</a:t>
            </a:r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]</a:t>
            </a:r>
            <a:endParaRPr lang="en-US" sz="4000" b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9" grpId="0" animBg="1"/>
      <p:bldP spid="131080" grpId="0" animBg="1"/>
      <p:bldP spid="1310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3x36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6119813"/>
            <a:ext cx="6127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324100" y="2068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2101" name="Picture 5" descr="15_08_2007_izmir_y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80010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 descr="ge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3000"/>
            <a:ext cx="800100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1066800" y="1524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Case Study [</a:t>
            </a:r>
            <a:r>
              <a:rPr lang="tr-TR" sz="3200" b="1">
                <a:solidFill>
                  <a:srgbClr val="FF0000"/>
                </a:solidFill>
                <a:latin typeface="Tahoma" pitchFamily="34" charset="0"/>
              </a:rPr>
              <a:t>15 August 2007 10:20</a:t>
            </a:r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]</a:t>
            </a:r>
            <a:endParaRPr lang="en-US" sz="4000" b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41148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tr-TR" sz="4000" b="1" dirty="0" smtClean="0">
                <a:solidFill>
                  <a:srgbClr val="E22B00"/>
                </a:solidFill>
                <a:latin typeface="Tahoma" pitchFamily="34" charset="0"/>
              </a:rPr>
              <a:t>OUTLINE </a:t>
            </a:r>
            <a:endParaRPr lang="en-US" sz="4000" b="1" dirty="0" smtClean="0">
              <a:solidFill>
                <a:srgbClr val="E22B00"/>
              </a:solidFill>
              <a:latin typeface="Tahoma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382000" cy="4572000"/>
          </a:xfrm>
        </p:spPr>
        <p:txBody>
          <a:bodyPr/>
          <a:lstStyle/>
          <a:p>
            <a:pPr marL="511175" indent="-282575" eaLnBrk="1" hangingPunct="1">
              <a:spcBef>
                <a:spcPct val="0"/>
              </a:spcBef>
              <a:spcAft>
                <a:spcPct val="45000"/>
              </a:spcAft>
              <a:buClr>
                <a:srgbClr val="FF9900"/>
              </a:buClr>
              <a:buFont typeface="Arial" charset="0"/>
              <a:buChar char="–"/>
            </a:pPr>
            <a:r>
              <a:rPr lang="en-US" sz="2800" b="1" dirty="0" smtClean="0">
                <a:solidFill>
                  <a:srgbClr val="FF9900"/>
                </a:solidFill>
              </a:rPr>
              <a:t>Google-Earth media</a:t>
            </a:r>
          </a:p>
          <a:p>
            <a:pPr marL="511175" indent="-282575" eaLnBrk="1" hangingPunct="1">
              <a:spcBef>
                <a:spcPct val="0"/>
              </a:spcBef>
              <a:spcAft>
                <a:spcPct val="45000"/>
              </a:spcAft>
              <a:buClr>
                <a:srgbClr val="FF9900"/>
              </a:buClr>
              <a:buFont typeface="Arial" charset="0"/>
              <a:buChar char="–"/>
            </a:pPr>
            <a:r>
              <a:rPr lang="en-US" sz="2800" b="1" dirty="0" smtClean="0">
                <a:solidFill>
                  <a:srgbClr val="FF9900"/>
                </a:solidFill>
              </a:rPr>
              <a:t>MSG data &amp; product characteristics</a:t>
            </a:r>
          </a:p>
          <a:p>
            <a:pPr marL="511175" indent="-282575" eaLnBrk="1" hangingPunct="1">
              <a:spcBef>
                <a:spcPct val="0"/>
              </a:spcBef>
              <a:spcAft>
                <a:spcPct val="45000"/>
              </a:spcAft>
              <a:buClr>
                <a:srgbClr val="FF9900"/>
              </a:buClr>
              <a:buFont typeface="Arial" charset="0"/>
              <a:buChar char="–"/>
            </a:pPr>
            <a:r>
              <a:rPr lang="en-US" sz="2800" b="1" dirty="0" smtClean="0">
                <a:solidFill>
                  <a:srgbClr val="FF9900"/>
                </a:solidFill>
              </a:rPr>
              <a:t>Exercise : Generating a Google-Earth </a:t>
            </a:r>
            <a:r>
              <a:rPr lang="en-US" sz="2800" b="1" dirty="0" err="1" smtClean="0">
                <a:solidFill>
                  <a:srgbClr val="FF9900"/>
                </a:solidFill>
              </a:rPr>
              <a:t>kml</a:t>
            </a:r>
            <a:r>
              <a:rPr lang="en-US" sz="2800" b="1" dirty="0" smtClean="0">
                <a:solidFill>
                  <a:srgbClr val="FF9900"/>
                </a:solidFill>
              </a:rPr>
              <a:t> file</a:t>
            </a:r>
          </a:p>
          <a:p>
            <a:pPr marL="511175" indent="-282575" eaLnBrk="1" hangingPunct="1">
              <a:spcBef>
                <a:spcPct val="0"/>
              </a:spcBef>
              <a:spcAft>
                <a:spcPct val="45000"/>
              </a:spcAft>
              <a:buClr>
                <a:srgbClr val="FF9900"/>
              </a:buClr>
              <a:buFont typeface="Arial" charset="0"/>
              <a:buChar char="–"/>
            </a:pPr>
            <a:r>
              <a:rPr lang="en-US" sz="2800" b="1" dirty="0" smtClean="0">
                <a:solidFill>
                  <a:srgbClr val="FF9900"/>
                </a:solidFill>
              </a:rPr>
              <a:t>Operational aspect of the Google-Earth representation</a:t>
            </a:r>
          </a:p>
          <a:p>
            <a:pPr marL="511175" indent="-282575" eaLnBrk="1" hangingPunct="1">
              <a:spcBef>
                <a:spcPct val="0"/>
              </a:spcBef>
              <a:spcAft>
                <a:spcPct val="45000"/>
              </a:spcAft>
              <a:buClr>
                <a:srgbClr val="FF9900"/>
              </a:buClr>
              <a:buFont typeface="Arial" charset="0"/>
              <a:buChar char="–"/>
            </a:pPr>
            <a:r>
              <a:rPr lang="en-US" sz="2800" b="1" dirty="0" smtClean="0">
                <a:solidFill>
                  <a:srgbClr val="FF9900"/>
                </a:solidFill>
              </a:rPr>
              <a:t>Summary/Conclusions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295400" y="2286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Google-Earth representation</a:t>
            </a:r>
            <a:endParaRPr lang="en-US" sz="4000" b="1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0483" name="Picture 15" descr="C:\Users\ibrahim\Desktop\Yeni klasör\Fig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83820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4" descr="C:\Users\ibrahim\Desktop\Yeni klasör\Fig7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5181600"/>
          </a:xfrm>
        </p:spPr>
        <p:txBody>
          <a:bodyPr/>
          <a:lstStyle/>
          <a:p>
            <a:pPr marL="404813" indent="-404813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From</a:t>
            </a:r>
            <a:r>
              <a:rPr lang="tr-TR" sz="3000" b="1" dirty="0" smtClean="0">
                <a:solidFill>
                  <a:srgbClr val="FF0000"/>
                </a:solidFill>
              </a:rPr>
              <a:t> an </a:t>
            </a:r>
            <a:r>
              <a:rPr lang="tr-TR" sz="3000" b="1" dirty="0" err="1" smtClean="0">
                <a:solidFill>
                  <a:srgbClr val="FF0000"/>
                </a:solidFill>
              </a:rPr>
              <a:t>operational</a:t>
            </a:r>
            <a:r>
              <a:rPr lang="tr-TR" sz="3000" b="1" dirty="0" smtClean="0">
                <a:solidFill>
                  <a:srgbClr val="FF0000"/>
                </a:solidFill>
              </a:rPr>
              <a:t>(</a:t>
            </a:r>
            <a:r>
              <a:rPr lang="en-US" sz="3000" b="1" dirty="0" smtClean="0">
                <a:solidFill>
                  <a:srgbClr val="FF0000"/>
                </a:solidFill>
              </a:rPr>
              <a:t> fire fighters</a:t>
            </a:r>
            <a:r>
              <a:rPr lang="tr-TR" sz="3000" b="1" dirty="0" smtClean="0">
                <a:solidFill>
                  <a:srgbClr val="FF0000"/>
                </a:solidFill>
              </a:rPr>
              <a:t>)</a:t>
            </a:r>
            <a:r>
              <a:rPr lang="en-US" sz="3000" b="1" dirty="0" smtClean="0">
                <a:solidFill>
                  <a:srgbClr val="FF0000"/>
                </a:solidFill>
              </a:rPr>
              <a:t> point of view,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</a:rPr>
              <a:t>Google</a:t>
            </a:r>
            <a:r>
              <a:rPr lang="tr-TR" sz="3000" b="1" dirty="0" smtClean="0">
                <a:solidFill>
                  <a:srgbClr val="FF0000"/>
                </a:solidFill>
              </a:rPr>
              <a:t>-</a:t>
            </a:r>
            <a:r>
              <a:rPr lang="tr-TR" sz="3000" b="1" dirty="0" err="1" smtClean="0">
                <a:solidFill>
                  <a:srgbClr val="FF0000"/>
                </a:solidFill>
              </a:rPr>
              <a:t>Earth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visualization is useful for;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</a:p>
          <a:p>
            <a:pPr marL="404813" indent="-404813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endParaRPr lang="en-US" sz="800" b="1" dirty="0" smtClean="0">
              <a:solidFill>
                <a:srgbClr val="FF0000"/>
              </a:solidFill>
            </a:endParaRPr>
          </a:p>
          <a:p>
            <a:pPr marL="404813" indent="-404813" eaLnBrk="1" hangingPunct="1">
              <a:spcBef>
                <a:spcPct val="0"/>
              </a:spcBef>
              <a:buClr>
                <a:schemeClr val="tx1"/>
              </a:buClr>
              <a:buFontTx/>
              <a:buBlip>
                <a:blip r:embed="rId2"/>
              </a:buBlip>
            </a:pPr>
            <a:r>
              <a:rPr lang="en-US" sz="3000" dirty="0" smtClean="0">
                <a:solidFill>
                  <a:srgbClr val="FF9900"/>
                </a:solidFill>
              </a:rPr>
              <a:t>gathering information about </a:t>
            </a:r>
          </a:p>
          <a:p>
            <a:pPr marL="804863" lvl="1" eaLnBrk="1" hangingPunct="1">
              <a:spcBef>
                <a:spcPct val="0"/>
              </a:spcBef>
              <a:buClr>
                <a:srgbClr val="FF9900"/>
              </a:buClr>
            </a:pPr>
            <a:r>
              <a:rPr lang="en-US" sz="2400" dirty="0" smtClean="0">
                <a:solidFill>
                  <a:srgbClr val="FF9900"/>
                </a:solidFill>
              </a:rPr>
              <a:t>related site</a:t>
            </a:r>
          </a:p>
          <a:p>
            <a:pPr marL="804863" lvl="1" eaLnBrk="1" hangingPunct="1">
              <a:spcBef>
                <a:spcPct val="0"/>
              </a:spcBef>
              <a:buClr>
                <a:srgbClr val="FF9900"/>
              </a:buClr>
            </a:pPr>
            <a:r>
              <a:rPr lang="en-US" sz="2400" dirty="0" smtClean="0">
                <a:solidFill>
                  <a:srgbClr val="FF9900"/>
                </a:solidFill>
              </a:rPr>
              <a:t>vegetation type/cover underneath the satellite footprint</a:t>
            </a:r>
          </a:p>
          <a:p>
            <a:pPr marL="404813" indent="-404813" eaLnBrk="1" hangingPunct="1">
              <a:buClr>
                <a:schemeClr val="tx1"/>
              </a:buClr>
              <a:buFontTx/>
              <a:buBlip>
                <a:blip r:embed="rId2"/>
              </a:buBlip>
            </a:pPr>
            <a:r>
              <a:rPr lang="en-US" sz="3000" dirty="0" smtClean="0">
                <a:solidFill>
                  <a:srgbClr val="FF9900"/>
                </a:solidFill>
              </a:rPr>
              <a:t>determination of the fire fighting strategy</a:t>
            </a:r>
          </a:p>
          <a:p>
            <a:pPr marL="804863" lvl="1" eaLnBrk="1" hangingPunct="1">
              <a:spcBef>
                <a:spcPct val="0"/>
              </a:spcBef>
              <a:buClr>
                <a:srgbClr val="FF9900"/>
              </a:buClr>
            </a:pPr>
            <a:r>
              <a:rPr lang="en-US" sz="2400" dirty="0" smtClean="0">
                <a:solidFill>
                  <a:srgbClr val="FF9900"/>
                </a:solidFill>
              </a:rPr>
              <a:t>accessibility information to the fire place</a:t>
            </a:r>
          </a:p>
          <a:p>
            <a:pPr marL="804863" lvl="1" eaLnBrk="1" hangingPunct="1">
              <a:spcBef>
                <a:spcPct val="0"/>
              </a:spcBef>
              <a:buClr>
                <a:srgbClr val="FF9900"/>
              </a:buClr>
            </a:pPr>
            <a:r>
              <a:rPr lang="en-US" sz="2400" dirty="0" smtClean="0">
                <a:solidFill>
                  <a:srgbClr val="FF9900"/>
                </a:solidFill>
              </a:rPr>
              <a:t>potential skimming water locations, such as lakes, reservoirs or rivers, for refilling tanks/carry buckets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295400" y="2286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Google-Earth representation</a:t>
            </a:r>
            <a:endParaRPr lang="en-US" sz="4000" b="1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4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4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6" name="Picture 4" descr="Cl215DroppingWa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75438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10"/>
          <p:cNvSpPr>
            <a:spLocks noChangeArrowheads="1"/>
          </p:cNvSpPr>
          <p:nvPr/>
        </p:nvSpPr>
        <p:spPr bwMode="auto">
          <a:xfrm>
            <a:off x="1981200" y="228600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Aerial firefighting</a:t>
            </a:r>
            <a:endParaRPr lang="en-US" sz="4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685800"/>
          </a:xfrm>
          <a:noFill/>
        </p:spPr>
        <p:txBody>
          <a:bodyPr/>
          <a:lstStyle/>
          <a:p>
            <a:pPr eaLnBrk="1" hangingPunct="1">
              <a:buClr>
                <a:srgbClr val="E22B00"/>
              </a:buClr>
            </a:pPr>
            <a:r>
              <a:rPr lang="en-US" smtClean="0">
                <a:solidFill>
                  <a:srgbClr val="E22B00"/>
                </a:solidFill>
              </a:rPr>
              <a:t>Helicopters &amp; Airtankers are commonly used</a:t>
            </a:r>
            <a:endParaRPr lang="tr-TR" smtClean="0">
              <a:solidFill>
                <a:srgbClr val="E22B00"/>
              </a:solidFill>
            </a:endParaRPr>
          </a:p>
        </p:txBody>
      </p:sp>
      <p:pic>
        <p:nvPicPr>
          <p:cNvPr id="356358" name="Picture 6" descr="800px-Hercules_C130_bombardier_d_eau_Califor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7620000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1" name="Picture 9" descr="Water_D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00200"/>
            <a:ext cx="792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0" name="Picture 8" descr="xin_19090230152687513268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600200"/>
            <a:ext cx="8001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7" name="Picture 5" descr="Be200BankingWaterD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6002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3" name="Picture 7" descr="Electra Fire 2008 imag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78486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1981200" y="228600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Aerial firefighting</a:t>
            </a:r>
            <a:endParaRPr lang="en-US" sz="4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355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685800"/>
          </a:xfrm>
          <a:noFill/>
        </p:spPr>
        <p:txBody>
          <a:bodyPr/>
          <a:lstStyle/>
          <a:p>
            <a:pPr eaLnBrk="1" hangingPunct="1">
              <a:buClr>
                <a:srgbClr val="E22B00"/>
              </a:buClr>
            </a:pPr>
            <a:r>
              <a:rPr lang="tr-TR" sz="3000" b="1" smtClean="0">
                <a:solidFill>
                  <a:srgbClr val="E22B00"/>
                </a:solidFill>
              </a:rPr>
              <a:t>Tanks/Carry Buckets</a:t>
            </a:r>
            <a:r>
              <a:rPr lang="tr-TR" sz="3000" smtClean="0">
                <a:solidFill>
                  <a:srgbClr val="E22B00"/>
                </a:solidFill>
              </a:rPr>
              <a:t> needed to be </a:t>
            </a:r>
            <a:r>
              <a:rPr lang="tr-TR" sz="3000" b="1" smtClean="0">
                <a:solidFill>
                  <a:srgbClr val="E22B00"/>
                </a:solidFill>
              </a:rPr>
              <a:t>refilled</a:t>
            </a:r>
          </a:p>
        </p:txBody>
      </p:sp>
      <p:pic>
        <p:nvPicPr>
          <p:cNvPr id="357382" name="Picture 6" descr="A42NearRamp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0" name="Picture 4" descr="USN HSC-85-4 Water D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752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1" name="Picture 5" descr="071024-N-6597H-0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7526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7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7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1981200" y="228600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Aerial firefighting</a:t>
            </a:r>
            <a:endParaRPr lang="en-US" sz="4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457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10515600" cy="685800"/>
          </a:xfrm>
          <a:noFill/>
        </p:spPr>
        <p:txBody>
          <a:bodyPr/>
          <a:lstStyle/>
          <a:p>
            <a:pPr eaLnBrk="1" hangingPunct="1">
              <a:buClr>
                <a:srgbClr val="E22B00"/>
              </a:buClr>
            </a:pPr>
            <a:r>
              <a:rPr lang="en-US" smtClean="0">
                <a:solidFill>
                  <a:srgbClr val="E22B00"/>
                </a:solidFill>
              </a:rPr>
              <a:t>Also useful in determination of water sources.</a:t>
            </a:r>
          </a:p>
        </p:txBody>
      </p:sp>
      <p:pic>
        <p:nvPicPr>
          <p:cNvPr id="24580" name="Picture 15" descr="adsı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7526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6" name="Picture 14" descr="adsız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87630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228600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4000" b="1">
                <a:solidFill>
                  <a:srgbClr val="FF0000"/>
                </a:solidFill>
                <a:latin typeface="Tahoma" pitchFamily="34" charset="0"/>
              </a:rPr>
              <a:t>Summary/Conclusion</a:t>
            </a:r>
            <a:endParaRPr lang="en-US" sz="4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" y="12954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22B00"/>
              </a:buClr>
            </a:pPr>
            <a:r>
              <a:rPr lang="en-US" sz="3000" b="1" u="sng">
                <a:solidFill>
                  <a:srgbClr val="FF9900"/>
                </a:solidFill>
              </a:rPr>
              <a:t>Google-Earth</a:t>
            </a:r>
            <a:r>
              <a:rPr lang="tr-TR" sz="3000" b="1" u="sng">
                <a:solidFill>
                  <a:srgbClr val="FF9900"/>
                </a:solidFill>
              </a:rPr>
              <a:t>:</a:t>
            </a:r>
            <a:endParaRPr lang="en-US" sz="3000" b="1" u="sng">
              <a:solidFill>
                <a:srgbClr val="FF99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E22B00"/>
              </a:buClr>
              <a:buFontTx/>
              <a:buChar char="•"/>
            </a:pPr>
            <a:r>
              <a:rPr lang="en-US" sz="3000">
                <a:solidFill>
                  <a:srgbClr val="FF9900"/>
                </a:solidFill>
              </a:rPr>
              <a:t>enables interaction of the geographic info and the corresponding research data </a:t>
            </a:r>
          </a:p>
          <a:p>
            <a:pPr marL="342900" indent="-342900">
              <a:spcBef>
                <a:spcPct val="20000"/>
              </a:spcBef>
              <a:buClr>
                <a:srgbClr val="E22B00"/>
              </a:buClr>
              <a:buFontTx/>
              <a:buChar char="•"/>
            </a:pPr>
            <a:r>
              <a:rPr lang="en-US" sz="3000">
                <a:solidFill>
                  <a:srgbClr val="FF9900"/>
                </a:solidFill>
              </a:rPr>
              <a:t>helps to determine the fire fighting strategy</a:t>
            </a:r>
          </a:p>
          <a:p>
            <a:pPr marL="342900" indent="-342900">
              <a:spcBef>
                <a:spcPct val="20000"/>
              </a:spcBef>
              <a:buClr>
                <a:srgbClr val="E22B00"/>
              </a:buClr>
              <a:buFontTx/>
              <a:buChar char="•"/>
            </a:pPr>
            <a:r>
              <a:rPr lang="en-US" sz="3000">
                <a:solidFill>
                  <a:srgbClr val="FF9900"/>
                </a:solidFill>
              </a:rPr>
              <a:t>provides info</a:t>
            </a:r>
            <a:r>
              <a:rPr lang="tr-TR" sz="3000">
                <a:solidFill>
                  <a:srgbClr val="FF9900"/>
                </a:solidFill>
              </a:rPr>
              <a:t>;</a:t>
            </a:r>
            <a:r>
              <a:rPr lang="en-US" sz="3000">
                <a:solidFill>
                  <a:srgbClr val="FF9900"/>
                </a:solidFill>
              </a:rPr>
              <a:t> </a:t>
            </a:r>
            <a:endParaRPr lang="tr-TR" sz="3000">
              <a:solidFill>
                <a:srgbClr val="FF9900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rgbClr val="E22B00"/>
              </a:buClr>
              <a:buFontTx/>
              <a:buChar char="–"/>
            </a:pPr>
            <a:r>
              <a:rPr lang="en-US" sz="2800">
                <a:solidFill>
                  <a:srgbClr val="FF9900"/>
                </a:solidFill>
              </a:rPr>
              <a:t>about the accessibility &amp; vegetation type/cover of the fire site</a:t>
            </a:r>
          </a:p>
          <a:p>
            <a:pPr marL="742950" lvl="1" indent="-285750">
              <a:spcBef>
                <a:spcPct val="20000"/>
              </a:spcBef>
              <a:buClr>
                <a:srgbClr val="E22B00"/>
              </a:buClr>
              <a:buFontTx/>
              <a:buChar char="–"/>
            </a:pPr>
            <a:r>
              <a:rPr lang="en-US" sz="2800">
                <a:solidFill>
                  <a:srgbClr val="FF9900"/>
                </a:solidFill>
              </a:rPr>
              <a:t>potential skimming water locations, such as lakes, reservoirs or rivers, for refill</a:t>
            </a:r>
            <a:r>
              <a:rPr lang="tr-TR" sz="2800">
                <a:solidFill>
                  <a:srgbClr val="FF9900"/>
                </a:solidFill>
              </a:rPr>
              <a:t>ingg tanks/carry buckets</a:t>
            </a:r>
            <a:r>
              <a:rPr lang="tr-TR" sz="2800">
                <a:solidFill>
                  <a:srgbClr val="E22B00"/>
                </a:solidFill>
              </a:rPr>
              <a:t> </a:t>
            </a:r>
            <a:endParaRPr lang="en-US" sz="2800">
              <a:solidFill>
                <a:srgbClr val="E22B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lb2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189" y="1219200"/>
            <a:ext cx="918318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524000" y="2286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tr-TR" sz="4000" b="1">
                <a:solidFill>
                  <a:srgbClr val="FF0000"/>
                </a:solidFill>
                <a:latin typeface="Tahoma" pitchFamily="34" charset="0"/>
              </a:rPr>
              <a:t>Comments/Questions</a:t>
            </a:r>
            <a:endParaRPr lang="en-US" sz="4000" b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228600"/>
            <a:ext cx="5486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tr-TR" sz="4000" b="1" smtClean="0">
                <a:solidFill>
                  <a:srgbClr val="FF3300"/>
                </a:solidFill>
                <a:latin typeface="Tahoma" pitchFamily="34" charset="0"/>
              </a:rPr>
              <a:t>Why Google Earth?</a:t>
            </a:r>
            <a:endParaRPr lang="en-US" sz="4000" b="1" i="1" smtClean="0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10243" name="Picture 8" descr="Google_earth_glo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838"/>
            <a:ext cx="9144000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eaLnBrk="0" hangingPunct="0">
              <a:spcBef>
                <a:spcPct val="20000"/>
              </a:spcBef>
            </a:pPr>
            <a:r>
              <a:rPr lang="tr-TR" sz="2400" b="1">
                <a:solidFill>
                  <a:srgbClr val="FF9900"/>
                </a:solidFill>
              </a:rPr>
              <a:t>A </a:t>
            </a:r>
            <a:r>
              <a:rPr lang="en-US" sz="2400" b="1">
                <a:solidFill>
                  <a:srgbClr val="FF9900"/>
                </a:solidFill>
                <a:cs typeface="Times New Roman" pitchFamily="18" charset="0"/>
              </a:rPr>
              <a:t>free application that enables 3D Earth  &amp; 2D Maps</a:t>
            </a:r>
            <a:r>
              <a:rPr lang="en-US" sz="2400" b="1">
                <a:solidFill>
                  <a:srgbClr val="FF9900"/>
                </a:solidFill>
              </a:rPr>
              <a:t> </a:t>
            </a:r>
            <a:endParaRPr lang="tr-TR" sz="2400" b="1">
              <a:solidFill>
                <a:srgbClr val="FF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228600"/>
            <a:ext cx="5486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tr-TR" sz="4000" b="1" smtClean="0">
                <a:solidFill>
                  <a:srgbClr val="FF3300"/>
                </a:solidFill>
                <a:latin typeface="Tahoma" pitchFamily="34" charset="0"/>
              </a:rPr>
              <a:t>Why Google Earth?</a:t>
            </a:r>
            <a:endParaRPr lang="en-US" sz="4000" b="1" i="1" smtClean="0">
              <a:solidFill>
                <a:srgbClr val="FFFFCC"/>
              </a:solidFill>
              <a:latin typeface="Tahoma" pitchFamily="34" charset="0"/>
            </a:endParaRPr>
          </a:p>
        </p:txBody>
      </p:sp>
      <p:pic>
        <p:nvPicPr>
          <p:cNvPr id="3543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362200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47800"/>
            <a:ext cx="419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1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447800"/>
            <a:ext cx="419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13"/>
          <p:cNvSpPr txBox="1">
            <a:spLocks noChangeArrowheads="1"/>
          </p:cNvSpPr>
          <p:nvPr/>
        </p:nvSpPr>
        <p:spPr bwMode="auto">
          <a:xfrm>
            <a:off x="228600" y="1676400"/>
            <a:ext cx="4724400" cy="33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5000"/>
              </a:spcAft>
            </a:pPr>
            <a:r>
              <a:rPr lang="en-US" sz="3000" b="1" u="sng" smtClean="0">
                <a:solidFill>
                  <a:srgbClr val="FF9900"/>
                </a:solidFill>
              </a:rPr>
              <a:t>Google-Earth combines:</a:t>
            </a:r>
            <a:r>
              <a:rPr lang="en-US" sz="3000" b="1" smtClean="0">
                <a:solidFill>
                  <a:srgbClr val="FF990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sz="2400" b="1" smtClean="0">
                <a:solidFill>
                  <a:srgbClr val="FF9900"/>
                </a:solidFill>
              </a:rPr>
              <a:t> Satellite images</a:t>
            </a:r>
          </a:p>
          <a:p>
            <a:pPr>
              <a:buFontTx/>
              <a:buChar char="•"/>
            </a:pPr>
            <a:r>
              <a:rPr lang="en-US" sz="2400" b="1" smtClean="0">
                <a:solidFill>
                  <a:srgbClr val="FF9900"/>
                </a:solidFill>
              </a:rPr>
              <a:t> Maps</a:t>
            </a:r>
          </a:p>
          <a:p>
            <a:pPr>
              <a:buFontTx/>
              <a:buChar char="•"/>
            </a:pPr>
            <a:r>
              <a:rPr lang="en-US" sz="2400" b="1" smtClean="0">
                <a:solidFill>
                  <a:srgbClr val="FF9900"/>
                </a:solidFill>
              </a:rPr>
              <a:t> Geographic info</a:t>
            </a:r>
          </a:p>
          <a:p>
            <a:pPr lvl="1">
              <a:buFont typeface="Arial" charset="0"/>
              <a:buChar char="–"/>
            </a:pPr>
            <a:r>
              <a:rPr lang="en-US" sz="2000" b="1" smtClean="0">
                <a:solidFill>
                  <a:srgbClr val="FF9900"/>
                </a:solidFill>
              </a:rPr>
              <a:t> vegetation type/cover</a:t>
            </a:r>
          </a:p>
          <a:p>
            <a:pPr lvl="1">
              <a:buFont typeface="Arial" charset="0"/>
              <a:buChar char="–"/>
            </a:pPr>
            <a:r>
              <a:rPr lang="en-US" sz="2000" b="1" smtClean="0">
                <a:solidFill>
                  <a:srgbClr val="FF9900"/>
                </a:solidFill>
              </a:rPr>
              <a:t> settlemets</a:t>
            </a:r>
          </a:p>
          <a:p>
            <a:pPr lvl="1">
              <a:buFont typeface="Arial" charset="0"/>
              <a:buChar char="–"/>
            </a:pPr>
            <a:r>
              <a:rPr lang="en-US" sz="2000" b="1" smtClean="0">
                <a:solidFill>
                  <a:srgbClr val="FF9900"/>
                </a:solidFill>
              </a:rPr>
              <a:t> ... etc</a:t>
            </a:r>
          </a:p>
          <a:p>
            <a:pPr>
              <a:spcBef>
                <a:spcPct val="50000"/>
              </a:spcBef>
            </a:pPr>
            <a:endParaRPr lang="en-US" sz="3000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4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6200" y="1112838"/>
            <a:ext cx="342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ctr" eaLnBrk="0" hangingPunct="0"/>
            <a:endParaRPr lang="en-US" sz="1600" b="1" i="1" dirty="0">
              <a:solidFill>
                <a:srgbClr val="FF9900"/>
              </a:solidFill>
            </a:endParaRPr>
          </a:p>
          <a:p>
            <a:pPr marL="339725" indent="-339725" eaLnBrk="0" hangingPunct="0"/>
            <a:r>
              <a:rPr lang="en-US" sz="2800" u="sng" dirty="0">
                <a:solidFill>
                  <a:srgbClr val="FF9900"/>
                </a:solidFill>
              </a:rPr>
              <a:t>Google-Earth media</a:t>
            </a:r>
            <a:endParaRPr lang="tr-TR" sz="2800" u="sng" dirty="0">
              <a:solidFill>
                <a:srgbClr val="FF9900"/>
              </a:solidFill>
            </a:endParaRPr>
          </a:p>
          <a:p>
            <a:pPr marL="339725" indent="-339725" eaLnBrk="0" hangingPunct="0"/>
            <a:r>
              <a:rPr lang="en-US" sz="2800" u="sng" smtClean="0">
                <a:solidFill>
                  <a:srgbClr val="FF9900"/>
                </a:solidFill>
              </a:rPr>
              <a:t>enables</a:t>
            </a:r>
            <a:r>
              <a:rPr lang="tr-TR" sz="2800" u="sng" dirty="0">
                <a:solidFill>
                  <a:srgbClr val="FF9900"/>
                </a:solidFill>
              </a:rPr>
              <a:t>;</a:t>
            </a:r>
            <a:endParaRPr lang="en-US" sz="2800" u="sng" dirty="0">
              <a:solidFill>
                <a:srgbClr val="FF9900"/>
              </a:solidFill>
            </a:endParaRPr>
          </a:p>
          <a:p>
            <a:pPr marL="339725" indent="-339725" eaLnBrk="0" hangingPunct="0"/>
            <a:endParaRPr lang="en-US" sz="900" dirty="0">
              <a:solidFill>
                <a:srgbClr val="FF9900"/>
              </a:solidFill>
            </a:endParaRPr>
          </a:p>
          <a:p>
            <a:pPr marL="742950" lvl="1" indent="-285750" eaLnBrk="0" hangingPunct="0">
              <a:buFontTx/>
              <a:buChar char="•"/>
            </a:pPr>
            <a:r>
              <a:rPr lang="tr-TR" sz="2200" dirty="0" err="1">
                <a:solidFill>
                  <a:srgbClr val="FF9900"/>
                </a:solidFill>
              </a:rPr>
              <a:t>the</a:t>
            </a:r>
            <a:r>
              <a:rPr lang="tr-TR" sz="2200" smtClean="0">
                <a:solidFill>
                  <a:srgbClr val="FF9900"/>
                </a:solidFill>
              </a:rPr>
              <a:t> </a:t>
            </a:r>
            <a:r>
              <a:rPr lang="en-US" sz="2200" smtClean="0">
                <a:solidFill>
                  <a:srgbClr val="FF9900"/>
                </a:solidFill>
              </a:rPr>
              <a:t>interaction </a:t>
            </a:r>
            <a:r>
              <a:rPr lang="en-US" sz="2200" dirty="0">
                <a:solidFill>
                  <a:srgbClr val="FF9900"/>
                </a:solidFill>
              </a:rPr>
              <a:t>of the </a:t>
            </a:r>
            <a:r>
              <a:rPr lang="en-US" sz="2200" b="1" dirty="0">
                <a:solidFill>
                  <a:srgbClr val="FFFF00"/>
                </a:solidFill>
              </a:rPr>
              <a:t>geographic</a:t>
            </a:r>
            <a:r>
              <a:rPr lang="en-US" sz="2200" dirty="0">
                <a:solidFill>
                  <a:srgbClr val="FF9900"/>
                </a:solidFill>
              </a:rPr>
              <a:t> </a:t>
            </a:r>
            <a:r>
              <a:rPr lang="en-US" sz="2200" b="1" dirty="0">
                <a:solidFill>
                  <a:srgbClr val="FF9900"/>
                </a:solidFill>
              </a:rPr>
              <a:t>info</a:t>
            </a:r>
            <a:r>
              <a:rPr lang="en-US" sz="2200" dirty="0">
                <a:solidFill>
                  <a:srgbClr val="FF9900"/>
                </a:solidFill>
              </a:rPr>
              <a:t> and the corresponding </a:t>
            </a:r>
            <a:r>
              <a:rPr lang="en-US" sz="2200" b="1" dirty="0">
                <a:solidFill>
                  <a:srgbClr val="FFFF00"/>
                </a:solidFill>
              </a:rPr>
              <a:t>research data</a:t>
            </a:r>
          </a:p>
          <a:p>
            <a:pPr marL="339725" indent="-339725" algn="ctr" eaLnBrk="0" hangingPunct="0"/>
            <a:endParaRPr lang="en-US" sz="900" dirty="0">
              <a:solidFill>
                <a:srgbClr val="FF9900"/>
              </a:solidFill>
            </a:endParaRPr>
          </a:p>
          <a:p>
            <a:pPr marL="339725" indent="-339725" eaLnBrk="0" hangingPunct="0"/>
            <a:r>
              <a:rPr lang="en-US" sz="2800" dirty="0">
                <a:solidFill>
                  <a:srgbClr val="FF9900"/>
                </a:solidFill>
              </a:rPr>
              <a:t> </a:t>
            </a:r>
            <a:endParaRPr lang="tr-TR" sz="2800" dirty="0">
              <a:solidFill>
                <a:srgbClr val="FF9900"/>
              </a:solidFill>
            </a:endParaRPr>
          </a:p>
          <a:p>
            <a:pPr marL="339725" indent="-339725" eaLnBrk="0" hangingPunct="0"/>
            <a:endParaRPr lang="tr-TR" sz="2800" dirty="0">
              <a:solidFill>
                <a:srgbClr val="FF9900"/>
              </a:solidFill>
            </a:endParaRPr>
          </a:p>
          <a:p>
            <a:pPr marL="339725" indent="-339725" eaLnBrk="0" hangingPunct="0"/>
            <a:endParaRPr lang="en-US" dirty="0">
              <a:solidFill>
                <a:srgbClr val="FF99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0" y="1981200"/>
            <a:ext cx="5029200" cy="4171950"/>
            <a:chOff x="3060" y="1200"/>
            <a:chExt cx="2700" cy="2628"/>
          </a:xfrm>
        </p:grpSpPr>
        <p:pic>
          <p:nvPicPr>
            <p:cNvPr id="1229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0" y="1200"/>
              <a:ext cx="2700" cy="2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Text Box 7"/>
            <p:cNvSpPr txBox="1">
              <a:spLocks noChangeArrowheads="1"/>
            </p:cNvSpPr>
            <p:nvPr/>
          </p:nvSpPr>
          <p:spPr bwMode="auto">
            <a:xfrm>
              <a:off x="3168" y="1248"/>
              <a:ext cx="1200" cy="25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2000" b="1">
                  <a:solidFill>
                    <a:srgbClr val="E22B00"/>
                  </a:solidFill>
                </a:rPr>
                <a:t>Flood warning</a:t>
              </a:r>
              <a:endParaRPr lang="tr-TR" sz="2000">
                <a:solidFill>
                  <a:srgbClr val="E22B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81400" y="1981200"/>
            <a:ext cx="5291138" cy="4191000"/>
            <a:chOff x="144" y="3504"/>
            <a:chExt cx="3333" cy="2258"/>
          </a:xfrm>
        </p:grpSpPr>
        <p:pic>
          <p:nvPicPr>
            <p:cNvPr id="1229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3504"/>
              <a:ext cx="3333" cy="2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8" name="Text Box 9"/>
            <p:cNvSpPr txBox="1">
              <a:spLocks noChangeArrowheads="1"/>
            </p:cNvSpPr>
            <p:nvPr/>
          </p:nvSpPr>
          <p:spPr bwMode="auto">
            <a:xfrm>
              <a:off x="144" y="3513"/>
              <a:ext cx="1488" cy="214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2000" b="1">
                  <a:solidFill>
                    <a:srgbClr val="E22B00"/>
                  </a:solidFill>
                </a:rPr>
                <a:t>Carbon emission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352800" y="1752600"/>
            <a:ext cx="5791200" cy="5105400"/>
            <a:chOff x="2112" y="1104"/>
            <a:chExt cx="3648" cy="3216"/>
          </a:xfrm>
        </p:grpSpPr>
        <p:pic>
          <p:nvPicPr>
            <p:cNvPr id="1229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1104"/>
              <a:ext cx="3648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Text Box 13"/>
            <p:cNvSpPr txBox="1">
              <a:spLocks noChangeArrowheads="1"/>
            </p:cNvSpPr>
            <p:nvPr/>
          </p:nvSpPr>
          <p:spPr bwMode="auto">
            <a:xfrm>
              <a:off x="4032" y="1296"/>
              <a:ext cx="1152" cy="25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2000" b="1">
                  <a:solidFill>
                    <a:srgbClr val="E22B00"/>
                  </a:solidFill>
                </a:rPr>
                <a:t>Weather info</a:t>
              </a:r>
            </a:p>
          </p:txBody>
        </p:sp>
      </p:grpSp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1524000" y="228600"/>
            <a:ext cx="548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r-TR" sz="4000" b="1">
                <a:solidFill>
                  <a:srgbClr val="FF3300"/>
                </a:solidFill>
                <a:latin typeface="Tahoma" pitchFamily="34" charset="0"/>
              </a:rPr>
              <a:t>Why Google Earth?</a:t>
            </a:r>
            <a:endParaRPr lang="en-US" sz="4000" b="1" i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152400" y="5105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Why not use Google-Earth to visualize </a:t>
            </a:r>
            <a:endParaRPr lang="tr-TR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satellite data &amp; products?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4770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E22B00"/>
                </a:solidFill>
                <a:latin typeface="Tahoma" pitchFamily="34" charset="0"/>
              </a:rPr>
              <a:t>MSG Data &amp; Products  </a:t>
            </a:r>
          </a:p>
        </p:txBody>
      </p:sp>
      <p:graphicFrame>
        <p:nvGraphicFramePr>
          <p:cNvPr id="5" name="4 Diyagram"/>
          <p:cNvGraphicFramePr/>
          <p:nvPr/>
        </p:nvGraphicFramePr>
        <p:xfrm>
          <a:off x="762000" y="1219200"/>
          <a:ext cx="8382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4770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E22B00"/>
                </a:solidFill>
                <a:latin typeface="Tahoma" pitchFamily="34" charset="0"/>
              </a:rPr>
              <a:t>MSG Data &amp; Products  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981200" y="1066800"/>
            <a:ext cx="5486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 dirty="0" err="1"/>
              <a:t>Count</a:t>
            </a:r>
            <a:r>
              <a:rPr lang="tr-TR" b="1" dirty="0"/>
              <a:t> data </a:t>
            </a:r>
            <a:r>
              <a:rPr lang="tr-TR" b="1" dirty="0" err="1"/>
              <a:t>for</a:t>
            </a:r>
            <a:r>
              <a:rPr lang="tr-TR" b="1" dirty="0"/>
              <a:t> </a:t>
            </a:r>
            <a:r>
              <a:rPr lang="en-US" b="1" dirty="0"/>
              <a:t>Channel </a:t>
            </a:r>
            <a:r>
              <a:rPr lang="tr-TR" b="1" dirty="0"/>
              <a:t>9</a:t>
            </a:r>
            <a:r>
              <a:rPr lang="en-US" b="1" dirty="0"/>
              <a:t> (</a:t>
            </a:r>
            <a:r>
              <a:rPr lang="tr-TR" b="1" dirty="0"/>
              <a:t>10.8</a:t>
            </a:r>
            <a:r>
              <a:rPr lang="en-US" b="1" dirty="0"/>
              <a:t> </a:t>
            </a:r>
            <a:r>
              <a:rPr lang="en-US" b="1" dirty="0">
                <a:sym typeface="Symbol" pitchFamily="18" charset="2"/>
              </a:rPr>
              <a:t></a:t>
            </a:r>
            <a:r>
              <a:rPr lang="en-US" b="1" dirty="0"/>
              <a:t>m)</a:t>
            </a:r>
            <a:r>
              <a:rPr lang="tr-TR" b="1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tr-TR" b="1" dirty="0"/>
              <a:t>20090717 at 12:00 UTC</a:t>
            </a:r>
          </a:p>
        </p:txBody>
      </p:sp>
      <p:pic>
        <p:nvPicPr>
          <p:cNvPr id="6" name="Picture 6" descr="MSGsamp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761" y="1905000"/>
            <a:ext cx="660463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7239000" y="1295400"/>
            <a:ext cx="1905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Continious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477000" cy="6858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E22B00"/>
                </a:solidFill>
                <a:latin typeface="Tahoma" pitchFamily="34" charset="0"/>
              </a:rPr>
              <a:t>MSG Data &amp; Products  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981200" y="1066800"/>
            <a:ext cx="5486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/>
              <a:t>Blended precipitation product from H-SAF</a:t>
            </a:r>
          </a:p>
          <a:p>
            <a:pPr algn="ctr">
              <a:spcBef>
                <a:spcPct val="50000"/>
              </a:spcBef>
            </a:pPr>
            <a:r>
              <a:rPr lang="en-US" b="1" smtClean="0"/>
              <a:t>20130312 at 08:00 UTC</a:t>
            </a:r>
            <a:endParaRPr lang="en-US" b="1"/>
          </a:p>
        </p:txBody>
      </p:sp>
      <p:sp>
        <p:nvSpPr>
          <p:cNvPr id="7" name="6 Metin kutusu"/>
          <p:cNvSpPr txBox="1"/>
          <p:nvPr/>
        </p:nvSpPr>
        <p:spPr>
          <a:xfrm>
            <a:off x="7239000" y="1295400"/>
            <a:ext cx="1905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Discrete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43010" name="Picture 2" descr="http://hsaf.meteoam.it/imm_resiz.php?im=products/h03/h03_cur_mon_png/h03_20130312_0812_r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46174"/>
            <a:ext cx="6477000" cy="5000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1524000" y="228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 b="1" dirty="0" smtClean="0">
                <a:solidFill>
                  <a:srgbClr val="FF3300"/>
                </a:solidFill>
                <a:latin typeface="Tahoma" pitchFamily="34" charset="0"/>
              </a:rPr>
              <a:t>Playing with Google Earth media</a:t>
            </a:r>
            <a:endParaRPr lang="en-US" sz="3600" b="1" i="1" dirty="0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33400" y="1143000"/>
            <a:ext cx="8382000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 algn="ctr" eaLnBrk="0" hangingPunct="0"/>
            <a:endParaRPr lang="en-US" sz="2800" b="1" i="1" dirty="0">
              <a:solidFill>
                <a:srgbClr val="FF9900"/>
              </a:solidFill>
            </a:endParaRPr>
          </a:p>
          <a:p>
            <a:pPr marL="339725" indent="-339725" eaLnBrk="0" hangingPunct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FF9900"/>
                </a:solidFill>
              </a:rPr>
              <a:t> MSG data &amp; products are </a:t>
            </a:r>
            <a:r>
              <a:rPr lang="en-US" sz="2800" b="1" dirty="0" err="1" smtClean="0">
                <a:solidFill>
                  <a:srgbClr val="FF9900"/>
                </a:solidFill>
              </a:rPr>
              <a:t>pikselwise</a:t>
            </a:r>
            <a:r>
              <a:rPr lang="en-US" sz="2800" b="1" dirty="0" smtClean="0">
                <a:solidFill>
                  <a:srgbClr val="FF9900"/>
                </a:solidFill>
              </a:rPr>
              <a:t> variables </a:t>
            </a:r>
            <a:r>
              <a:rPr lang="en-US" sz="2800" dirty="0" smtClean="0">
                <a:solidFill>
                  <a:srgbClr val="FF9900"/>
                </a:solidFill>
              </a:rPr>
              <a:t>!</a:t>
            </a:r>
          </a:p>
          <a:p>
            <a:pPr marL="339725" indent="-339725" eaLnBrk="0" hangingPunct="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FF9900"/>
                </a:solidFill>
              </a:rPr>
              <a:t> </a:t>
            </a:r>
            <a:r>
              <a:rPr lang="tr-TR" sz="2800" dirty="0" smtClean="0">
                <a:solidFill>
                  <a:srgbClr val="FF9900"/>
                </a:solidFill>
              </a:rPr>
              <a:t>H</a:t>
            </a:r>
            <a:r>
              <a:rPr lang="en-US" sz="2800" dirty="0" err="1" smtClean="0">
                <a:solidFill>
                  <a:srgbClr val="FF9900"/>
                </a:solidFill>
              </a:rPr>
              <a:t>ow</a:t>
            </a:r>
            <a:r>
              <a:rPr lang="en-US" sz="2800" dirty="0" smtClean="0">
                <a:solidFill>
                  <a:srgbClr val="FF9900"/>
                </a:solidFill>
              </a:rPr>
              <a:t> can we write a code or macro to visualize a </a:t>
            </a:r>
            <a:r>
              <a:rPr lang="en-US" sz="2800" dirty="0" err="1" smtClean="0">
                <a:solidFill>
                  <a:srgbClr val="FF9900"/>
                </a:solidFill>
              </a:rPr>
              <a:t>piksel</a:t>
            </a:r>
            <a:r>
              <a:rPr lang="tr-TR" sz="2800" dirty="0" smtClean="0">
                <a:solidFill>
                  <a:srgbClr val="FF9900"/>
                </a:solidFill>
              </a:rPr>
              <a:t>(</a:t>
            </a:r>
            <a:r>
              <a:rPr lang="en-US" sz="2800" dirty="0" smtClean="0">
                <a:solidFill>
                  <a:srgbClr val="FF9900"/>
                </a:solidFill>
              </a:rPr>
              <a:t>polygon</a:t>
            </a:r>
            <a:r>
              <a:rPr lang="tr-TR" sz="2800" dirty="0" smtClean="0">
                <a:solidFill>
                  <a:srgbClr val="FF9900"/>
                </a:solidFill>
              </a:rPr>
              <a:t> </a:t>
            </a:r>
            <a:r>
              <a:rPr lang="tr-TR" sz="2800" dirty="0" err="1" smtClean="0">
                <a:solidFill>
                  <a:srgbClr val="FF9900"/>
                </a:solidFill>
              </a:rPr>
              <a:t>so</a:t>
            </a:r>
            <a:r>
              <a:rPr lang="tr-TR" sz="2800" dirty="0" smtClean="0">
                <a:solidFill>
                  <a:srgbClr val="FF9900"/>
                </a:solidFill>
              </a:rPr>
              <a:t> </a:t>
            </a:r>
            <a:r>
              <a:rPr lang="tr-TR" sz="2800" dirty="0" err="1" smtClean="0">
                <a:solidFill>
                  <a:srgbClr val="FF9900"/>
                </a:solidFill>
              </a:rPr>
              <a:t>to</a:t>
            </a:r>
            <a:r>
              <a:rPr lang="tr-TR" sz="2800" dirty="0" smtClean="0">
                <a:solidFill>
                  <a:srgbClr val="FF9900"/>
                </a:solidFill>
              </a:rPr>
              <a:t> </a:t>
            </a:r>
            <a:r>
              <a:rPr lang="tr-TR" sz="2800" dirty="0" err="1" smtClean="0">
                <a:solidFill>
                  <a:srgbClr val="FF9900"/>
                </a:solidFill>
              </a:rPr>
              <a:t>speak</a:t>
            </a:r>
            <a:r>
              <a:rPr lang="tr-TR" sz="2800" dirty="0" smtClean="0">
                <a:solidFill>
                  <a:srgbClr val="FF9900"/>
                </a:solidFill>
              </a:rPr>
              <a:t>)?</a:t>
            </a:r>
          </a:p>
          <a:p>
            <a:pPr marL="339725" indent="-339725" eaLnBrk="0" hangingPunct="0">
              <a:spcAft>
                <a:spcPts val="600"/>
              </a:spcAft>
              <a:buFont typeface="Wingdings" pitchFamily="2" charset="2"/>
              <a:buChar char="q"/>
            </a:pPr>
            <a:endParaRPr lang="tr-TR" sz="2800" dirty="0" smtClean="0">
              <a:solidFill>
                <a:srgbClr val="FF9900"/>
              </a:solidFill>
            </a:endParaRPr>
          </a:p>
          <a:p>
            <a:pPr marL="339725" indent="-339725" eaLnBrk="0" hangingPunct="0">
              <a:spcAft>
                <a:spcPts val="600"/>
              </a:spcAft>
              <a:buFont typeface="Wingdings" pitchFamily="2" charset="2"/>
              <a:buChar char="q"/>
            </a:pPr>
            <a:endParaRPr lang="tr-TR" sz="2800" dirty="0" smtClean="0">
              <a:solidFill>
                <a:srgbClr val="FF9900"/>
              </a:solidFill>
            </a:endParaRPr>
          </a:p>
          <a:p>
            <a:pPr marL="339725" indent="-339725" eaLnBrk="0" hangingPunct="0">
              <a:spcAft>
                <a:spcPts val="600"/>
              </a:spcAft>
              <a:buFont typeface="Wingdings" pitchFamily="2" charset="2"/>
              <a:buChar char="q"/>
            </a:pPr>
            <a:endParaRPr lang="tr-TR" sz="2800" dirty="0" smtClean="0">
              <a:solidFill>
                <a:srgbClr val="FF9900"/>
              </a:solidFill>
            </a:endParaRPr>
          </a:p>
          <a:p>
            <a:pPr marL="339725" indent="-339725" eaLnBrk="0" hangingPunct="0">
              <a:spcAft>
                <a:spcPts val="600"/>
              </a:spcAft>
              <a:buFont typeface="Wingdings" pitchFamily="2" charset="2"/>
              <a:buChar char="q"/>
            </a:pPr>
            <a:r>
              <a:rPr lang="tr-TR" sz="2800" dirty="0" smtClean="0">
                <a:solidFill>
                  <a:srgbClr val="FF9900"/>
                </a:solidFill>
              </a:rPr>
              <a:t>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The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b="1" u="sng" dirty="0" err="1" smtClean="0">
                <a:solidFill>
                  <a:srgbClr val="FF3300"/>
                </a:solidFill>
                <a:latin typeface="Tahoma" pitchFamily="34" charset="0"/>
              </a:rPr>
              <a:t>lat</a:t>
            </a:r>
            <a:r>
              <a:rPr lang="tr-TR" sz="2800" b="1" u="sng" dirty="0" smtClean="0">
                <a:solidFill>
                  <a:srgbClr val="FF3300"/>
                </a:solidFill>
                <a:latin typeface="Tahoma" pitchFamily="34" charset="0"/>
              </a:rPr>
              <a:t>-</a:t>
            </a:r>
            <a:r>
              <a:rPr lang="tr-TR" sz="2800" b="1" u="sng" dirty="0" err="1" smtClean="0">
                <a:solidFill>
                  <a:srgbClr val="FF3300"/>
                </a:solidFill>
                <a:latin typeface="Tahoma" pitchFamily="34" charset="0"/>
              </a:rPr>
              <a:t>long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info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for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the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b="1" u="sng" dirty="0" smtClean="0">
                <a:solidFill>
                  <a:srgbClr val="FF3300"/>
                </a:solidFill>
                <a:latin typeface="Tahoma" pitchFamily="34" charset="0"/>
              </a:rPr>
              <a:t>MSG </a:t>
            </a:r>
            <a:r>
              <a:rPr lang="tr-TR" sz="2800" b="1" u="sng" dirty="0" err="1" smtClean="0">
                <a:solidFill>
                  <a:srgbClr val="FF3300"/>
                </a:solidFill>
                <a:latin typeface="Tahoma" pitchFamily="34" charset="0"/>
              </a:rPr>
              <a:t>pixel</a:t>
            </a:r>
            <a:r>
              <a:rPr lang="tr-TR" sz="2800" b="1" u="sng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b="1" u="sng" dirty="0" err="1" smtClean="0">
                <a:solidFill>
                  <a:srgbClr val="FF3300"/>
                </a:solidFill>
                <a:latin typeface="Tahoma" pitchFamily="34" charset="0"/>
              </a:rPr>
              <a:t>corners</a:t>
            </a:r>
            <a:r>
              <a:rPr lang="tr-TR" sz="2800" b="1" u="sng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need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to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be </a:t>
            </a:r>
            <a:r>
              <a:rPr lang="tr-TR" sz="2800" dirty="0" err="1" smtClean="0">
                <a:solidFill>
                  <a:srgbClr val="FF3300"/>
                </a:solidFill>
                <a:latin typeface="Tahoma" pitchFamily="34" charset="0"/>
              </a:rPr>
              <a:t>determined</a:t>
            </a:r>
            <a:r>
              <a:rPr lang="tr-TR" sz="2800" dirty="0" smtClean="0">
                <a:solidFill>
                  <a:srgbClr val="FF3300"/>
                </a:solidFill>
                <a:latin typeface="Tahoma" pitchFamily="34" charset="0"/>
              </a:rPr>
              <a:t> ! </a:t>
            </a:r>
            <a:endParaRPr lang="en-US" sz="2800" dirty="0">
              <a:solidFill>
                <a:srgbClr val="FF3300"/>
              </a:solidFill>
              <a:latin typeface="Tahoma" pitchFamily="34" charset="0"/>
            </a:endParaRPr>
          </a:p>
          <a:p>
            <a:pPr marL="339725" indent="-339725" eaLnBrk="0" hangingPunct="0"/>
            <a:endParaRPr lang="en-US" sz="2800" dirty="0">
              <a:solidFill>
                <a:srgbClr val="FF9900"/>
              </a:solidFill>
            </a:endParaRPr>
          </a:p>
          <a:p>
            <a:pPr marL="339725" indent="-339725" algn="ctr" eaLnBrk="0" hangingPunct="0"/>
            <a:endParaRPr lang="en-US" sz="2800" dirty="0">
              <a:solidFill>
                <a:srgbClr val="FF9900"/>
              </a:solidFill>
            </a:endParaRPr>
          </a:p>
          <a:p>
            <a:pPr marL="339725" indent="-339725" eaLnBrk="0" hangingPunct="0"/>
            <a:r>
              <a:rPr lang="en-US" sz="2800" dirty="0">
                <a:solidFill>
                  <a:srgbClr val="FF9900"/>
                </a:solidFill>
              </a:rPr>
              <a:t> </a:t>
            </a:r>
            <a:endParaRPr lang="en-US" sz="2800" dirty="0" smtClean="0">
              <a:solidFill>
                <a:srgbClr val="FF9900"/>
              </a:solidFill>
            </a:endParaRPr>
          </a:p>
          <a:p>
            <a:pPr marL="339725" indent="-339725" eaLnBrk="0" hangingPunct="0"/>
            <a:endParaRPr lang="en-US" sz="2800" dirty="0" smtClean="0">
              <a:solidFill>
                <a:srgbClr val="FF9900"/>
              </a:solidFill>
            </a:endParaRPr>
          </a:p>
          <a:p>
            <a:pPr marL="339725" indent="-339725" eaLnBrk="0" hangingPunct="0"/>
            <a:endParaRPr lang="en-US" sz="2800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10036</TotalTime>
  <Words>872</Words>
  <Application>Microsoft Office PowerPoint</Application>
  <PresentationFormat>Ekran Gösterisi (4:3)</PresentationFormat>
  <Paragraphs>177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Mountain Top</vt:lpstr>
      <vt:lpstr>Google-Earth use as a monitoring tool for EUMETSAT’s active fire product </vt:lpstr>
      <vt:lpstr>OUTLINE </vt:lpstr>
      <vt:lpstr>Why Google Earth?</vt:lpstr>
      <vt:lpstr>Why Google Earth?</vt:lpstr>
      <vt:lpstr>Slayt 5</vt:lpstr>
      <vt:lpstr>MSG Data &amp; Products  </vt:lpstr>
      <vt:lpstr>MSG Data &amp; Products  </vt:lpstr>
      <vt:lpstr>MSG Data &amp; Products  </vt:lpstr>
      <vt:lpstr>Slayt 9</vt:lpstr>
      <vt:lpstr>MSG Data &amp; Products  </vt:lpstr>
      <vt:lpstr>MSG Data &amp; Products  </vt:lpstr>
      <vt:lpstr>Slayt 12</vt:lpstr>
      <vt:lpstr>Slayt 13</vt:lpstr>
      <vt:lpstr>What to do?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</vt:vector>
  </TitlesOfParts>
  <Company>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uydu1</dc:creator>
  <cp:lastModifiedBy>sonmez</cp:lastModifiedBy>
  <cp:revision>542</cp:revision>
  <dcterms:created xsi:type="dcterms:W3CDTF">2008-05-01T12:49:00Z</dcterms:created>
  <dcterms:modified xsi:type="dcterms:W3CDTF">2013-03-21T14:39:33Z</dcterms:modified>
</cp:coreProperties>
</file>