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2" r:id="rId1"/>
  </p:sldMasterIdLst>
  <p:notesMasterIdLst>
    <p:notesMasterId r:id="rId11"/>
  </p:notesMasterIdLst>
  <p:handoutMasterIdLst>
    <p:handoutMasterId r:id="rId12"/>
  </p:handoutMasterIdLst>
  <p:sldIdLst>
    <p:sldId id="265" r:id="rId2"/>
    <p:sldId id="287" r:id="rId3"/>
    <p:sldId id="298" r:id="rId4"/>
    <p:sldId id="299" r:id="rId5"/>
    <p:sldId id="275" r:id="rId6"/>
    <p:sldId id="297" r:id="rId7"/>
    <p:sldId id="290" r:id="rId8"/>
    <p:sldId id="296" r:id="rId9"/>
    <p:sldId id="295" r:id="rId10"/>
  </p:sldIdLst>
  <p:sldSz cx="9906000" cy="6858000" type="A4"/>
  <p:notesSz cx="6794500" cy="9906000"/>
  <p:defaultTextStyle>
    <a:defPPr>
      <a:defRPr lang="en-GB"/>
    </a:defPPr>
    <a:lvl1pPr algn="l" rtl="0" eaLnBrk="0" fontAlgn="base" hangingPunct="0">
      <a:spcBef>
        <a:spcPct val="5000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5000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5000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5000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5000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  <p:clrMru>
    <a:srgbClr val="00040C"/>
    <a:srgbClr val="355C2A"/>
    <a:srgbClr val="C7A775"/>
    <a:srgbClr val="00B5EF"/>
    <a:srgbClr val="A2DADE"/>
    <a:srgbClr val="EE2D24"/>
    <a:srgbClr val="CDE3A0"/>
    <a:srgbClr val="4E0B55"/>
    <a:srgbClr val="EFC8DF"/>
    <a:srgbClr val="FFF0A4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941" autoAdjust="0"/>
    <p:restoredTop sz="94895" autoAdjust="0"/>
  </p:normalViewPr>
  <p:slideViewPr>
    <p:cSldViewPr snapToGrid="0">
      <p:cViewPr>
        <p:scale>
          <a:sx n="100" d="100"/>
          <a:sy n="100" d="100"/>
        </p:scale>
        <p:origin x="-348" y="828"/>
      </p:cViewPr>
      <p:guideLst>
        <p:guide orient="horz" pos="1164"/>
        <p:guide orient="horz" pos="1410"/>
        <p:guide orient="horz" pos="2715"/>
        <p:guide orient="horz" pos="2389"/>
        <p:guide orient="horz" pos="2064"/>
        <p:guide orient="horz" pos="1735"/>
        <p:guide orient="horz" pos="3369"/>
        <p:guide orient="horz" pos="3698"/>
        <p:guide pos="4214"/>
        <p:guide pos="358"/>
        <p:guide pos="912"/>
        <p:guide pos="4879"/>
        <p:guide pos="5556"/>
        <p:guide pos="1423"/>
        <p:guide pos="402"/>
        <p:guide pos="1795"/>
      </p:guideLst>
    </p:cSldViewPr>
  </p:slideViewPr>
  <p:outlineViewPr>
    <p:cViewPr>
      <p:scale>
        <a:sx n="33" d="100"/>
        <a:sy n="33" d="100"/>
      </p:scale>
      <p:origin x="0" y="132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2" d="100"/>
          <a:sy n="52" d="100"/>
        </p:scale>
        <p:origin x="-1848" y="-78"/>
      </p:cViewPr>
      <p:guideLst>
        <p:guide orient="horz" pos="3120"/>
        <p:guide pos="2139"/>
      </p:guideLst>
    </p:cSldViewPr>
  </p:notesViewPr>
  <p:gridSpacing cx="46085125" cy="4608512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573088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defTabSz="919163">
              <a:spcBef>
                <a:spcPct val="0"/>
              </a:spcBef>
              <a:defRPr sz="12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097588" y="0"/>
            <a:ext cx="731837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19163">
              <a:spcBef>
                <a:spcPct val="0"/>
              </a:spcBef>
              <a:defRPr sz="12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15500"/>
            <a:ext cx="4921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19163">
              <a:spcBef>
                <a:spcPct val="0"/>
              </a:spcBef>
              <a:defRPr sz="12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643688" y="9715500"/>
            <a:ext cx="185737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19163">
              <a:spcBef>
                <a:spcPct val="0"/>
              </a:spcBef>
              <a:defRPr sz="12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fld id="{E625B0D8-F3C9-4FD6-98E8-5372B5E7D51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32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51" tIns="45926" rIns="91851" bIns="45926" numCol="1" anchor="t" anchorCtr="0" compatLnSpc="1">
            <a:prstTxWarp prst="textNoShape">
              <a:avLst/>
            </a:prstTxWarp>
          </a:bodyPr>
          <a:lstStyle>
            <a:lvl1pPr defTabSz="919163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32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51" tIns="45926" rIns="91851" bIns="45926" numCol="1" anchor="t" anchorCtr="0" compatLnSpc="1">
            <a:prstTxWarp prst="textNoShape">
              <a:avLst/>
            </a:prstTxWarp>
          </a:bodyPr>
          <a:lstStyle>
            <a:lvl1pPr algn="r" defTabSz="919163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4375" y="741363"/>
            <a:ext cx="5365750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703763"/>
            <a:ext cx="4984750" cy="446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51" tIns="45926" rIns="91851" bIns="4592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10700"/>
            <a:ext cx="29432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51" tIns="45926" rIns="91851" bIns="45926" numCol="1" anchor="b" anchorCtr="0" compatLnSpc="1">
            <a:prstTxWarp prst="textNoShape">
              <a:avLst/>
            </a:prstTxWarp>
          </a:bodyPr>
          <a:lstStyle>
            <a:lvl1pPr defTabSz="919163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10700"/>
            <a:ext cx="29432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51" tIns="45926" rIns="91851" bIns="45926" numCol="1" anchor="b" anchorCtr="0" compatLnSpc="1">
            <a:prstTxWarp prst="textNoShape">
              <a:avLst/>
            </a:prstTxWarp>
          </a:bodyPr>
          <a:lstStyle>
            <a:lvl1pPr algn="r" defTabSz="919163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13F382FD-83EC-4C0F-BCBF-43B9398B8DE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EEA8224-0E8E-4F1E-B912-8BC9D11DDF92}" type="slidenum">
              <a:rPr lang="de-DE" smtClean="0"/>
              <a:pPr/>
              <a:t>1</a:t>
            </a:fld>
            <a:endParaRPr lang="de-DE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86CB74C-180D-42A7-9388-9CF1E155E1B8}" type="slidenum">
              <a:rPr lang="de-DE" smtClean="0"/>
              <a:pPr/>
              <a:t>4</a:t>
            </a:fld>
            <a:endParaRPr lang="de-DE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86CB74C-180D-42A7-9388-9CF1E155E1B8}" type="slidenum">
              <a:rPr lang="de-DE" smtClean="0"/>
              <a:pPr/>
              <a:t>9</a:t>
            </a:fld>
            <a:endParaRPr lang="de-D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5"/>
          <p:cNvSpPr>
            <a:spLocks noChangeAspect="1" noChangeArrowheads="1" noTextEdit="1"/>
          </p:cNvSpPr>
          <p:nvPr/>
        </p:nvSpPr>
        <p:spPr bwMode="auto">
          <a:xfrm>
            <a:off x="0" y="3244850"/>
            <a:ext cx="990600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GB"/>
          </a:p>
        </p:txBody>
      </p:sp>
      <p:grpSp>
        <p:nvGrpSpPr>
          <p:cNvPr id="5" name="Group 6"/>
          <p:cNvGrpSpPr>
            <a:grpSpLocks/>
          </p:cNvGrpSpPr>
          <p:nvPr/>
        </p:nvGrpSpPr>
        <p:grpSpPr bwMode="auto">
          <a:xfrm>
            <a:off x="4763" y="3098800"/>
            <a:ext cx="9901237" cy="128588"/>
            <a:chOff x="3" y="2044"/>
            <a:chExt cx="6237" cy="179"/>
          </a:xfrm>
        </p:grpSpPr>
        <p:sp>
          <p:nvSpPr>
            <p:cNvPr id="6" name="Rectangle 7"/>
            <p:cNvSpPr>
              <a:spLocks noChangeArrowheads="1"/>
            </p:cNvSpPr>
            <p:nvPr userDrawn="1"/>
          </p:nvSpPr>
          <p:spPr bwMode="auto">
            <a:xfrm>
              <a:off x="3" y="2044"/>
              <a:ext cx="2433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7" name="Rectangle 8"/>
            <p:cNvSpPr>
              <a:spLocks noChangeArrowheads="1"/>
            </p:cNvSpPr>
            <p:nvPr userDrawn="1"/>
          </p:nvSpPr>
          <p:spPr bwMode="auto">
            <a:xfrm>
              <a:off x="2557" y="2044"/>
              <a:ext cx="445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8" name="Rectangle 9"/>
            <p:cNvSpPr>
              <a:spLocks noChangeArrowheads="1"/>
            </p:cNvSpPr>
            <p:nvPr userDrawn="1"/>
          </p:nvSpPr>
          <p:spPr bwMode="auto">
            <a:xfrm>
              <a:off x="3149" y="2044"/>
              <a:ext cx="149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9" name="Rectangle 10"/>
            <p:cNvSpPr>
              <a:spLocks noChangeArrowheads="1"/>
            </p:cNvSpPr>
            <p:nvPr userDrawn="1"/>
          </p:nvSpPr>
          <p:spPr bwMode="auto">
            <a:xfrm>
              <a:off x="3476" y="2044"/>
              <a:ext cx="89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0" name="Rectangle 11"/>
            <p:cNvSpPr>
              <a:spLocks noChangeArrowheads="1"/>
            </p:cNvSpPr>
            <p:nvPr userDrawn="1"/>
          </p:nvSpPr>
          <p:spPr bwMode="auto">
            <a:xfrm>
              <a:off x="4398" y="2044"/>
              <a:ext cx="1842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</p:grpSp>
      <p:grpSp>
        <p:nvGrpSpPr>
          <p:cNvPr id="11" name="Group 53"/>
          <p:cNvGrpSpPr>
            <a:grpSpLocks noChangeAspect="1"/>
          </p:cNvGrpSpPr>
          <p:nvPr userDrawn="1"/>
        </p:nvGrpSpPr>
        <p:grpSpPr bwMode="auto">
          <a:xfrm>
            <a:off x="7737475" y="6307138"/>
            <a:ext cx="1814513" cy="447675"/>
            <a:chOff x="4874" y="3973"/>
            <a:chExt cx="1143" cy="282"/>
          </a:xfrm>
        </p:grpSpPr>
        <p:sp>
          <p:nvSpPr>
            <p:cNvPr id="12" name="AutoShape 52"/>
            <p:cNvSpPr>
              <a:spLocks noChangeAspect="1" noChangeArrowheads="1" noTextEdit="1"/>
            </p:cNvSpPr>
            <p:nvPr userDrawn="1"/>
          </p:nvSpPr>
          <p:spPr bwMode="auto">
            <a:xfrm>
              <a:off x="4874" y="3973"/>
              <a:ext cx="1143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3" name="Freeform 54"/>
            <p:cNvSpPr>
              <a:spLocks noEditPoints="1"/>
            </p:cNvSpPr>
            <p:nvPr userDrawn="1"/>
          </p:nvSpPr>
          <p:spPr bwMode="auto">
            <a:xfrm>
              <a:off x="5774" y="4079"/>
              <a:ext cx="100" cy="103"/>
            </a:xfrm>
            <a:custGeom>
              <a:avLst/>
              <a:gdLst/>
              <a:ahLst/>
              <a:cxnLst>
                <a:cxn ang="0">
                  <a:pos x="128" y="0"/>
                </a:cxn>
                <a:cxn ang="0">
                  <a:pos x="76" y="0"/>
                </a:cxn>
                <a:cxn ang="0">
                  <a:pos x="0" y="207"/>
                </a:cxn>
                <a:cxn ang="0">
                  <a:pos x="54" y="207"/>
                </a:cxn>
                <a:cxn ang="0">
                  <a:pos x="69" y="163"/>
                </a:cxn>
                <a:cxn ang="0">
                  <a:pos x="130" y="163"/>
                </a:cxn>
                <a:cxn ang="0">
                  <a:pos x="146" y="207"/>
                </a:cxn>
                <a:cxn ang="0">
                  <a:pos x="200" y="207"/>
                </a:cxn>
                <a:cxn ang="0">
                  <a:pos x="128" y="0"/>
                </a:cxn>
                <a:cxn ang="0">
                  <a:pos x="81" y="125"/>
                </a:cxn>
                <a:cxn ang="0">
                  <a:pos x="100" y="57"/>
                </a:cxn>
                <a:cxn ang="0">
                  <a:pos x="119" y="125"/>
                </a:cxn>
                <a:cxn ang="0">
                  <a:pos x="81" y="125"/>
                </a:cxn>
              </a:cxnLst>
              <a:rect l="0" t="0" r="r" b="b"/>
              <a:pathLst>
                <a:path w="200" h="207">
                  <a:moveTo>
                    <a:pt x="128" y="0"/>
                  </a:moveTo>
                  <a:cubicBezTo>
                    <a:pt x="76" y="0"/>
                    <a:pt x="76" y="0"/>
                    <a:pt x="76" y="0"/>
                  </a:cubicBezTo>
                  <a:cubicBezTo>
                    <a:pt x="0" y="207"/>
                    <a:pt x="0" y="207"/>
                    <a:pt x="0" y="207"/>
                  </a:cubicBezTo>
                  <a:cubicBezTo>
                    <a:pt x="54" y="207"/>
                    <a:pt x="54" y="207"/>
                    <a:pt x="54" y="207"/>
                  </a:cubicBezTo>
                  <a:cubicBezTo>
                    <a:pt x="69" y="163"/>
                    <a:pt x="69" y="163"/>
                    <a:pt x="69" y="163"/>
                  </a:cubicBezTo>
                  <a:cubicBezTo>
                    <a:pt x="130" y="163"/>
                    <a:pt x="130" y="163"/>
                    <a:pt x="130" y="163"/>
                  </a:cubicBezTo>
                  <a:cubicBezTo>
                    <a:pt x="146" y="207"/>
                    <a:pt x="146" y="207"/>
                    <a:pt x="146" y="207"/>
                  </a:cubicBezTo>
                  <a:cubicBezTo>
                    <a:pt x="200" y="207"/>
                    <a:pt x="200" y="207"/>
                    <a:pt x="200" y="207"/>
                  </a:cubicBezTo>
                  <a:lnTo>
                    <a:pt x="128" y="0"/>
                  </a:lnTo>
                  <a:close/>
                  <a:moveTo>
                    <a:pt x="81" y="125"/>
                  </a:moveTo>
                  <a:cubicBezTo>
                    <a:pt x="87" y="103"/>
                    <a:pt x="96" y="78"/>
                    <a:pt x="100" y="57"/>
                  </a:cubicBezTo>
                  <a:cubicBezTo>
                    <a:pt x="104" y="78"/>
                    <a:pt x="113" y="103"/>
                    <a:pt x="119" y="125"/>
                  </a:cubicBezTo>
                  <a:lnTo>
                    <a:pt x="81" y="125"/>
                  </a:lnTo>
                  <a:close/>
                </a:path>
              </a:pathLst>
            </a:custGeom>
            <a:solidFill>
              <a:srgbClr val="00266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4" name="Freeform 55"/>
            <p:cNvSpPr>
              <a:spLocks/>
            </p:cNvSpPr>
            <p:nvPr userDrawn="1"/>
          </p:nvSpPr>
          <p:spPr bwMode="auto">
            <a:xfrm>
              <a:off x="5676" y="4077"/>
              <a:ext cx="85" cy="107"/>
            </a:xfrm>
            <a:custGeom>
              <a:avLst/>
              <a:gdLst/>
              <a:ahLst/>
              <a:cxnLst>
                <a:cxn ang="0">
                  <a:pos x="113" y="84"/>
                </a:cxn>
                <a:cxn ang="0">
                  <a:pos x="86" y="78"/>
                </a:cxn>
                <a:cxn ang="0">
                  <a:pos x="65" y="60"/>
                </a:cxn>
                <a:cxn ang="0">
                  <a:pos x="92" y="41"/>
                </a:cxn>
                <a:cxn ang="0">
                  <a:pos x="145" y="56"/>
                </a:cxn>
                <a:cxn ang="0">
                  <a:pos x="168" y="21"/>
                </a:cxn>
                <a:cxn ang="0">
                  <a:pos x="91" y="0"/>
                </a:cxn>
                <a:cxn ang="0">
                  <a:pos x="8" y="65"/>
                </a:cxn>
                <a:cxn ang="0">
                  <a:pos x="17" y="96"/>
                </a:cxn>
                <a:cxn ang="0">
                  <a:pos x="61" y="125"/>
                </a:cxn>
                <a:cxn ang="0">
                  <a:pos x="87" y="131"/>
                </a:cxn>
                <a:cxn ang="0">
                  <a:pos x="113" y="153"/>
                </a:cxn>
                <a:cxn ang="0">
                  <a:pos x="77" y="173"/>
                </a:cxn>
                <a:cxn ang="0">
                  <a:pos x="17" y="158"/>
                </a:cxn>
                <a:cxn ang="0">
                  <a:pos x="0" y="197"/>
                </a:cxn>
                <a:cxn ang="0">
                  <a:pos x="74" y="214"/>
                </a:cxn>
                <a:cxn ang="0">
                  <a:pos x="170" y="143"/>
                </a:cxn>
                <a:cxn ang="0">
                  <a:pos x="113" y="84"/>
                </a:cxn>
              </a:cxnLst>
              <a:rect l="0" t="0" r="r" b="b"/>
              <a:pathLst>
                <a:path w="170" h="214">
                  <a:moveTo>
                    <a:pt x="113" y="84"/>
                  </a:moveTo>
                  <a:cubicBezTo>
                    <a:pt x="86" y="78"/>
                    <a:pt x="86" y="78"/>
                    <a:pt x="86" y="78"/>
                  </a:cubicBezTo>
                  <a:cubicBezTo>
                    <a:pt x="69" y="74"/>
                    <a:pt x="65" y="69"/>
                    <a:pt x="65" y="60"/>
                  </a:cubicBezTo>
                  <a:cubicBezTo>
                    <a:pt x="65" y="48"/>
                    <a:pt x="76" y="41"/>
                    <a:pt x="92" y="41"/>
                  </a:cubicBezTo>
                  <a:cubicBezTo>
                    <a:pt x="108" y="41"/>
                    <a:pt x="125" y="46"/>
                    <a:pt x="145" y="56"/>
                  </a:cubicBezTo>
                  <a:cubicBezTo>
                    <a:pt x="168" y="21"/>
                    <a:pt x="168" y="21"/>
                    <a:pt x="168" y="21"/>
                  </a:cubicBezTo>
                  <a:cubicBezTo>
                    <a:pt x="149" y="9"/>
                    <a:pt x="118" y="0"/>
                    <a:pt x="91" y="0"/>
                  </a:cubicBezTo>
                  <a:cubicBezTo>
                    <a:pt x="42" y="0"/>
                    <a:pt x="8" y="28"/>
                    <a:pt x="8" y="65"/>
                  </a:cubicBezTo>
                  <a:cubicBezTo>
                    <a:pt x="8" y="76"/>
                    <a:pt x="11" y="86"/>
                    <a:pt x="17" y="96"/>
                  </a:cubicBezTo>
                  <a:cubicBezTo>
                    <a:pt x="25" y="110"/>
                    <a:pt x="39" y="120"/>
                    <a:pt x="61" y="125"/>
                  </a:cubicBezTo>
                  <a:cubicBezTo>
                    <a:pt x="87" y="131"/>
                    <a:pt x="87" y="131"/>
                    <a:pt x="87" y="131"/>
                  </a:cubicBezTo>
                  <a:cubicBezTo>
                    <a:pt x="105" y="135"/>
                    <a:pt x="113" y="143"/>
                    <a:pt x="113" y="153"/>
                  </a:cubicBezTo>
                  <a:cubicBezTo>
                    <a:pt x="113" y="167"/>
                    <a:pt x="101" y="173"/>
                    <a:pt x="77" y="173"/>
                  </a:cubicBezTo>
                  <a:cubicBezTo>
                    <a:pt x="55" y="173"/>
                    <a:pt x="38" y="167"/>
                    <a:pt x="17" y="158"/>
                  </a:cubicBezTo>
                  <a:cubicBezTo>
                    <a:pt x="0" y="197"/>
                    <a:pt x="0" y="197"/>
                    <a:pt x="0" y="197"/>
                  </a:cubicBezTo>
                  <a:cubicBezTo>
                    <a:pt x="25" y="208"/>
                    <a:pt x="50" y="214"/>
                    <a:pt x="74" y="214"/>
                  </a:cubicBezTo>
                  <a:cubicBezTo>
                    <a:pt x="132" y="214"/>
                    <a:pt x="170" y="186"/>
                    <a:pt x="170" y="143"/>
                  </a:cubicBezTo>
                  <a:cubicBezTo>
                    <a:pt x="170" y="112"/>
                    <a:pt x="148" y="92"/>
                    <a:pt x="113" y="84"/>
                  </a:cubicBezTo>
                  <a:close/>
                </a:path>
              </a:pathLst>
            </a:custGeom>
            <a:solidFill>
              <a:srgbClr val="00266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5" name="Freeform 56"/>
            <p:cNvSpPr>
              <a:spLocks/>
            </p:cNvSpPr>
            <p:nvPr userDrawn="1"/>
          </p:nvSpPr>
          <p:spPr bwMode="auto">
            <a:xfrm>
              <a:off x="5356" y="4079"/>
              <a:ext cx="121" cy="103"/>
            </a:xfrm>
            <a:custGeom>
              <a:avLst/>
              <a:gdLst/>
              <a:ahLst/>
              <a:cxnLst>
                <a:cxn ang="0">
                  <a:pos x="158" y="0"/>
                </a:cxn>
                <a:cxn ang="0">
                  <a:pos x="131" y="94"/>
                </a:cxn>
                <a:cxn ang="0">
                  <a:pos x="122" y="133"/>
                </a:cxn>
                <a:cxn ang="0">
                  <a:pos x="113" y="96"/>
                </a:cxn>
                <a:cxn ang="0">
                  <a:pos x="87" y="0"/>
                </a:cxn>
                <a:cxn ang="0">
                  <a:pos x="22" y="0"/>
                </a:cxn>
                <a:cxn ang="0">
                  <a:pos x="0" y="207"/>
                </a:cxn>
                <a:cxn ang="0">
                  <a:pos x="52" y="207"/>
                </a:cxn>
                <a:cxn ang="0">
                  <a:pos x="58" y="106"/>
                </a:cxn>
                <a:cxn ang="0">
                  <a:pos x="60" y="62"/>
                </a:cxn>
                <a:cxn ang="0">
                  <a:pos x="70" y="106"/>
                </a:cxn>
                <a:cxn ang="0">
                  <a:pos x="98" y="207"/>
                </a:cxn>
                <a:cxn ang="0">
                  <a:pos x="142" y="207"/>
                </a:cxn>
                <a:cxn ang="0">
                  <a:pos x="173" y="103"/>
                </a:cxn>
                <a:cxn ang="0">
                  <a:pos x="183" y="66"/>
                </a:cxn>
                <a:cxn ang="0">
                  <a:pos x="186" y="104"/>
                </a:cxn>
                <a:cxn ang="0">
                  <a:pos x="192" y="207"/>
                </a:cxn>
                <a:cxn ang="0">
                  <a:pos x="243" y="207"/>
                </a:cxn>
                <a:cxn ang="0">
                  <a:pos x="222" y="0"/>
                </a:cxn>
                <a:cxn ang="0">
                  <a:pos x="158" y="0"/>
                </a:cxn>
              </a:cxnLst>
              <a:rect l="0" t="0" r="r" b="b"/>
              <a:pathLst>
                <a:path w="243" h="207">
                  <a:moveTo>
                    <a:pt x="158" y="0"/>
                  </a:moveTo>
                  <a:cubicBezTo>
                    <a:pt x="131" y="94"/>
                    <a:pt x="131" y="94"/>
                    <a:pt x="131" y="94"/>
                  </a:cubicBezTo>
                  <a:cubicBezTo>
                    <a:pt x="127" y="106"/>
                    <a:pt x="124" y="121"/>
                    <a:pt x="122" y="133"/>
                  </a:cubicBezTo>
                  <a:cubicBezTo>
                    <a:pt x="119" y="120"/>
                    <a:pt x="117" y="110"/>
                    <a:pt x="113" y="96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0" y="207"/>
                    <a:pt x="0" y="207"/>
                    <a:pt x="0" y="207"/>
                  </a:cubicBezTo>
                  <a:cubicBezTo>
                    <a:pt x="52" y="207"/>
                    <a:pt x="52" y="207"/>
                    <a:pt x="52" y="207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9" y="93"/>
                    <a:pt x="60" y="76"/>
                    <a:pt x="60" y="62"/>
                  </a:cubicBezTo>
                  <a:cubicBezTo>
                    <a:pt x="63" y="79"/>
                    <a:pt x="67" y="97"/>
                    <a:pt x="70" y="106"/>
                  </a:cubicBezTo>
                  <a:cubicBezTo>
                    <a:pt x="98" y="207"/>
                    <a:pt x="98" y="207"/>
                    <a:pt x="98" y="207"/>
                  </a:cubicBezTo>
                  <a:cubicBezTo>
                    <a:pt x="142" y="207"/>
                    <a:pt x="142" y="207"/>
                    <a:pt x="142" y="207"/>
                  </a:cubicBezTo>
                  <a:cubicBezTo>
                    <a:pt x="173" y="103"/>
                    <a:pt x="173" y="103"/>
                    <a:pt x="173" y="103"/>
                  </a:cubicBezTo>
                  <a:cubicBezTo>
                    <a:pt x="176" y="92"/>
                    <a:pt x="181" y="78"/>
                    <a:pt x="183" y="66"/>
                  </a:cubicBezTo>
                  <a:cubicBezTo>
                    <a:pt x="184" y="81"/>
                    <a:pt x="185" y="93"/>
                    <a:pt x="186" y="104"/>
                  </a:cubicBezTo>
                  <a:cubicBezTo>
                    <a:pt x="192" y="207"/>
                    <a:pt x="192" y="207"/>
                    <a:pt x="192" y="207"/>
                  </a:cubicBezTo>
                  <a:cubicBezTo>
                    <a:pt x="243" y="207"/>
                    <a:pt x="243" y="207"/>
                    <a:pt x="243" y="207"/>
                  </a:cubicBezTo>
                  <a:cubicBezTo>
                    <a:pt x="222" y="0"/>
                    <a:pt x="222" y="0"/>
                    <a:pt x="222" y="0"/>
                  </a:cubicBezTo>
                  <a:lnTo>
                    <a:pt x="158" y="0"/>
                  </a:lnTo>
                  <a:close/>
                </a:path>
              </a:pathLst>
            </a:custGeom>
            <a:solidFill>
              <a:srgbClr val="00266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6" name="Freeform 57"/>
            <p:cNvSpPr>
              <a:spLocks/>
            </p:cNvSpPr>
            <p:nvPr userDrawn="1"/>
          </p:nvSpPr>
          <p:spPr bwMode="auto">
            <a:xfrm>
              <a:off x="5250" y="4079"/>
              <a:ext cx="84" cy="105"/>
            </a:xfrm>
            <a:custGeom>
              <a:avLst/>
              <a:gdLst/>
              <a:ahLst/>
              <a:cxnLst>
                <a:cxn ang="0">
                  <a:pos x="115" y="131"/>
                </a:cxn>
                <a:cxn ang="0">
                  <a:pos x="108" y="161"/>
                </a:cxn>
                <a:cxn ang="0">
                  <a:pos x="84" y="170"/>
                </a:cxn>
                <a:cxn ang="0">
                  <a:pos x="57" y="159"/>
                </a:cxn>
                <a:cxn ang="0">
                  <a:pos x="53" y="135"/>
                </a:cxn>
                <a:cxn ang="0">
                  <a:pos x="53" y="0"/>
                </a:cxn>
                <a:cxn ang="0">
                  <a:pos x="0" y="0"/>
                </a:cxn>
                <a:cxn ang="0">
                  <a:pos x="0" y="141"/>
                </a:cxn>
                <a:cxn ang="0">
                  <a:pos x="12" y="184"/>
                </a:cxn>
                <a:cxn ang="0">
                  <a:pos x="86" y="211"/>
                </a:cxn>
                <a:cxn ang="0">
                  <a:pos x="150" y="189"/>
                </a:cxn>
                <a:cxn ang="0">
                  <a:pos x="168" y="138"/>
                </a:cxn>
                <a:cxn ang="0">
                  <a:pos x="168" y="0"/>
                </a:cxn>
                <a:cxn ang="0">
                  <a:pos x="115" y="0"/>
                </a:cxn>
                <a:cxn ang="0">
                  <a:pos x="115" y="131"/>
                </a:cxn>
              </a:cxnLst>
              <a:rect l="0" t="0" r="r" b="b"/>
              <a:pathLst>
                <a:path w="168" h="211">
                  <a:moveTo>
                    <a:pt x="115" y="131"/>
                  </a:moveTo>
                  <a:cubicBezTo>
                    <a:pt x="115" y="152"/>
                    <a:pt x="112" y="158"/>
                    <a:pt x="108" y="161"/>
                  </a:cubicBezTo>
                  <a:cubicBezTo>
                    <a:pt x="103" y="166"/>
                    <a:pt x="94" y="170"/>
                    <a:pt x="84" y="170"/>
                  </a:cubicBezTo>
                  <a:cubicBezTo>
                    <a:pt x="72" y="170"/>
                    <a:pt x="62" y="166"/>
                    <a:pt x="57" y="159"/>
                  </a:cubicBezTo>
                  <a:cubicBezTo>
                    <a:pt x="53" y="154"/>
                    <a:pt x="53" y="147"/>
                    <a:pt x="53" y="135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0" y="160"/>
                    <a:pt x="3" y="173"/>
                    <a:pt x="12" y="184"/>
                  </a:cubicBezTo>
                  <a:cubicBezTo>
                    <a:pt x="25" y="202"/>
                    <a:pt x="52" y="211"/>
                    <a:pt x="86" y="211"/>
                  </a:cubicBezTo>
                  <a:cubicBezTo>
                    <a:pt x="118" y="211"/>
                    <a:pt x="139" y="200"/>
                    <a:pt x="150" y="189"/>
                  </a:cubicBezTo>
                  <a:cubicBezTo>
                    <a:pt x="162" y="178"/>
                    <a:pt x="168" y="168"/>
                    <a:pt x="168" y="138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15" y="0"/>
                    <a:pt x="115" y="0"/>
                    <a:pt x="115" y="0"/>
                  </a:cubicBezTo>
                  <a:lnTo>
                    <a:pt x="115" y="131"/>
                  </a:lnTo>
                  <a:close/>
                </a:path>
              </a:pathLst>
            </a:custGeom>
            <a:solidFill>
              <a:srgbClr val="00266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7" name="Freeform 58"/>
            <p:cNvSpPr>
              <a:spLocks/>
            </p:cNvSpPr>
            <p:nvPr userDrawn="1"/>
          </p:nvSpPr>
          <p:spPr bwMode="auto">
            <a:xfrm>
              <a:off x="5878" y="4079"/>
              <a:ext cx="84" cy="1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1"/>
                </a:cxn>
                <a:cxn ang="0">
                  <a:pos x="53" y="41"/>
                </a:cxn>
                <a:cxn ang="0">
                  <a:pos x="53" y="207"/>
                </a:cxn>
                <a:cxn ang="0">
                  <a:pos x="106" y="207"/>
                </a:cxn>
                <a:cxn ang="0">
                  <a:pos x="106" y="41"/>
                </a:cxn>
                <a:cxn ang="0">
                  <a:pos x="147" y="41"/>
                </a:cxn>
                <a:cxn ang="0">
                  <a:pos x="167" y="0"/>
                </a:cxn>
                <a:cxn ang="0">
                  <a:pos x="0" y="0"/>
                </a:cxn>
              </a:cxnLst>
              <a:rect l="0" t="0" r="r" b="b"/>
              <a:pathLst>
                <a:path w="167" h="207">
                  <a:moveTo>
                    <a:pt x="0" y="0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53" y="41"/>
                    <a:pt x="53" y="41"/>
                    <a:pt x="53" y="41"/>
                  </a:cubicBezTo>
                  <a:cubicBezTo>
                    <a:pt x="53" y="207"/>
                    <a:pt x="53" y="207"/>
                    <a:pt x="53" y="207"/>
                  </a:cubicBezTo>
                  <a:cubicBezTo>
                    <a:pt x="106" y="207"/>
                    <a:pt x="106" y="207"/>
                    <a:pt x="106" y="207"/>
                  </a:cubicBezTo>
                  <a:cubicBezTo>
                    <a:pt x="106" y="41"/>
                    <a:pt x="106" y="41"/>
                    <a:pt x="106" y="41"/>
                  </a:cubicBezTo>
                  <a:cubicBezTo>
                    <a:pt x="147" y="41"/>
                    <a:pt x="147" y="41"/>
                    <a:pt x="147" y="41"/>
                  </a:cubicBezTo>
                  <a:cubicBezTo>
                    <a:pt x="159" y="33"/>
                    <a:pt x="167" y="0"/>
                    <a:pt x="1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266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8" name="Freeform 59"/>
            <p:cNvSpPr>
              <a:spLocks/>
            </p:cNvSpPr>
            <p:nvPr userDrawn="1"/>
          </p:nvSpPr>
          <p:spPr bwMode="auto">
            <a:xfrm>
              <a:off x="5160" y="4079"/>
              <a:ext cx="67" cy="103"/>
            </a:xfrm>
            <a:custGeom>
              <a:avLst/>
              <a:gdLst/>
              <a:ahLst/>
              <a:cxnLst>
                <a:cxn ang="0">
                  <a:pos x="52" y="119"/>
                </a:cxn>
                <a:cxn ang="0">
                  <a:pos x="112" y="119"/>
                </a:cxn>
                <a:cxn ang="0">
                  <a:pos x="112" y="79"/>
                </a:cxn>
                <a:cxn ang="0">
                  <a:pos x="51" y="79"/>
                </a:cxn>
                <a:cxn ang="0">
                  <a:pos x="51" y="40"/>
                </a:cxn>
                <a:cxn ang="0">
                  <a:pos x="112" y="40"/>
                </a:cxn>
                <a:cxn ang="0">
                  <a:pos x="130" y="4"/>
                </a:cxn>
                <a:cxn ang="0">
                  <a:pos x="131" y="0"/>
                </a:cxn>
                <a:cxn ang="0">
                  <a:pos x="0" y="0"/>
                </a:cxn>
                <a:cxn ang="0">
                  <a:pos x="0" y="207"/>
                </a:cxn>
                <a:cxn ang="0">
                  <a:pos x="133" y="207"/>
                </a:cxn>
                <a:cxn ang="0">
                  <a:pos x="133" y="165"/>
                </a:cxn>
                <a:cxn ang="0">
                  <a:pos x="52" y="165"/>
                </a:cxn>
                <a:cxn ang="0">
                  <a:pos x="52" y="119"/>
                </a:cxn>
              </a:cxnLst>
              <a:rect l="0" t="0" r="r" b="b"/>
              <a:pathLst>
                <a:path w="133" h="207">
                  <a:moveTo>
                    <a:pt x="52" y="119"/>
                  </a:moveTo>
                  <a:cubicBezTo>
                    <a:pt x="112" y="119"/>
                    <a:pt x="112" y="119"/>
                    <a:pt x="112" y="119"/>
                  </a:cubicBezTo>
                  <a:cubicBezTo>
                    <a:pt x="112" y="79"/>
                    <a:pt x="112" y="79"/>
                    <a:pt x="112" y="79"/>
                  </a:cubicBezTo>
                  <a:cubicBezTo>
                    <a:pt x="51" y="79"/>
                    <a:pt x="51" y="79"/>
                    <a:pt x="51" y="79"/>
                  </a:cubicBezTo>
                  <a:cubicBezTo>
                    <a:pt x="51" y="40"/>
                    <a:pt x="51" y="40"/>
                    <a:pt x="51" y="40"/>
                  </a:cubicBezTo>
                  <a:cubicBezTo>
                    <a:pt x="112" y="40"/>
                    <a:pt x="112" y="40"/>
                    <a:pt x="112" y="40"/>
                  </a:cubicBezTo>
                  <a:cubicBezTo>
                    <a:pt x="121" y="33"/>
                    <a:pt x="128" y="13"/>
                    <a:pt x="130" y="4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07"/>
                    <a:pt x="0" y="207"/>
                    <a:pt x="0" y="207"/>
                  </a:cubicBezTo>
                  <a:cubicBezTo>
                    <a:pt x="133" y="207"/>
                    <a:pt x="133" y="207"/>
                    <a:pt x="133" y="207"/>
                  </a:cubicBezTo>
                  <a:cubicBezTo>
                    <a:pt x="133" y="165"/>
                    <a:pt x="133" y="165"/>
                    <a:pt x="133" y="165"/>
                  </a:cubicBezTo>
                  <a:cubicBezTo>
                    <a:pt x="52" y="165"/>
                    <a:pt x="52" y="165"/>
                    <a:pt x="52" y="165"/>
                  </a:cubicBezTo>
                  <a:lnTo>
                    <a:pt x="52" y="119"/>
                  </a:lnTo>
                  <a:close/>
                </a:path>
              </a:pathLst>
            </a:custGeom>
            <a:solidFill>
              <a:srgbClr val="00266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9" name="Freeform 60"/>
            <p:cNvSpPr>
              <a:spLocks/>
            </p:cNvSpPr>
            <p:nvPr userDrawn="1"/>
          </p:nvSpPr>
          <p:spPr bwMode="auto">
            <a:xfrm>
              <a:off x="5503" y="4079"/>
              <a:ext cx="67" cy="103"/>
            </a:xfrm>
            <a:custGeom>
              <a:avLst/>
              <a:gdLst/>
              <a:ahLst/>
              <a:cxnLst>
                <a:cxn ang="0">
                  <a:pos x="52" y="119"/>
                </a:cxn>
                <a:cxn ang="0">
                  <a:pos x="112" y="119"/>
                </a:cxn>
                <a:cxn ang="0">
                  <a:pos x="112" y="79"/>
                </a:cxn>
                <a:cxn ang="0">
                  <a:pos x="52" y="79"/>
                </a:cxn>
                <a:cxn ang="0">
                  <a:pos x="52" y="40"/>
                </a:cxn>
                <a:cxn ang="0">
                  <a:pos x="112" y="40"/>
                </a:cxn>
                <a:cxn ang="0">
                  <a:pos x="131" y="4"/>
                </a:cxn>
                <a:cxn ang="0">
                  <a:pos x="131" y="0"/>
                </a:cxn>
                <a:cxn ang="0">
                  <a:pos x="0" y="0"/>
                </a:cxn>
                <a:cxn ang="0">
                  <a:pos x="0" y="207"/>
                </a:cxn>
                <a:cxn ang="0">
                  <a:pos x="134" y="207"/>
                </a:cxn>
                <a:cxn ang="0">
                  <a:pos x="134" y="165"/>
                </a:cxn>
                <a:cxn ang="0">
                  <a:pos x="52" y="165"/>
                </a:cxn>
                <a:cxn ang="0">
                  <a:pos x="52" y="119"/>
                </a:cxn>
              </a:cxnLst>
              <a:rect l="0" t="0" r="r" b="b"/>
              <a:pathLst>
                <a:path w="134" h="207">
                  <a:moveTo>
                    <a:pt x="52" y="119"/>
                  </a:moveTo>
                  <a:cubicBezTo>
                    <a:pt x="112" y="119"/>
                    <a:pt x="112" y="119"/>
                    <a:pt x="112" y="119"/>
                  </a:cubicBezTo>
                  <a:cubicBezTo>
                    <a:pt x="112" y="79"/>
                    <a:pt x="112" y="79"/>
                    <a:pt x="112" y="79"/>
                  </a:cubicBezTo>
                  <a:cubicBezTo>
                    <a:pt x="52" y="79"/>
                    <a:pt x="52" y="79"/>
                    <a:pt x="52" y="79"/>
                  </a:cubicBezTo>
                  <a:cubicBezTo>
                    <a:pt x="52" y="40"/>
                    <a:pt x="52" y="40"/>
                    <a:pt x="52" y="40"/>
                  </a:cubicBezTo>
                  <a:cubicBezTo>
                    <a:pt x="112" y="40"/>
                    <a:pt x="112" y="40"/>
                    <a:pt x="112" y="40"/>
                  </a:cubicBezTo>
                  <a:cubicBezTo>
                    <a:pt x="121" y="33"/>
                    <a:pt x="128" y="13"/>
                    <a:pt x="131" y="4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07"/>
                    <a:pt x="0" y="207"/>
                    <a:pt x="0" y="207"/>
                  </a:cubicBezTo>
                  <a:cubicBezTo>
                    <a:pt x="134" y="207"/>
                    <a:pt x="134" y="207"/>
                    <a:pt x="134" y="207"/>
                  </a:cubicBezTo>
                  <a:cubicBezTo>
                    <a:pt x="134" y="165"/>
                    <a:pt x="134" y="165"/>
                    <a:pt x="134" y="165"/>
                  </a:cubicBezTo>
                  <a:cubicBezTo>
                    <a:pt x="52" y="165"/>
                    <a:pt x="52" y="165"/>
                    <a:pt x="52" y="165"/>
                  </a:cubicBezTo>
                  <a:lnTo>
                    <a:pt x="52" y="119"/>
                  </a:lnTo>
                  <a:close/>
                </a:path>
              </a:pathLst>
            </a:custGeom>
            <a:solidFill>
              <a:srgbClr val="00266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20" name="Freeform 61"/>
            <p:cNvSpPr>
              <a:spLocks/>
            </p:cNvSpPr>
            <p:nvPr userDrawn="1"/>
          </p:nvSpPr>
          <p:spPr bwMode="auto">
            <a:xfrm>
              <a:off x="5586" y="4079"/>
              <a:ext cx="83" cy="1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1"/>
                </a:cxn>
                <a:cxn ang="0">
                  <a:pos x="54" y="41"/>
                </a:cxn>
                <a:cxn ang="0">
                  <a:pos x="54" y="207"/>
                </a:cxn>
                <a:cxn ang="0">
                  <a:pos x="106" y="207"/>
                </a:cxn>
                <a:cxn ang="0">
                  <a:pos x="106" y="41"/>
                </a:cxn>
                <a:cxn ang="0">
                  <a:pos x="147" y="41"/>
                </a:cxn>
                <a:cxn ang="0">
                  <a:pos x="168" y="0"/>
                </a:cxn>
                <a:cxn ang="0">
                  <a:pos x="0" y="0"/>
                </a:cxn>
              </a:cxnLst>
              <a:rect l="0" t="0" r="r" b="b"/>
              <a:pathLst>
                <a:path w="168" h="207">
                  <a:moveTo>
                    <a:pt x="0" y="0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54" y="41"/>
                    <a:pt x="54" y="41"/>
                    <a:pt x="54" y="41"/>
                  </a:cubicBezTo>
                  <a:cubicBezTo>
                    <a:pt x="54" y="207"/>
                    <a:pt x="54" y="207"/>
                    <a:pt x="54" y="207"/>
                  </a:cubicBezTo>
                  <a:cubicBezTo>
                    <a:pt x="106" y="207"/>
                    <a:pt x="106" y="207"/>
                    <a:pt x="106" y="207"/>
                  </a:cubicBezTo>
                  <a:cubicBezTo>
                    <a:pt x="106" y="41"/>
                    <a:pt x="106" y="41"/>
                    <a:pt x="106" y="41"/>
                  </a:cubicBezTo>
                  <a:cubicBezTo>
                    <a:pt x="147" y="41"/>
                    <a:pt x="147" y="41"/>
                    <a:pt x="147" y="41"/>
                  </a:cubicBezTo>
                  <a:cubicBezTo>
                    <a:pt x="159" y="33"/>
                    <a:pt x="168" y="0"/>
                    <a:pt x="16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266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pic>
          <p:nvPicPr>
            <p:cNvPr id="21" name="Picture 62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929" y="4026"/>
              <a:ext cx="176" cy="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2" name="Rectangle 21"/>
          <p:cNvSpPr/>
          <p:nvPr userDrawn="1"/>
        </p:nvSpPr>
        <p:spPr>
          <a:xfrm>
            <a:off x="200025" y="6464300"/>
            <a:ext cx="4953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GB" sz="800" dirty="0" smtClean="0">
                <a:solidFill>
                  <a:schemeClr val="tx1"/>
                </a:solidFill>
              </a:rPr>
              <a:t>EUM/OPS(VWG/695810,</a:t>
            </a:r>
            <a:r>
              <a:rPr lang="en-GB" sz="800" baseline="0" dirty="0" smtClean="0">
                <a:solidFill>
                  <a:schemeClr val="tx1"/>
                </a:solidFill>
              </a:rPr>
              <a:t>  </a:t>
            </a:r>
            <a:r>
              <a:rPr lang="en-GB" sz="800" dirty="0" smtClean="0">
                <a:solidFill>
                  <a:schemeClr val="tx1"/>
                </a:solidFill>
              </a:rPr>
              <a:t>18 March 2013</a:t>
            </a:r>
            <a:endParaRPr lang="en-GB" sz="800" dirty="0">
              <a:solidFill>
                <a:schemeClr val="tx1"/>
              </a:solidFill>
            </a:endParaRPr>
          </a:p>
        </p:txBody>
      </p:sp>
      <p:sp>
        <p:nvSpPr>
          <p:cNvPr id="32870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3965575" y="666750"/>
            <a:ext cx="5676900" cy="131921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2870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956050" y="1992313"/>
            <a:ext cx="5694363" cy="1093787"/>
          </a:xfrm>
        </p:spPr>
        <p:txBody>
          <a:bodyPr/>
          <a:lstStyle>
            <a:lvl1pPr marL="0" indent="0">
              <a:defRPr sz="180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23" name="Rectangle 6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910388" y="6477000"/>
            <a:ext cx="711200" cy="381000"/>
          </a:xfrm>
        </p:spPr>
        <p:txBody>
          <a:bodyPr/>
          <a:lstStyle>
            <a:lvl1pPr>
              <a:defRPr b="1">
                <a:solidFill>
                  <a:srgbClr val="002060"/>
                </a:solidFill>
              </a:defRPr>
            </a:lvl1pPr>
          </a:lstStyle>
          <a:p>
            <a:pPr>
              <a:defRPr/>
            </a:pPr>
            <a:r>
              <a:rPr lang="en-GB" dirty="0" smtClean="0"/>
              <a:t>Slide: </a:t>
            </a:r>
            <a:fld id="{625D57EA-705D-4C03-AFFF-CEA0FC4782A5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2"/>
          <p:cNvGrpSpPr>
            <a:grpSpLocks/>
          </p:cNvGrpSpPr>
          <p:nvPr userDrawn="1"/>
        </p:nvGrpSpPr>
        <p:grpSpPr bwMode="auto">
          <a:xfrm>
            <a:off x="4763" y="1090613"/>
            <a:ext cx="9901237" cy="128587"/>
            <a:chOff x="3" y="2044"/>
            <a:chExt cx="6237" cy="179"/>
          </a:xfrm>
        </p:grpSpPr>
        <p:sp>
          <p:nvSpPr>
            <p:cNvPr id="5" name="Rectangle 53"/>
            <p:cNvSpPr>
              <a:spLocks noChangeArrowheads="1"/>
            </p:cNvSpPr>
            <p:nvPr userDrawn="1"/>
          </p:nvSpPr>
          <p:spPr bwMode="auto">
            <a:xfrm>
              <a:off x="3" y="2044"/>
              <a:ext cx="2433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6" name="Rectangle 54"/>
            <p:cNvSpPr>
              <a:spLocks noChangeArrowheads="1"/>
            </p:cNvSpPr>
            <p:nvPr userDrawn="1"/>
          </p:nvSpPr>
          <p:spPr bwMode="auto">
            <a:xfrm>
              <a:off x="2557" y="2044"/>
              <a:ext cx="445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7" name="Rectangle 55"/>
            <p:cNvSpPr>
              <a:spLocks noChangeArrowheads="1"/>
            </p:cNvSpPr>
            <p:nvPr userDrawn="1"/>
          </p:nvSpPr>
          <p:spPr bwMode="auto">
            <a:xfrm>
              <a:off x="3149" y="2044"/>
              <a:ext cx="149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8" name="Rectangle 56"/>
            <p:cNvSpPr>
              <a:spLocks noChangeArrowheads="1"/>
            </p:cNvSpPr>
            <p:nvPr userDrawn="1"/>
          </p:nvSpPr>
          <p:spPr bwMode="auto">
            <a:xfrm>
              <a:off x="3476" y="2044"/>
              <a:ext cx="89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9" name="Rectangle 57"/>
            <p:cNvSpPr>
              <a:spLocks noChangeArrowheads="1"/>
            </p:cNvSpPr>
            <p:nvPr userDrawn="1"/>
          </p:nvSpPr>
          <p:spPr bwMode="auto">
            <a:xfrm>
              <a:off x="4398" y="2044"/>
              <a:ext cx="1842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</p:grpSp>
      <p:sp>
        <p:nvSpPr>
          <p:cNvPr id="10" name="Rectangle 9"/>
          <p:cNvSpPr/>
          <p:nvPr userDrawn="1"/>
        </p:nvSpPr>
        <p:spPr>
          <a:xfrm>
            <a:off x="180975" y="6486525"/>
            <a:ext cx="4953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GB" sz="800" dirty="0" smtClean="0">
                <a:solidFill>
                  <a:schemeClr val="tx1"/>
                </a:solidFill>
              </a:rPr>
              <a:t>EUM/OPS/VWG/695810,  18 March 2013</a:t>
            </a:r>
            <a:endParaRPr lang="en-GB" sz="8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005638" y="6457950"/>
            <a:ext cx="711200" cy="266700"/>
          </a:xfrm>
        </p:spPr>
        <p:txBody>
          <a:bodyPr/>
          <a:lstStyle>
            <a:lvl1pPr>
              <a:defRPr b="1">
                <a:solidFill>
                  <a:srgbClr val="002060"/>
                </a:solidFill>
              </a:defRPr>
            </a:lvl1pPr>
          </a:lstStyle>
          <a:p>
            <a:pPr>
              <a:defRPr/>
            </a:pPr>
            <a:r>
              <a:rPr lang="en-GB" dirty="0" smtClean="0"/>
              <a:t>Slide: </a:t>
            </a:r>
            <a:fld id="{08600318-58BC-4ED2-9B3D-6EA9BA62993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52"/>
          <p:cNvGrpSpPr>
            <a:grpSpLocks/>
          </p:cNvGrpSpPr>
          <p:nvPr userDrawn="1"/>
        </p:nvGrpSpPr>
        <p:grpSpPr bwMode="auto">
          <a:xfrm>
            <a:off x="4763" y="1090613"/>
            <a:ext cx="9901237" cy="128587"/>
            <a:chOff x="3" y="2044"/>
            <a:chExt cx="6237" cy="179"/>
          </a:xfrm>
        </p:grpSpPr>
        <p:sp>
          <p:nvSpPr>
            <p:cNvPr id="4" name="Rectangle 53"/>
            <p:cNvSpPr>
              <a:spLocks noChangeArrowheads="1"/>
            </p:cNvSpPr>
            <p:nvPr userDrawn="1"/>
          </p:nvSpPr>
          <p:spPr bwMode="auto">
            <a:xfrm>
              <a:off x="3" y="2044"/>
              <a:ext cx="2433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5" name="Rectangle 54"/>
            <p:cNvSpPr>
              <a:spLocks noChangeArrowheads="1"/>
            </p:cNvSpPr>
            <p:nvPr userDrawn="1"/>
          </p:nvSpPr>
          <p:spPr bwMode="auto">
            <a:xfrm>
              <a:off x="2557" y="2044"/>
              <a:ext cx="445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6" name="Rectangle 55"/>
            <p:cNvSpPr>
              <a:spLocks noChangeArrowheads="1"/>
            </p:cNvSpPr>
            <p:nvPr userDrawn="1"/>
          </p:nvSpPr>
          <p:spPr bwMode="auto">
            <a:xfrm>
              <a:off x="3149" y="2044"/>
              <a:ext cx="149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7" name="Rectangle 56"/>
            <p:cNvSpPr>
              <a:spLocks noChangeArrowheads="1"/>
            </p:cNvSpPr>
            <p:nvPr userDrawn="1"/>
          </p:nvSpPr>
          <p:spPr bwMode="auto">
            <a:xfrm>
              <a:off x="3476" y="2044"/>
              <a:ext cx="89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8" name="Rectangle 57"/>
            <p:cNvSpPr>
              <a:spLocks noChangeArrowheads="1"/>
            </p:cNvSpPr>
            <p:nvPr userDrawn="1"/>
          </p:nvSpPr>
          <p:spPr bwMode="auto">
            <a:xfrm>
              <a:off x="4398" y="2044"/>
              <a:ext cx="1842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</p:grpSp>
      <p:sp>
        <p:nvSpPr>
          <p:cNvPr id="9" name="Rectangle 8"/>
          <p:cNvSpPr/>
          <p:nvPr userDrawn="1"/>
        </p:nvSpPr>
        <p:spPr>
          <a:xfrm>
            <a:off x="933450" y="6153150"/>
            <a:ext cx="4953000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GB" sz="800" dirty="0">
                <a:solidFill>
                  <a:schemeClr val="tx1"/>
                </a:solidFill>
              </a:rPr>
              <a:t>EUM/</a:t>
            </a:r>
          </a:p>
          <a:p>
            <a:pPr>
              <a:defRPr/>
            </a:pPr>
            <a:r>
              <a:rPr lang="en-GB" sz="800" dirty="0">
                <a:solidFill>
                  <a:schemeClr val="tx1"/>
                </a:solidFill>
              </a:rPr>
              <a:t>Issue &lt;No.&gt;</a:t>
            </a:r>
          </a:p>
          <a:p>
            <a:pPr>
              <a:defRPr/>
            </a:pPr>
            <a:r>
              <a:rPr lang="en-GB" sz="800" dirty="0">
                <a:solidFill>
                  <a:schemeClr val="tx1"/>
                </a:solidFill>
              </a:rPr>
              <a:t>&lt;Date&gt;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Slide: </a:t>
            </a:r>
            <a:fld id="{A941EF6E-8AF3-4CF4-BAA8-5BDFD4796DB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2"/>
          <p:cNvGrpSpPr>
            <a:grpSpLocks/>
          </p:cNvGrpSpPr>
          <p:nvPr userDrawn="1"/>
        </p:nvGrpSpPr>
        <p:grpSpPr bwMode="auto">
          <a:xfrm>
            <a:off x="4763" y="1090613"/>
            <a:ext cx="9901237" cy="128587"/>
            <a:chOff x="3" y="2044"/>
            <a:chExt cx="6237" cy="179"/>
          </a:xfrm>
        </p:grpSpPr>
        <p:sp>
          <p:nvSpPr>
            <p:cNvPr id="3" name="Rectangle 53"/>
            <p:cNvSpPr>
              <a:spLocks noChangeArrowheads="1"/>
            </p:cNvSpPr>
            <p:nvPr userDrawn="1"/>
          </p:nvSpPr>
          <p:spPr bwMode="auto">
            <a:xfrm>
              <a:off x="3" y="2044"/>
              <a:ext cx="2433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4" name="Rectangle 54"/>
            <p:cNvSpPr>
              <a:spLocks noChangeArrowheads="1"/>
            </p:cNvSpPr>
            <p:nvPr userDrawn="1"/>
          </p:nvSpPr>
          <p:spPr bwMode="auto">
            <a:xfrm>
              <a:off x="2557" y="2044"/>
              <a:ext cx="445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5" name="Rectangle 55"/>
            <p:cNvSpPr>
              <a:spLocks noChangeArrowheads="1"/>
            </p:cNvSpPr>
            <p:nvPr userDrawn="1"/>
          </p:nvSpPr>
          <p:spPr bwMode="auto">
            <a:xfrm>
              <a:off x="3149" y="2044"/>
              <a:ext cx="149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6" name="Rectangle 56"/>
            <p:cNvSpPr>
              <a:spLocks noChangeArrowheads="1"/>
            </p:cNvSpPr>
            <p:nvPr userDrawn="1"/>
          </p:nvSpPr>
          <p:spPr bwMode="auto">
            <a:xfrm>
              <a:off x="3476" y="2044"/>
              <a:ext cx="89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7" name="Rectangle 57"/>
            <p:cNvSpPr>
              <a:spLocks noChangeArrowheads="1"/>
            </p:cNvSpPr>
            <p:nvPr userDrawn="1"/>
          </p:nvSpPr>
          <p:spPr bwMode="auto">
            <a:xfrm>
              <a:off x="4398" y="2044"/>
              <a:ext cx="1842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</p:grpSp>
      <p:sp>
        <p:nvSpPr>
          <p:cNvPr id="9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6853238" y="6438900"/>
            <a:ext cx="711200" cy="266700"/>
          </a:xfrm>
        </p:spPr>
        <p:txBody>
          <a:bodyPr/>
          <a:lstStyle>
            <a:lvl1pPr>
              <a:defRPr b="1">
                <a:solidFill>
                  <a:srgbClr val="002060"/>
                </a:solidFill>
              </a:defRPr>
            </a:lvl1pPr>
          </a:lstStyle>
          <a:p>
            <a:pPr>
              <a:defRPr/>
            </a:pPr>
            <a:r>
              <a:rPr lang="en-GB" dirty="0" smtClean="0"/>
              <a:t>Slide: </a:t>
            </a:r>
            <a:fld id="{02441C42-2533-4323-8A0C-1D629C865676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180975" y="6486525"/>
            <a:ext cx="4953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GB" sz="800" dirty="0" smtClean="0">
                <a:solidFill>
                  <a:schemeClr val="tx1"/>
                </a:solidFill>
              </a:rPr>
              <a:t>EUM/OPS/VWG/695810,  18 March 2013</a:t>
            </a:r>
            <a:endParaRPr lang="en-GB" sz="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5438" y="238125"/>
            <a:ext cx="9150350" cy="83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grpSp>
        <p:nvGrpSpPr>
          <p:cNvPr id="1027" name="Group 41"/>
          <p:cNvGrpSpPr>
            <a:grpSpLocks noChangeAspect="1"/>
          </p:cNvGrpSpPr>
          <p:nvPr userDrawn="1"/>
        </p:nvGrpSpPr>
        <p:grpSpPr bwMode="auto">
          <a:xfrm>
            <a:off x="7737475" y="6307138"/>
            <a:ext cx="1814513" cy="447675"/>
            <a:chOff x="4874" y="3973"/>
            <a:chExt cx="1143" cy="282"/>
          </a:xfrm>
        </p:grpSpPr>
        <p:sp>
          <p:nvSpPr>
            <p:cNvPr id="327722" name="AutoShape 42"/>
            <p:cNvSpPr>
              <a:spLocks noChangeAspect="1" noChangeArrowheads="1" noTextEdit="1"/>
            </p:cNvSpPr>
            <p:nvPr userDrawn="1"/>
          </p:nvSpPr>
          <p:spPr bwMode="auto">
            <a:xfrm>
              <a:off x="4874" y="3973"/>
              <a:ext cx="1143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327723" name="Freeform 43"/>
            <p:cNvSpPr>
              <a:spLocks noEditPoints="1"/>
            </p:cNvSpPr>
            <p:nvPr userDrawn="1"/>
          </p:nvSpPr>
          <p:spPr bwMode="auto">
            <a:xfrm>
              <a:off x="5774" y="4079"/>
              <a:ext cx="100" cy="103"/>
            </a:xfrm>
            <a:custGeom>
              <a:avLst/>
              <a:gdLst/>
              <a:ahLst/>
              <a:cxnLst>
                <a:cxn ang="0">
                  <a:pos x="128" y="0"/>
                </a:cxn>
                <a:cxn ang="0">
                  <a:pos x="76" y="0"/>
                </a:cxn>
                <a:cxn ang="0">
                  <a:pos x="0" y="207"/>
                </a:cxn>
                <a:cxn ang="0">
                  <a:pos x="54" y="207"/>
                </a:cxn>
                <a:cxn ang="0">
                  <a:pos x="69" y="163"/>
                </a:cxn>
                <a:cxn ang="0">
                  <a:pos x="130" y="163"/>
                </a:cxn>
                <a:cxn ang="0">
                  <a:pos x="146" y="207"/>
                </a:cxn>
                <a:cxn ang="0">
                  <a:pos x="200" y="207"/>
                </a:cxn>
                <a:cxn ang="0">
                  <a:pos x="128" y="0"/>
                </a:cxn>
                <a:cxn ang="0">
                  <a:pos x="81" y="125"/>
                </a:cxn>
                <a:cxn ang="0">
                  <a:pos x="100" y="57"/>
                </a:cxn>
                <a:cxn ang="0">
                  <a:pos x="119" y="125"/>
                </a:cxn>
                <a:cxn ang="0">
                  <a:pos x="81" y="125"/>
                </a:cxn>
              </a:cxnLst>
              <a:rect l="0" t="0" r="r" b="b"/>
              <a:pathLst>
                <a:path w="200" h="207">
                  <a:moveTo>
                    <a:pt x="128" y="0"/>
                  </a:moveTo>
                  <a:cubicBezTo>
                    <a:pt x="76" y="0"/>
                    <a:pt x="76" y="0"/>
                    <a:pt x="76" y="0"/>
                  </a:cubicBezTo>
                  <a:cubicBezTo>
                    <a:pt x="0" y="207"/>
                    <a:pt x="0" y="207"/>
                    <a:pt x="0" y="207"/>
                  </a:cubicBezTo>
                  <a:cubicBezTo>
                    <a:pt x="54" y="207"/>
                    <a:pt x="54" y="207"/>
                    <a:pt x="54" y="207"/>
                  </a:cubicBezTo>
                  <a:cubicBezTo>
                    <a:pt x="69" y="163"/>
                    <a:pt x="69" y="163"/>
                    <a:pt x="69" y="163"/>
                  </a:cubicBezTo>
                  <a:cubicBezTo>
                    <a:pt x="130" y="163"/>
                    <a:pt x="130" y="163"/>
                    <a:pt x="130" y="163"/>
                  </a:cubicBezTo>
                  <a:cubicBezTo>
                    <a:pt x="146" y="207"/>
                    <a:pt x="146" y="207"/>
                    <a:pt x="146" y="207"/>
                  </a:cubicBezTo>
                  <a:cubicBezTo>
                    <a:pt x="200" y="207"/>
                    <a:pt x="200" y="207"/>
                    <a:pt x="200" y="207"/>
                  </a:cubicBezTo>
                  <a:lnTo>
                    <a:pt x="128" y="0"/>
                  </a:lnTo>
                  <a:close/>
                  <a:moveTo>
                    <a:pt x="81" y="125"/>
                  </a:moveTo>
                  <a:cubicBezTo>
                    <a:pt x="87" y="103"/>
                    <a:pt x="96" y="78"/>
                    <a:pt x="100" y="57"/>
                  </a:cubicBezTo>
                  <a:cubicBezTo>
                    <a:pt x="104" y="78"/>
                    <a:pt x="113" y="103"/>
                    <a:pt x="119" y="125"/>
                  </a:cubicBezTo>
                  <a:lnTo>
                    <a:pt x="81" y="125"/>
                  </a:lnTo>
                  <a:close/>
                </a:path>
              </a:pathLst>
            </a:custGeom>
            <a:solidFill>
              <a:srgbClr val="00266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327724" name="Freeform 44"/>
            <p:cNvSpPr>
              <a:spLocks/>
            </p:cNvSpPr>
            <p:nvPr userDrawn="1"/>
          </p:nvSpPr>
          <p:spPr bwMode="auto">
            <a:xfrm>
              <a:off x="5676" y="4077"/>
              <a:ext cx="85" cy="107"/>
            </a:xfrm>
            <a:custGeom>
              <a:avLst/>
              <a:gdLst/>
              <a:ahLst/>
              <a:cxnLst>
                <a:cxn ang="0">
                  <a:pos x="113" y="84"/>
                </a:cxn>
                <a:cxn ang="0">
                  <a:pos x="86" y="78"/>
                </a:cxn>
                <a:cxn ang="0">
                  <a:pos x="65" y="60"/>
                </a:cxn>
                <a:cxn ang="0">
                  <a:pos x="92" y="41"/>
                </a:cxn>
                <a:cxn ang="0">
                  <a:pos x="145" y="56"/>
                </a:cxn>
                <a:cxn ang="0">
                  <a:pos x="168" y="21"/>
                </a:cxn>
                <a:cxn ang="0">
                  <a:pos x="91" y="0"/>
                </a:cxn>
                <a:cxn ang="0">
                  <a:pos x="8" y="65"/>
                </a:cxn>
                <a:cxn ang="0">
                  <a:pos x="17" y="96"/>
                </a:cxn>
                <a:cxn ang="0">
                  <a:pos x="61" y="125"/>
                </a:cxn>
                <a:cxn ang="0">
                  <a:pos x="87" y="131"/>
                </a:cxn>
                <a:cxn ang="0">
                  <a:pos x="113" y="153"/>
                </a:cxn>
                <a:cxn ang="0">
                  <a:pos x="77" y="173"/>
                </a:cxn>
                <a:cxn ang="0">
                  <a:pos x="17" y="158"/>
                </a:cxn>
                <a:cxn ang="0">
                  <a:pos x="0" y="197"/>
                </a:cxn>
                <a:cxn ang="0">
                  <a:pos x="74" y="214"/>
                </a:cxn>
                <a:cxn ang="0">
                  <a:pos x="170" y="143"/>
                </a:cxn>
                <a:cxn ang="0">
                  <a:pos x="113" y="84"/>
                </a:cxn>
              </a:cxnLst>
              <a:rect l="0" t="0" r="r" b="b"/>
              <a:pathLst>
                <a:path w="170" h="214">
                  <a:moveTo>
                    <a:pt x="113" y="84"/>
                  </a:moveTo>
                  <a:cubicBezTo>
                    <a:pt x="86" y="78"/>
                    <a:pt x="86" y="78"/>
                    <a:pt x="86" y="78"/>
                  </a:cubicBezTo>
                  <a:cubicBezTo>
                    <a:pt x="69" y="74"/>
                    <a:pt x="65" y="69"/>
                    <a:pt x="65" y="60"/>
                  </a:cubicBezTo>
                  <a:cubicBezTo>
                    <a:pt x="65" y="48"/>
                    <a:pt x="76" y="41"/>
                    <a:pt x="92" y="41"/>
                  </a:cubicBezTo>
                  <a:cubicBezTo>
                    <a:pt x="108" y="41"/>
                    <a:pt x="125" y="46"/>
                    <a:pt x="145" y="56"/>
                  </a:cubicBezTo>
                  <a:cubicBezTo>
                    <a:pt x="168" y="21"/>
                    <a:pt x="168" y="21"/>
                    <a:pt x="168" y="21"/>
                  </a:cubicBezTo>
                  <a:cubicBezTo>
                    <a:pt x="149" y="9"/>
                    <a:pt x="118" y="0"/>
                    <a:pt x="91" y="0"/>
                  </a:cubicBezTo>
                  <a:cubicBezTo>
                    <a:pt x="42" y="0"/>
                    <a:pt x="8" y="28"/>
                    <a:pt x="8" y="65"/>
                  </a:cubicBezTo>
                  <a:cubicBezTo>
                    <a:pt x="8" y="76"/>
                    <a:pt x="11" y="86"/>
                    <a:pt x="17" y="96"/>
                  </a:cubicBezTo>
                  <a:cubicBezTo>
                    <a:pt x="25" y="110"/>
                    <a:pt x="39" y="120"/>
                    <a:pt x="61" y="125"/>
                  </a:cubicBezTo>
                  <a:cubicBezTo>
                    <a:pt x="87" y="131"/>
                    <a:pt x="87" y="131"/>
                    <a:pt x="87" y="131"/>
                  </a:cubicBezTo>
                  <a:cubicBezTo>
                    <a:pt x="105" y="135"/>
                    <a:pt x="113" y="143"/>
                    <a:pt x="113" y="153"/>
                  </a:cubicBezTo>
                  <a:cubicBezTo>
                    <a:pt x="113" y="167"/>
                    <a:pt x="101" y="173"/>
                    <a:pt x="77" y="173"/>
                  </a:cubicBezTo>
                  <a:cubicBezTo>
                    <a:pt x="55" y="173"/>
                    <a:pt x="38" y="167"/>
                    <a:pt x="17" y="158"/>
                  </a:cubicBezTo>
                  <a:cubicBezTo>
                    <a:pt x="0" y="197"/>
                    <a:pt x="0" y="197"/>
                    <a:pt x="0" y="197"/>
                  </a:cubicBezTo>
                  <a:cubicBezTo>
                    <a:pt x="25" y="208"/>
                    <a:pt x="50" y="214"/>
                    <a:pt x="74" y="214"/>
                  </a:cubicBezTo>
                  <a:cubicBezTo>
                    <a:pt x="132" y="214"/>
                    <a:pt x="170" y="186"/>
                    <a:pt x="170" y="143"/>
                  </a:cubicBezTo>
                  <a:cubicBezTo>
                    <a:pt x="170" y="112"/>
                    <a:pt x="148" y="92"/>
                    <a:pt x="113" y="84"/>
                  </a:cubicBezTo>
                  <a:close/>
                </a:path>
              </a:pathLst>
            </a:custGeom>
            <a:solidFill>
              <a:srgbClr val="00266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327725" name="Freeform 45"/>
            <p:cNvSpPr>
              <a:spLocks/>
            </p:cNvSpPr>
            <p:nvPr userDrawn="1"/>
          </p:nvSpPr>
          <p:spPr bwMode="auto">
            <a:xfrm>
              <a:off x="5356" y="4079"/>
              <a:ext cx="121" cy="103"/>
            </a:xfrm>
            <a:custGeom>
              <a:avLst/>
              <a:gdLst/>
              <a:ahLst/>
              <a:cxnLst>
                <a:cxn ang="0">
                  <a:pos x="158" y="0"/>
                </a:cxn>
                <a:cxn ang="0">
                  <a:pos x="131" y="94"/>
                </a:cxn>
                <a:cxn ang="0">
                  <a:pos x="122" y="133"/>
                </a:cxn>
                <a:cxn ang="0">
                  <a:pos x="113" y="96"/>
                </a:cxn>
                <a:cxn ang="0">
                  <a:pos x="87" y="0"/>
                </a:cxn>
                <a:cxn ang="0">
                  <a:pos x="22" y="0"/>
                </a:cxn>
                <a:cxn ang="0">
                  <a:pos x="0" y="207"/>
                </a:cxn>
                <a:cxn ang="0">
                  <a:pos x="52" y="207"/>
                </a:cxn>
                <a:cxn ang="0">
                  <a:pos x="58" y="106"/>
                </a:cxn>
                <a:cxn ang="0">
                  <a:pos x="60" y="62"/>
                </a:cxn>
                <a:cxn ang="0">
                  <a:pos x="70" y="106"/>
                </a:cxn>
                <a:cxn ang="0">
                  <a:pos x="98" y="207"/>
                </a:cxn>
                <a:cxn ang="0">
                  <a:pos x="142" y="207"/>
                </a:cxn>
                <a:cxn ang="0">
                  <a:pos x="173" y="103"/>
                </a:cxn>
                <a:cxn ang="0">
                  <a:pos x="183" y="66"/>
                </a:cxn>
                <a:cxn ang="0">
                  <a:pos x="186" y="104"/>
                </a:cxn>
                <a:cxn ang="0">
                  <a:pos x="192" y="207"/>
                </a:cxn>
                <a:cxn ang="0">
                  <a:pos x="243" y="207"/>
                </a:cxn>
                <a:cxn ang="0">
                  <a:pos x="222" y="0"/>
                </a:cxn>
                <a:cxn ang="0">
                  <a:pos x="158" y="0"/>
                </a:cxn>
              </a:cxnLst>
              <a:rect l="0" t="0" r="r" b="b"/>
              <a:pathLst>
                <a:path w="243" h="207">
                  <a:moveTo>
                    <a:pt x="158" y="0"/>
                  </a:moveTo>
                  <a:cubicBezTo>
                    <a:pt x="131" y="94"/>
                    <a:pt x="131" y="94"/>
                    <a:pt x="131" y="94"/>
                  </a:cubicBezTo>
                  <a:cubicBezTo>
                    <a:pt x="127" y="106"/>
                    <a:pt x="124" y="121"/>
                    <a:pt x="122" y="133"/>
                  </a:cubicBezTo>
                  <a:cubicBezTo>
                    <a:pt x="119" y="120"/>
                    <a:pt x="117" y="110"/>
                    <a:pt x="113" y="96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0" y="207"/>
                    <a:pt x="0" y="207"/>
                    <a:pt x="0" y="207"/>
                  </a:cubicBezTo>
                  <a:cubicBezTo>
                    <a:pt x="52" y="207"/>
                    <a:pt x="52" y="207"/>
                    <a:pt x="52" y="207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9" y="93"/>
                    <a:pt x="60" y="76"/>
                    <a:pt x="60" y="62"/>
                  </a:cubicBezTo>
                  <a:cubicBezTo>
                    <a:pt x="63" y="79"/>
                    <a:pt x="67" y="97"/>
                    <a:pt x="70" y="106"/>
                  </a:cubicBezTo>
                  <a:cubicBezTo>
                    <a:pt x="98" y="207"/>
                    <a:pt x="98" y="207"/>
                    <a:pt x="98" y="207"/>
                  </a:cubicBezTo>
                  <a:cubicBezTo>
                    <a:pt x="142" y="207"/>
                    <a:pt x="142" y="207"/>
                    <a:pt x="142" y="207"/>
                  </a:cubicBezTo>
                  <a:cubicBezTo>
                    <a:pt x="173" y="103"/>
                    <a:pt x="173" y="103"/>
                    <a:pt x="173" y="103"/>
                  </a:cubicBezTo>
                  <a:cubicBezTo>
                    <a:pt x="176" y="92"/>
                    <a:pt x="181" y="78"/>
                    <a:pt x="183" y="66"/>
                  </a:cubicBezTo>
                  <a:cubicBezTo>
                    <a:pt x="184" y="81"/>
                    <a:pt x="185" y="93"/>
                    <a:pt x="186" y="104"/>
                  </a:cubicBezTo>
                  <a:cubicBezTo>
                    <a:pt x="192" y="207"/>
                    <a:pt x="192" y="207"/>
                    <a:pt x="192" y="207"/>
                  </a:cubicBezTo>
                  <a:cubicBezTo>
                    <a:pt x="243" y="207"/>
                    <a:pt x="243" y="207"/>
                    <a:pt x="243" y="207"/>
                  </a:cubicBezTo>
                  <a:cubicBezTo>
                    <a:pt x="222" y="0"/>
                    <a:pt x="222" y="0"/>
                    <a:pt x="222" y="0"/>
                  </a:cubicBezTo>
                  <a:lnTo>
                    <a:pt x="158" y="0"/>
                  </a:lnTo>
                  <a:close/>
                </a:path>
              </a:pathLst>
            </a:custGeom>
            <a:solidFill>
              <a:srgbClr val="00266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327726" name="Freeform 46"/>
            <p:cNvSpPr>
              <a:spLocks/>
            </p:cNvSpPr>
            <p:nvPr userDrawn="1"/>
          </p:nvSpPr>
          <p:spPr bwMode="auto">
            <a:xfrm>
              <a:off x="5250" y="4079"/>
              <a:ext cx="84" cy="105"/>
            </a:xfrm>
            <a:custGeom>
              <a:avLst/>
              <a:gdLst/>
              <a:ahLst/>
              <a:cxnLst>
                <a:cxn ang="0">
                  <a:pos x="115" y="131"/>
                </a:cxn>
                <a:cxn ang="0">
                  <a:pos x="108" y="161"/>
                </a:cxn>
                <a:cxn ang="0">
                  <a:pos x="84" y="170"/>
                </a:cxn>
                <a:cxn ang="0">
                  <a:pos x="57" y="159"/>
                </a:cxn>
                <a:cxn ang="0">
                  <a:pos x="53" y="135"/>
                </a:cxn>
                <a:cxn ang="0">
                  <a:pos x="53" y="0"/>
                </a:cxn>
                <a:cxn ang="0">
                  <a:pos x="0" y="0"/>
                </a:cxn>
                <a:cxn ang="0">
                  <a:pos x="0" y="141"/>
                </a:cxn>
                <a:cxn ang="0">
                  <a:pos x="12" y="184"/>
                </a:cxn>
                <a:cxn ang="0">
                  <a:pos x="86" y="211"/>
                </a:cxn>
                <a:cxn ang="0">
                  <a:pos x="150" y="189"/>
                </a:cxn>
                <a:cxn ang="0">
                  <a:pos x="168" y="138"/>
                </a:cxn>
                <a:cxn ang="0">
                  <a:pos x="168" y="0"/>
                </a:cxn>
                <a:cxn ang="0">
                  <a:pos x="115" y="0"/>
                </a:cxn>
                <a:cxn ang="0">
                  <a:pos x="115" y="131"/>
                </a:cxn>
              </a:cxnLst>
              <a:rect l="0" t="0" r="r" b="b"/>
              <a:pathLst>
                <a:path w="168" h="211">
                  <a:moveTo>
                    <a:pt x="115" y="131"/>
                  </a:moveTo>
                  <a:cubicBezTo>
                    <a:pt x="115" y="152"/>
                    <a:pt x="112" y="158"/>
                    <a:pt x="108" y="161"/>
                  </a:cubicBezTo>
                  <a:cubicBezTo>
                    <a:pt x="103" y="166"/>
                    <a:pt x="94" y="170"/>
                    <a:pt x="84" y="170"/>
                  </a:cubicBezTo>
                  <a:cubicBezTo>
                    <a:pt x="72" y="170"/>
                    <a:pt x="62" y="166"/>
                    <a:pt x="57" y="159"/>
                  </a:cubicBezTo>
                  <a:cubicBezTo>
                    <a:pt x="53" y="154"/>
                    <a:pt x="53" y="147"/>
                    <a:pt x="53" y="135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0" y="160"/>
                    <a:pt x="3" y="173"/>
                    <a:pt x="12" y="184"/>
                  </a:cubicBezTo>
                  <a:cubicBezTo>
                    <a:pt x="25" y="202"/>
                    <a:pt x="52" y="211"/>
                    <a:pt x="86" y="211"/>
                  </a:cubicBezTo>
                  <a:cubicBezTo>
                    <a:pt x="118" y="211"/>
                    <a:pt x="139" y="200"/>
                    <a:pt x="150" y="189"/>
                  </a:cubicBezTo>
                  <a:cubicBezTo>
                    <a:pt x="162" y="178"/>
                    <a:pt x="168" y="168"/>
                    <a:pt x="168" y="138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15" y="0"/>
                    <a:pt x="115" y="0"/>
                    <a:pt x="115" y="0"/>
                  </a:cubicBezTo>
                  <a:lnTo>
                    <a:pt x="115" y="131"/>
                  </a:lnTo>
                  <a:close/>
                </a:path>
              </a:pathLst>
            </a:custGeom>
            <a:solidFill>
              <a:srgbClr val="00266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327727" name="Freeform 47"/>
            <p:cNvSpPr>
              <a:spLocks/>
            </p:cNvSpPr>
            <p:nvPr userDrawn="1"/>
          </p:nvSpPr>
          <p:spPr bwMode="auto">
            <a:xfrm>
              <a:off x="5878" y="4079"/>
              <a:ext cx="84" cy="1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1"/>
                </a:cxn>
                <a:cxn ang="0">
                  <a:pos x="53" y="41"/>
                </a:cxn>
                <a:cxn ang="0">
                  <a:pos x="53" y="207"/>
                </a:cxn>
                <a:cxn ang="0">
                  <a:pos x="106" y="207"/>
                </a:cxn>
                <a:cxn ang="0">
                  <a:pos x="106" y="41"/>
                </a:cxn>
                <a:cxn ang="0">
                  <a:pos x="147" y="41"/>
                </a:cxn>
                <a:cxn ang="0">
                  <a:pos x="167" y="0"/>
                </a:cxn>
                <a:cxn ang="0">
                  <a:pos x="0" y="0"/>
                </a:cxn>
              </a:cxnLst>
              <a:rect l="0" t="0" r="r" b="b"/>
              <a:pathLst>
                <a:path w="167" h="207">
                  <a:moveTo>
                    <a:pt x="0" y="0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53" y="41"/>
                    <a:pt x="53" y="41"/>
                    <a:pt x="53" y="41"/>
                  </a:cubicBezTo>
                  <a:cubicBezTo>
                    <a:pt x="53" y="207"/>
                    <a:pt x="53" y="207"/>
                    <a:pt x="53" y="207"/>
                  </a:cubicBezTo>
                  <a:cubicBezTo>
                    <a:pt x="106" y="207"/>
                    <a:pt x="106" y="207"/>
                    <a:pt x="106" y="207"/>
                  </a:cubicBezTo>
                  <a:cubicBezTo>
                    <a:pt x="106" y="41"/>
                    <a:pt x="106" y="41"/>
                    <a:pt x="106" y="41"/>
                  </a:cubicBezTo>
                  <a:cubicBezTo>
                    <a:pt x="147" y="41"/>
                    <a:pt x="147" y="41"/>
                    <a:pt x="147" y="41"/>
                  </a:cubicBezTo>
                  <a:cubicBezTo>
                    <a:pt x="159" y="33"/>
                    <a:pt x="167" y="0"/>
                    <a:pt x="1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266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327728" name="Freeform 48"/>
            <p:cNvSpPr>
              <a:spLocks/>
            </p:cNvSpPr>
            <p:nvPr userDrawn="1"/>
          </p:nvSpPr>
          <p:spPr bwMode="auto">
            <a:xfrm>
              <a:off x="5160" y="4079"/>
              <a:ext cx="67" cy="103"/>
            </a:xfrm>
            <a:custGeom>
              <a:avLst/>
              <a:gdLst/>
              <a:ahLst/>
              <a:cxnLst>
                <a:cxn ang="0">
                  <a:pos x="52" y="119"/>
                </a:cxn>
                <a:cxn ang="0">
                  <a:pos x="112" y="119"/>
                </a:cxn>
                <a:cxn ang="0">
                  <a:pos x="112" y="79"/>
                </a:cxn>
                <a:cxn ang="0">
                  <a:pos x="51" y="79"/>
                </a:cxn>
                <a:cxn ang="0">
                  <a:pos x="51" y="40"/>
                </a:cxn>
                <a:cxn ang="0">
                  <a:pos x="112" y="40"/>
                </a:cxn>
                <a:cxn ang="0">
                  <a:pos x="130" y="4"/>
                </a:cxn>
                <a:cxn ang="0">
                  <a:pos x="131" y="0"/>
                </a:cxn>
                <a:cxn ang="0">
                  <a:pos x="0" y="0"/>
                </a:cxn>
                <a:cxn ang="0">
                  <a:pos x="0" y="207"/>
                </a:cxn>
                <a:cxn ang="0">
                  <a:pos x="133" y="207"/>
                </a:cxn>
                <a:cxn ang="0">
                  <a:pos x="133" y="165"/>
                </a:cxn>
                <a:cxn ang="0">
                  <a:pos x="52" y="165"/>
                </a:cxn>
                <a:cxn ang="0">
                  <a:pos x="52" y="119"/>
                </a:cxn>
              </a:cxnLst>
              <a:rect l="0" t="0" r="r" b="b"/>
              <a:pathLst>
                <a:path w="133" h="207">
                  <a:moveTo>
                    <a:pt x="52" y="119"/>
                  </a:moveTo>
                  <a:cubicBezTo>
                    <a:pt x="112" y="119"/>
                    <a:pt x="112" y="119"/>
                    <a:pt x="112" y="119"/>
                  </a:cubicBezTo>
                  <a:cubicBezTo>
                    <a:pt x="112" y="79"/>
                    <a:pt x="112" y="79"/>
                    <a:pt x="112" y="79"/>
                  </a:cubicBezTo>
                  <a:cubicBezTo>
                    <a:pt x="51" y="79"/>
                    <a:pt x="51" y="79"/>
                    <a:pt x="51" y="79"/>
                  </a:cubicBezTo>
                  <a:cubicBezTo>
                    <a:pt x="51" y="40"/>
                    <a:pt x="51" y="40"/>
                    <a:pt x="51" y="40"/>
                  </a:cubicBezTo>
                  <a:cubicBezTo>
                    <a:pt x="112" y="40"/>
                    <a:pt x="112" y="40"/>
                    <a:pt x="112" y="40"/>
                  </a:cubicBezTo>
                  <a:cubicBezTo>
                    <a:pt x="121" y="33"/>
                    <a:pt x="128" y="13"/>
                    <a:pt x="130" y="4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07"/>
                    <a:pt x="0" y="207"/>
                    <a:pt x="0" y="207"/>
                  </a:cubicBezTo>
                  <a:cubicBezTo>
                    <a:pt x="133" y="207"/>
                    <a:pt x="133" y="207"/>
                    <a:pt x="133" y="207"/>
                  </a:cubicBezTo>
                  <a:cubicBezTo>
                    <a:pt x="133" y="165"/>
                    <a:pt x="133" y="165"/>
                    <a:pt x="133" y="165"/>
                  </a:cubicBezTo>
                  <a:cubicBezTo>
                    <a:pt x="52" y="165"/>
                    <a:pt x="52" y="165"/>
                    <a:pt x="52" y="165"/>
                  </a:cubicBezTo>
                  <a:lnTo>
                    <a:pt x="52" y="119"/>
                  </a:lnTo>
                  <a:close/>
                </a:path>
              </a:pathLst>
            </a:custGeom>
            <a:solidFill>
              <a:srgbClr val="00266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327729" name="Freeform 49"/>
            <p:cNvSpPr>
              <a:spLocks/>
            </p:cNvSpPr>
            <p:nvPr userDrawn="1"/>
          </p:nvSpPr>
          <p:spPr bwMode="auto">
            <a:xfrm>
              <a:off x="5503" y="4079"/>
              <a:ext cx="67" cy="103"/>
            </a:xfrm>
            <a:custGeom>
              <a:avLst/>
              <a:gdLst/>
              <a:ahLst/>
              <a:cxnLst>
                <a:cxn ang="0">
                  <a:pos x="52" y="119"/>
                </a:cxn>
                <a:cxn ang="0">
                  <a:pos x="112" y="119"/>
                </a:cxn>
                <a:cxn ang="0">
                  <a:pos x="112" y="79"/>
                </a:cxn>
                <a:cxn ang="0">
                  <a:pos x="52" y="79"/>
                </a:cxn>
                <a:cxn ang="0">
                  <a:pos x="52" y="40"/>
                </a:cxn>
                <a:cxn ang="0">
                  <a:pos x="112" y="40"/>
                </a:cxn>
                <a:cxn ang="0">
                  <a:pos x="131" y="4"/>
                </a:cxn>
                <a:cxn ang="0">
                  <a:pos x="131" y="0"/>
                </a:cxn>
                <a:cxn ang="0">
                  <a:pos x="0" y="0"/>
                </a:cxn>
                <a:cxn ang="0">
                  <a:pos x="0" y="207"/>
                </a:cxn>
                <a:cxn ang="0">
                  <a:pos x="134" y="207"/>
                </a:cxn>
                <a:cxn ang="0">
                  <a:pos x="134" y="165"/>
                </a:cxn>
                <a:cxn ang="0">
                  <a:pos x="52" y="165"/>
                </a:cxn>
                <a:cxn ang="0">
                  <a:pos x="52" y="119"/>
                </a:cxn>
              </a:cxnLst>
              <a:rect l="0" t="0" r="r" b="b"/>
              <a:pathLst>
                <a:path w="134" h="207">
                  <a:moveTo>
                    <a:pt x="52" y="119"/>
                  </a:moveTo>
                  <a:cubicBezTo>
                    <a:pt x="112" y="119"/>
                    <a:pt x="112" y="119"/>
                    <a:pt x="112" y="119"/>
                  </a:cubicBezTo>
                  <a:cubicBezTo>
                    <a:pt x="112" y="79"/>
                    <a:pt x="112" y="79"/>
                    <a:pt x="112" y="79"/>
                  </a:cubicBezTo>
                  <a:cubicBezTo>
                    <a:pt x="52" y="79"/>
                    <a:pt x="52" y="79"/>
                    <a:pt x="52" y="79"/>
                  </a:cubicBezTo>
                  <a:cubicBezTo>
                    <a:pt x="52" y="40"/>
                    <a:pt x="52" y="40"/>
                    <a:pt x="52" y="40"/>
                  </a:cubicBezTo>
                  <a:cubicBezTo>
                    <a:pt x="112" y="40"/>
                    <a:pt x="112" y="40"/>
                    <a:pt x="112" y="40"/>
                  </a:cubicBezTo>
                  <a:cubicBezTo>
                    <a:pt x="121" y="33"/>
                    <a:pt x="128" y="13"/>
                    <a:pt x="131" y="4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07"/>
                    <a:pt x="0" y="207"/>
                    <a:pt x="0" y="207"/>
                  </a:cubicBezTo>
                  <a:cubicBezTo>
                    <a:pt x="134" y="207"/>
                    <a:pt x="134" y="207"/>
                    <a:pt x="134" y="207"/>
                  </a:cubicBezTo>
                  <a:cubicBezTo>
                    <a:pt x="134" y="165"/>
                    <a:pt x="134" y="165"/>
                    <a:pt x="134" y="165"/>
                  </a:cubicBezTo>
                  <a:cubicBezTo>
                    <a:pt x="52" y="165"/>
                    <a:pt x="52" y="165"/>
                    <a:pt x="52" y="165"/>
                  </a:cubicBezTo>
                  <a:lnTo>
                    <a:pt x="52" y="119"/>
                  </a:lnTo>
                  <a:close/>
                </a:path>
              </a:pathLst>
            </a:custGeom>
            <a:solidFill>
              <a:srgbClr val="00266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327730" name="Freeform 50"/>
            <p:cNvSpPr>
              <a:spLocks/>
            </p:cNvSpPr>
            <p:nvPr userDrawn="1"/>
          </p:nvSpPr>
          <p:spPr bwMode="auto">
            <a:xfrm>
              <a:off x="5586" y="4079"/>
              <a:ext cx="83" cy="1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1"/>
                </a:cxn>
                <a:cxn ang="0">
                  <a:pos x="54" y="41"/>
                </a:cxn>
                <a:cxn ang="0">
                  <a:pos x="54" y="207"/>
                </a:cxn>
                <a:cxn ang="0">
                  <a:pos x="106" y="207"/>
                </a:cxn>
                <a:cxn ang="0">
                  <a:pos x="106" y="41"/>
                </a:cxn>
                <a:cxn ang="0">
                  <a:pos x="147" y="41"/>
                </a:cxn>
                <a:cxn ang="0">
                  <a:pos x="168" y="0"/>
                </a:cxn>
                <a:cxn ang="0">
                  <a:pos x="0" y="0"/>
                </a:cxn>
              </a:cxnLst>
              <a:rect l="0" t="0" r="r" b="b"/>
              <a:pathLst>
                <a:path w="168" h="207">
                  <a:moveTo>
                    <a:pt x="0" y="0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54" y="41"/>
                    <a:pt x="54" y="41"/>
                    <a:pt x="54" y="41"/>
                  </a:cubicBezTo>
                  <a:cubicBezTo>
                    <a:pt x="54" y="207"/>
                    <a:pt x="54" y="207"/>
                    <a:pt x="54" y="207"/>
                  </a:cubicBezTo>
                  <a:cubicBezTo>
                    <a:pt x="106" y="207"/>
                    <a:pt x="106" y="207"/>
                    <a:pt x="106" y="207"/>
                  </a:cubicBezTo>
                  <a:cubicBezTo>
                    <a:pt x="106" y="41"/>
                    <a:pt x="106" y="41"/>
                    <a:pt x="106" y="41"/>
                  </a:cubicBezTo>
                  <a:cubicBezTo>
                    <a:pt x="147" y="41"/>
                    <a:pt x="147" y="41"/>
                    <a:pt x="147" y="41"/>
                  </a:cubicBezTo>
                  <a:cubicBezTo>
                    <a:pt x="159" y="33"/>
                    <a:pt x="168" y="0"/>
                    <a:pt x="16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266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pic>
          <p:nvPicPr>
            <p:cNvPr id="1040" name="Picture 51"/>
            <p:cNvPicPr>
              <a:picLocks noChangeAspect="1" noChangeArrowheads="1"/>
            </p:cNvPicPr>
            <p:nvPr userDrawn="1"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929" y="4026"/>
              <a:ext cx="176" cy="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28" name="Rectangle 58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2263" y="1401763"/>
            <a:ext cx="9148762" cy="478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327743" name="Rectangle 6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42888" y="6477000"/>
            <a:ext cx="7112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b="0">
                <a:solidFill>
                  <a:schemeClr val="bg2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GB"/>
              <a:t>Slide: </a:t>
            </a:r>
            <a:fld id="{3624CBCF-86FC-4E5A-92B3-8B9A29CE64B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7" name="Rectangle 66"/>
          <p:cNvSpPr>
            <a:spLocks noGrp="1" noChangeArrowheads="1"/>
          </p:cNvSpPr>
          <p:nvPr>
            <p:ph type="ftr" sz="quarter" idx="3"/>
          </p:nvPr>
        </p:nvSpPr>
        <p:spPr>
          <a:xfrm>
            <a:off x="936625" y="6156325"/>
            <a:ext cx="6616700" cy="542925"/>
          </a:xfrm>
          <a:prstGeom prst="rect">
            <a:avLst/>
          </a:prstGeom>
        </p:spPr>
        <p:txBody>
          <a:bodyPr/>
          <a:lstStyle>
            <a:lvl1pPr>
              <a:defRPr sz="800" b="1" dirty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GB"/>
              <a:t>EUM/</a:t>
            </a:r>
          </a:p>
          <a:p>
            <a:pPr>
              <a:defRPr/>
            </a:pPr>
            <a:r>
              <a:rPr lang="en-GB"/>
              <a:t>Issue &lt;No.&gt;</a:t>
            </a:r>
          </a:p>
          <a:p>
            <a:pPr>
              <a:defRPr/>
            </a:pPr>
            <a:r>
              <a:rPr lang="en-GB"/>
              <a:t>&lt;Date&gt;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satreponline.org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4"/>
          <p:cNvSpPr>
            <a:spLocks noGrp="1" noChangeArrowheads="1"/>
          </p:cNvSpPr>
          <p:nvPr>
            <p:ph type="ctrTitle" sz="quarter"/>
          </p:nvPr>
        </p:nvSpPr>
        <p:spPr>
          <a:xfrm>
            <a:off x="762000" y="1104900"/>
            <a:ext cx="7489825" cy="1319213"/>
          </a:xfrm>
        </p:spPr>
        <p:txBody>
          <a:bodyPr/>
          <a:lstStyle/>
          <a:p>
            <a:r>
              <a:rPr lang="en-US" dirty="0" smtClean="0"/>
              <a:t>EUMETSAT Training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Slide: </a:t>
            </a:r>
            <a:fld id="{EF76EEAA-A478-41A1-BC6D-EFEAEAAB7855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2003425" y="4623395"/>
            <a:ext cx="6616700" cy="5429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 b="0" dirty="0" smtClean="0">
                <a:solidFill>
                  <a:schemeClr val="tx1">
                    <a:lumMod val="50000"/>
                  </a:schemeClr>
                </a:solidFill>
                <a:latin typeface="Tahoma" pitchFamily="34" charset="0"/>
              </a:rPr>
              <a:t> </a:t>
            </a:r>
            <a:endParaRPr lang="en-GB" b="0" dirty="0">
              <a:solidFill>
                <a:schemeClr val="tx1">
                  <a:lumMod val="50000"/>
                </a:schemeClr>
              </a:solidFill>
              <a:latin typeface="Tahoma" pitchFamily="34" charset="0"/>
            </a:endParaRPr>
          </a:p>
          <a:p>
            <a:pPr>
              <a:defRPr/>
            </a:pPr>
            <a:r>
              <a:rPr lang="en-GB" dirty="0" smtClean="0">
                <a:solidFill>
                  <a:schemeClr val="tx1">
                    <a:lumMod val="50000"/>
                  </a:schemeClr>
                </a:solidFill>
                <a:latin typeface="Tahoma" pitchFamily="34" charset="0"/>
              </a:rPr>
              <a:t>8</a:t>
            </a:r>
            <a:r>
              <a:rPr lang="en-GB" b="0" dirty="0" smtClean="0">
                <a:solidFill>
                  <a:schemeClr val="tx1">
                    <a:lumMod val="50000"/>
                  </a:schemeClr>
                </a:solidFill>
                <a:latin typeface="Tahoma" pitchFamily="34" charset="0"/>
              </a:rPr>
              <a:t> March  2013</a:t>
            </a:r>
            <a:endParaRPr lang="en-GB" b="0" dirty="0">
              <a:solidFill>
                <a:schemeClr val="tx1">
                  <a:lumMod val="50000"/>
                </a:schemeClr>
              </a:solidFill>
              <a:latin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438" y="190500"/>
            <a:ext cx="9150350" cy="839788"/>
          </a:xfrm>
        </p:spPr>
        <p:txBody>
          <a:bodyPr/>
          <a:lstStyle/>
          <a:p>
            <a:r>
              <a:rPr lang="en-GB" dirty="0" smtClean="0"/>
              <a:t>Training directions 2014-2018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2263" y="1249363"/>
            <a:ext cx="9148762" cy="4781550"/>
          </a:xfrm>
        </p:spPr>
        <p:txBody>
          <a:bodyPr/>
          <a:lstStyle/>
          <a:p>
            <a:pPr>
              <a:spcBef>
                <a:spcPts val="0"/>
              </a:spcBef>
              <a:buFont typeface="Arial" pitchFamily="34" charset="0"/>
              <a:buChar char="•"/>
            </a:pPr>
            <a:r>
              <a:rPr lang="en-GB" sz="1800" dirty="0" smtClean="0"/>
              <a:t>Basic training on </a:t>
            </a:r>
            <a:r>
              <a:rPr lang="en-GB" sz="1800" b="1" dirty="0" smtClean="0"/>
              <a:t>satellite meteorology </a:t>
            </a:r>
            <a:r>
              <a:rPr lang="en-GB" sz="1800" dirty="0" smtClean="0"/>
              <a:t>and other application areas, in cooperation with external experts</a:t>
            </a:r>
          </a:p>
          <a:p>
            <a:pPr>
              <a:spcBef>
                <a:spcPts val="0"/>
              </a:spcBef>
              <a:buFont typeface="Arial" pitchFamily="34" charset="0"/>
              <a:buChar char="•"/>
            </a:pPr>
            <a:endParaRPr lang="en-GB" sz="1800" dirty="0" smtClean="0"/>
          </a:p>
          <a:p>
            <a:pPr>
              <a:spcBef>
                <a:spcPts val="0"/>
              </a:spcBef>
              <a:buFont typeface="Arial" pitchFamily="34" charset="0"/>
              <a:buChar char="•"/>
            </a:pPr>
            <a:r>
              <a:rPr lang="en-GB" sz="1800" dirty="0" smtClean="0"/>
              <a:t>Training on </a:t>
            </a:r>
            <a:r>
              <a:rPr lang="en-GB" sz="1800" b="1" dirty="0" smtClean="0"/>
              <a:t>applications</a:t>
            </a:r>
            <a:r>
              <a:rPr lang="en-GB" sz="1800" dirty="0" smtClean="0"/>
              <a:t>, mostly in cooperation with SAFs</a:t>
            </a:r>
          </a:p>
          <a:p>
            <a:pPr>
              <a:spcBef>
                <a:spcPts val="0"/>
              </a:spcBef>
              <a:buFont typeface="Arial" pitchFamily="34" charset="0"/>
              <a:buChar char="•"/>
            </a:pPr>
            <a:endParaRPr lang="en-GB" sz="1800" dirty="0" smtClean="0"/>
          </a:p>
          <a:p>
            <a:pPr>
              <a:spcBef>
                <a:spcPts val="0"/>
              </a:spcBef>
              <a:buFont typeface="Arial" pitchFamily="34" charset="0"/>
              <a:buChar char="•"/>
            </a:pPr>
            <a:r>
              <a:rPr lang="en-GB" sz="1800" dirty="0" smtClean="0"/>
              <a:t>Development of online </a:t>
            </a:r>
            <a:r>
              <a:rPr lang="en-GB" sz="1800" b="1" dirty="0" smtClean="0"/>
              <a:t>case studies </a:t>
            </a:r>
            <a:r>
              <a:rPr lang="en-GB" sz="1800" dirty="0" smtClean="0"/>
              <a:t>and training materials, often through </a:t>
            </a:r>
            <a:r>
              <a:rPr lang="en-GB" sz="1800" dirty="0" err="1" smtClean="0"/>
              <a:t>EUMeTrain</a:t>
            </a:r>
            <a:endParaRPr lang="en-GB" sz="1800" dirty="0" smtClean="0"/>
          </a:p>
          <a:p>
            <a:pPr>
              <a:spcBef>
                <a:spcPts val="0"/>
              </a:spcBef>
              <a:buFont typeface="Arial" pitchFamily="34" charset="0"/>
              <a:buChar char="•"/>
            </a:pPr>
            <a:endParaRPr lang="en-GB" sz="1800" dirty="0" smtClean="0"/>
          </a:p>
          <a:p>
            <a:pPr>
              <a:spcBef>
                <a:spcPts val="0"/>
              </a:spcBef>
              <a:buFont typeface="Arial" pitchFamily="34" charset="0"/>
              <a:buChar char="•"/>
            </a:pPr>
            <a:r>
              <a:rPr lang="en-GB" sz="1800" dirty="0" smtClean="0"/>
              <a:t>Graduate Trainees at EUMETSAT and Training Placements at Met Services</a:t>
            </a:r>
          </a:p>
          <a:p>
            <a:pPr>
              <a:spcBef>
                <a:spcPts val="0"/>
              </a:spcBef>
            </a:pPr>
            <a:endParaRPr lang="en-GB" sz="1800" dirty="0" smtClean="0"/>
          </a:p>
          <a:p>
            <a:pPr>
              <a:spcBef>
                <a:spcPts val="0"/>
              </a:spcBef>
              <a:buFont typeface="Arial" pitchFamily="34" charset="0"/>
              <a:buChar char="•"/>
            </a:pPr>
            <a:r>
              <a:rPr lang="en-GB" sz="1800" dirty="0" smtClean="0"/>
              <a:t>Support to training programmes in our Member States (e.g. </a:t>
            </a:r>
            <a:r>
              <a:rPr lang="en-GB" sz="1800" dirty="0" err="1" smtClean="0"/>
              <a:t>Iberoamerican</a:t>
            </a:r>
            <a:r>
              <a:rPr lang="en-GB" sz="1800" dirty="0" smtClean="0"/>
              <a:t> courses)</a:t>
            </a:r>
          </a:p>
          <a:p>
            <a:pPr>
              <a:spcBef>
                <a:spcPts val="0"/>
              </a:spcBef>
              <a:buFont typeface="Arial" pitchFamily="34" charset="0"/>
              <a:buChar char="•"/>
            </a:pPr>
            <a:endParaRPr lang="en-GB" sz="1800" dirty="0" smtClean="0"/>
          </a:p>
          <a:p>
            <a:pPr>
              <a:spcBef>
                <a:spcPts val="0"/>
              </a:spcBef>
              <a:buFont typeface="Arial" pitchFamily="34" charset="0"/>
              <a:buChar char="•"/>
            </a:pPr>
            <a:r>
              <a:rPr lang="en-GB" sz="1800" dirty="0" smtClean="0"/>
              <a:t>Support to user meetings and </a:t>
            </a:r>
            <a:r>
              <a:rPr lang="en-GB" sz="1800" b="1" dirty="0" smtClean="0"/>
              <a:t>projects</a:t>
            </a:r>
            <a:r>
              <a:rPr lang="en-GB" sz="1800" dirty="0" smtClean="0"/>
              <a:t> (EUMETSAT conference, African forum, SALGEE, Convection Working Group</a:t>
            </a:r>
            <a:r>
              <a:rPr lang="en-GB" sz="1800" b="1" dirty="0" smtClean="0"/>
              <a:t>, MESA, DAWBEE</a:t>
            </a:r>
            <a:r>
              <a:rPr lang="en-GB" sz="1800" dirty="0" smtClean="0"/>
              <a:t>, </a:t>
            </a:r>
            <a:r>
              <a:rPr lang="en-GB" sz="1800" b="1" dirty="0" smtClean="0"/>
              <a:t>SADACA</a:t>
            </a:r>
            <a:r>
              <a:rPr lang="en-GB" sz="1800" dirty="0" smtClean="0"/>
              <a:t>, SAGEO)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Slide: </a:t>
            </a:r>
            <a:fld id="{08600318-58BC-4ED2-9B3D-6EA9BA629930}" type="slidenum">
              <a:rPr lang="en-GB" smtClean="0"/>
              <a:pPr>
                <a:defRPr/>
              </a:pPr>
              <a:t>2</a:t>
            </a:fld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187325" y="144463"/>
            <a:ext cx="8986838" cy="1073150"/>
          </a:xfrm>
        </p:spPr>
        <p:txBody>
          <a:bodyPr/>
          <a:lstStyle/>
          <a:p>
            <a:r>
              <a:rPr lang="en-GB" smtClean="0"/>
              <a:t>Blended courses (Moodle repository)</a:t>
            </a:r>
          </a:p>
        </p:txBody>
      </p:sp>
      <p:pic>
        <p:nvPicPr>
          <p:cNvPr id="4915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9725" y="1023938"/>
            <a:ext cx="6165850" cy="58340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Image gallery (repository of case studies)</a:t>
            </a:r>
          </a:p>
        </p:txBody>
      </p:sp>
      <p:pic>
        <p:nvPicPr>
          <p:cNvPr id="5120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68413" y="917575"/>
            <a:ext cx="6872287" cy="54657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6388" y="454025"/>
            <a:ext cx="9150350" cy="839788"/>
          </a:xfrm>
        </p:spPr>
        <p:txBody>
          <a:bodyPr/>
          <a:lstStyle/>
          <a:p>
            <a:r>
              <a:rPr lang="en-GB" dirty="0" smtClean="0"/>
              <a:t>Joint Training together </a:t>
            </a:r>
            <a:r>
              <a:rPr lang="en-GB" smtClean="0"/>
              <a:t>with LSA SAF</a:t>
            </a:r>
            <a:r>
              <a:rPr lang="en-GB" sz="2400" dirty="0" smtClean="0"/>
              <a:t/>
            </a:r>
            <a:br>
              <a:rPr lang="en-GB" sz="2400" dirty="0" smtClean="0"/>
            </a:br>
            <a:endParaRPr lang="en-GB" sz="2400" dirty="0" smtClean="0"/>
          </a:p>
        </p:txBody>
      </p:sp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272480" y="1582738"/>
            <a:ext cx="9496055" cy="433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eaLnBrk="0" hangingPunct="0">
              <a:spcBef>
                <a:spcPct val="50000"/>
              </a:spcBef>
              <a:buClrTx/>
              <a:defRPr/>
            </a:pPr>
            <a:r>
              <a:rPr lang="en-GB" sz="1900" dirty="0">
                <a:solidFill>
                  <a:schemeClr val="tx1"/>
                </a:solidFill>
                <a:latin typeface="Helvetica" pitchFamily="34" charset="0"/>
              </a:rPr>
              <a:t>EXAMPLE: </a:t>
            </a:r>
            <a:r>
              <a:rPr lang="en-GB" sz="1900" dirty="0" smtClean="0">
                <a:solidFill>
                  <a:schemeClr val="tx1"/>
                </a:solidFill>
                <a:latin typeface="Helvetica" pitchFamily="34" charset="0"/>
              </a:rPr>
              <a:t>Land, fires, drought</a:t>
            </a:r>
            <a:endParaRPr lang="en-GB" sz="1900" dirty="0">
              <a:solidFill>
                <a:schemeClr val="tx1"/>
              </a:solidFill>
              <a:latin typeface="Helvetica" pitchFamily="34" charset="0"/>
            </a:endParaRPr>
          </a:p>
          <a:p>
            <a:pPr eaLnBrk="0" hangingPunct="0">
              <a:spcBef>
                <a:spcPct val="50000"/>
              </a:spcBef>
              <a:buClrTx/>
              <a:buFont typeface="Wingdings" pitchFamily="2" charset="2"/>
              <a:buChar char="Ø"/>
              <a:defRPr/>
            </a:pPr>
            <a:endParaRPr lang="en-GB" dirty="0">
              <a:solidFill>
                <a:schemeClr val="tx1"/>
              </a:solidFill>
              <a:latin typeface="Helvetica" pitchFamily="34" charset="0"/>
            </a:endParaRPr>
          </a:p>
          <a:p>
            <a:pPr eaLnBrk="0" hangingPunct="0">
              <a:spcBef>
                <a:spcPct val="50000"/>
              </a:spcBef>
              <a:buClrTx/>
              <a:buFont typeface="Wingdings" pitchFamily="2" charset="2"/>
              <a:buChar char="Ø"/>
              <a:defRPr/>
            </a:pPr>
            <a:r>
              <a:rPr lang="en-GB" sz="1800" dirty="0">
                <a:solidFill>
                  <a:srgbClr val="000000"/>
                </a:solidFill>
                <a:latin typeface="Helvetica" pitchFamily="34" charset="0"/>
              </a:rPr>
              <a:t>Brasilia, Course on Land applications of Satellites. </a:t>
            </a:r>
            <a:r>
              <a:rPr lang="en-GB" sz="1800" dirty="0" smtClean="0">
                <a:solidFill>
                  <a:srgbClr val="000000"/>
                </a:solidFill>
                <a:latin typeface="Helvetica" pitchFamily="34" charset="0"/>
              </a:rPr>
              <a:t>December </a:t>
            </a:r>
            <a:r>
              <a:rPr lang="en-GB" sz="1800" dirty="0">
                <a:solidFill>
                  <a:srgbClr val="000000"/>
                </a:solidFill>
                <a:latin typeface="Helvetica" pitchFamily="34" charset="0"/>
              </a:rPr>
              <a:t>2008. </a:t>
            </a:r>
            <a:r>
              <a:rPr lang="en-GB" sz="1800" dirty="0">
                <a:solidFill>
                  <a:srgbClr val="00B050"/>
                </a:solidFill>
                <a:latin typeface="Helvetica" pitchFamily="34" charset="0"/>
              </a:rPr>
              <a:t>Portuguese</a:t>
            </a:r>
            <a:endParaRPr lang="en-GB" sz="1800" dirty="0">
              <a:solidFill>
                <a:srgbClr val="000000"/>
              </a:solidFill>
              <a:latin typeface="Helvetica" pitchFamily="34" charset="0"/>
            </a:endParaRPr>
          </a:p>
          <a:p>
            <a:pPr eaLnBrk="0" hangingPunct="0">
              <a:spcBef>
                <a:spcPct val="50000"/>
              </a:spcBef>
              <a:buClrTx/>
              <a:buFont typeface="Wingdings" pitchFamily="2" charset="2"/>
              <a:buChar char="Ø"/>
              <a:defRPr/>
            </a:pPr>
            <a:r>
              <a:rPr lang="en-GB" sz="1800" dirty="0">
                <a:solidFill>
                  <a:srgbClr val="000000"/>
                </a:solidFill>
                <a:latin typeface="Helvetica" pitchFamily="34" charset="0"/>
              </a:rPr>
              <a:t>Sofia, biennial workshop on drought and fires. </a:t>
            </a:r>
            <a:r>
              <a:rPr lang="en-GB" sz="1800" dirty="0" smtClean="0">
                <a:solidFill>
                  <a:srgbClr val="000000"/>
                </a:solidFill>
                <a:latin typeface="Helvetica" pitchFamily="34" charset="0"/>
              </a:rPr>
              <a:t>September </a:t>
            </a:r>
            <a:r>
              <a:rPr lang="en-GB" sz="1800" dirty="0">
                <a:solidFill>
                  <a:srgbClr val="000000"/>
                </a:solidFill>
                <a:latin typeface="Helvetica" pitchFamily="34" charset="0"/>
              </a:rPr>
              <a:t>2009 </a:t>
            </a:r>
            <a:r>
              <a:rPr lang="en-GB" sz="1800" dirty="0">
                <a:solidFill>
                  <a:srgbClr val="00B050"/>
                </a:solidFill>
                <a:latin typeface="Helvetica" pitchFamily="34" charset="0"/>
              </a:rPr>
              <a:t>English</a:t>
            </a:r>
            <a:endParaRPr lang="en-GB" sz="1800" dirty="0">
              <a:solidFill>
                <a:srgbClr val="000000"/>
              </a:solidFill>
              <a:latin typeface="Helvetica" pitchFamily="34" charset="0"/>
            </a:endParaRPr>
          </a:p>
          <a:p>
            <a:pPr eaLnBrk="0" hangingPunct="0">
              <a:spcBef>
                <a:spcPct val="50000"/>
              </a:spcBef>
              <a:buClrTx/>
              <a:buFont typeface="Wingdings" pitchFamily="2" charset="2"/>
              <a:buChar char="Ø"/>
              <a:defRPr/>
            </a:pPr>
            <a:r>
              <a:rPr lang="en-GB" sz="1800" dirty="0">
                <a:solidFill>
                  <a:srgbClr val="000000"/>
                </a:solidFill>
                <a:latin typeface="Helvetica" pitchFamily="34" charset="0"/>
              </a:rPr>
              <a:t>Maputo, Use of satellite products to monitor the soil. </a:t>
            </a:r>
            <a:r>
              <a:rPr lang="en-GB" sz="1800" dirty="0" smtClean="0">
                <a:solidFill>
                  <a:srgbClr val="000000"/>
                </a:solidFill>
                <a:latin typeface="Helvetica" pitchFamily="34" charset="0"/>
              </a:rPr>
              <a:t>November </a:t>
            </a:r>
            <a:r>
              <a:rPr lang="en-GB" sz="1800" dirty="0">
                <a:solidFill>
                  <a:srgbClr val="000000"/>
                </a:solidFill>
                <a:latin typeface="Helvetica" pitchFamily="34" charset="0"/>
              </a:rPr>
              <a:t>2009. </a:t>
            </a:r>
            <a:r>
              <a:rPr lang="en-GB" sz="1800" dirty="0">
                <a:solidFill>
                  <a:srgbClr val="00B050"/>
                </a:solidFill>
                <a:latin typeface="Helvetica" pitchFamily="34" charset="0"/>
              </a:rPr>
              <a:t>Portuguese</a:t>
            </a:r>
            <a:endParaRPr lang="en-GB" sz="1800" dirty="0">
              <a:solidFill>
                <a:srgbClr val="000000"/>
              </a:solidFill>
              <a:latin typeface="Helvetica" pitchFamily="34" charset="0"/>
            </a:endParaRPr>
          </a:p>
          <a:p>
            <a:pPr eaLnBrk="0" hangingPunct="0">
              <a:spcBef>
                <a:spcPct val="50000"/>
              </a:spcBef>
              <a:buClrTx/>
              <a:buFont typeface="Wingdings" pitchFamily="2" charset="2"/>
              <a:buChar char="Ø"/>
              <a:defRPr/>
            </a:pPr>
            <a:r>
              <a:rPr lang="en-GB" sz="1800" dirty="0">
                <a:solidFill>
                  <a:srgbClr val="000000"/>
                </a:solidFill>
                <a:latin typeface="Helvetica" pitchFamily="34" charset="0"/>
              </a:rPr>
              <a:t>Barcelona, course on Dust and Sand storms. </a:t>
            </a:r>
            <a:r>
              <a:rPr lang="en-GB" sz="1800" dirty="0" smtClean="0">
                <a:solidFill>
                  <a:srgbClr val="000000"/>
                </a:solidFill>
                <a:latin typeface="Helvetica" pitchFamily="34" charset="0"/>
              </a:rPr>
              <a:t>November </a:t>
            </a:r>
            <a:r>
              <a:rPr lang="en-GB" sz="1800" dirty="0">
                <a:solidFill>
                  <a:srgbClr val="000000"/>
                </a:solidFill>
                <a:latin typeface="Helvetica" pitchFamily="34" charset="0"/>
              </a:rPr>
              <a:t>2010 and Nov 2012 </a:t>
            </a:r>
            <a:r>
              <a:rPr lang="en-GB" sz="1800" dirty="0">
                <a:solidFill>
                  <a:srgbClr val="00B050"/>
                </a:solidFill>
                <a:latin typeface="Helvetica" pitchFamily="34" charset="0"/>
              </a:rPr>
              <a:t>English</a:t>
            </a:r>
            <a:endParaRPr lang="en-GB" sz="1800" dirty="0">
              <a:solidFill>
                <a:srgbClr val="000000"/>
              </a:solidFill>
              <a:latin typeface="Helvetica" pitchFamily="34" charset="0"/>
            </a:endParaRPr>
          </a:p>
          <a:p>
            <a:pPr eaLnBrk="0" hangingPunct="0">
              <a:spcBef>
                <a:spcPct val="50000"/>
              </a:spcBef>
              <a:buClrTx/>
              <a:buFont typeface="Wingdings" pitchFamily="2" charset="2"/>
              <a:buChar char="Ø"/>
              <a:defRPr/>
            </a:pPr>
            <a:r>
              <a:rPr lang="en-GB" sz="1800" dirty="0">
                <a:solidFill>
                  <a:srgbClr val="000000"/>
                </a:solidFill>
                <a:latin typeface="Helvetica" pitchFamily="34" charset="0"/>
              </a:rPr>
              <a:t>Antalya, biennial workshop on Drought and Fire applications.  April 2011 </a:t>
            </a:r>
            <a:r>
              <a:rPr lang="en-GB" sz="1800" dirty="0">
                <a:solidFill>
                  <a:srgbClr val="00B050"/>
                </a:solidFill>
                <a:latin typeface="Helvetica" pitchFamily="34" charset="0"/>
              </a:rPr>
              <a:t>English</a:t>
            </a:r>
            <a:endParaRPr lang="en-GB" sz="1800" dirty="0">
              <a:solidFill>
                <a:srgbClr val="000000"/>
              </a:solidFill>
              <a:latin typeface="Helvetica" pitchFamily="34" charset="0"/>
            </a:endParaRPr>
          </a:p>
          <a:p>
            <a:pPr eaLnBrk="0" hangingPunct="0">
              <a:spcBef>
                <a:spcPct val="50000"/>
              </a:spcBef>
              <a:buClrTx/>
              <a:buFont typeface="Wingdings" pitchFamily="2" charset="2"/>
              <a:buChar char="Ø"/>
              <a:defRPr/>
            </a:pPr>
            <a:r>
              <a:rPr lang="en-GB" sz="1800" dirty="0">
                <a:solidFill>
                  <a:srgbClr val="000000"/>
                </a:solidFill>
                <a:latin typeface="Helvetica" pitchFamily="34" charset="0"/>
              </a:rPr>
              <a:t>Niamey, </a:t>
            </a:r>
            <a:r>
              <a:rPr lang="en-GB" sz="1800" dirty="0" err="1">
                <a:solidFill>
                  <a:srgbClr val="000000"/>
                </a:solidFill>
                <a:latin typeface="Helvetica" pitchFamily="34" charset="0"/>
              </a:rPr>
              <a:t>Cours</a:t>
            </a:r>
            <a:r>
              <a:rPr lang="en-GB" sz="1800" dirty="0">
                <a:solidFill>
                  <a:srgbClr val="000000"/>
                </a:solidFill>
                <a:latin typeface="Helvetica" pitchFamily="34" charset="0"/>
              </a:rPr>
              <a:t> applications </a:t>
            </a:r>
            <a:r>
              <a:rPr lang="en-GB" sz="1800" dirty="0" smtClean="0">
                <a:solidFill>
                  <a:srgbClr val="000000"/>
                </a:solidFill>
                <a:latin typeface="Helvetica" pitchFamily="34" charset="0"/>
              </a:rPr>
              <a:t>agro-</a:t>
            </a:r>
            <a:r>
              <a:rPr lang="en-GB" sz="1800" dirty="0" err="1" smtClean="0">
                <a:solidFill>
                  <a:srgbClr val="000000"/>
                </a:solidFill>
                <a:latin typeface="Helvetica" pitchFamily="34" charset="0"/>
              </a:rPr>
              <a:t>meteorologiques</a:t>
            </a:r>
            <a:r>
              <a:rPr lang="en-GB" sz="1800" dirty="0">
                <a:solidFill>
                  <a:srgbClr val="000000"/>
                </a:solidFill>
                <a:latin typeface="Helvetica" pitchFamily="34" charset="0"/>
              </a:rPr>
              <a:t>, </a:t>
            </a:r>
            <a:r>
              <a:rPr lang="en-GB" sz="1800" dirty="0" smtClean="0">
                <a:solidFill>
                  <a:srgbClr val="000000"/>
                </a:solidFill>
                <a:latin typeface="Helvetica" pitchFamily="34" charset="0"/>
              </a:rPr>
              <a:t>November </a:t>
            </a:r>
            <a:r>
              <a:rPr lang="en-GB" sz="1800" dirty="0">
                <a:solidFill>
                  <a:srgbClr val="000000"/>
                </a:solidFill>
                <a:latin typeface="Helvetica" pitchFamily="34" charset="0"/>
              </a:rPr>
              <a:t>2012. </a:t>
            </a:r>
            <a:r>
              <a:rPr lang="en-GB" sz="1800" dirty="0">
                <a:solidFill>
                  <a:srgbClr val="00B050"/>
                </a:solidFill>
                <a:latin typeface="Helvetica" pitchFamily="34" charset="0"/>
              </a:rPr>
              <a:t>French</a:t>
            </a:r>
          </a:p>
          <a:p>
            <a:pPr eaLnBrk="0" hangingPunct="0">
              <a:spcBef>
                <a:spcPct val="50000"/>
              </a:spcBef>
              <a:buClrTx/>
              <a:buFont typeface="Wingdings" pitchFamily="2" charset="2"/>
              <a:buChar char="Ø"/>
              <a:defRPr/>
            </a:pPr>
            <a:r>
              <a:rPr lang="en-GB" sz="1800" dirty="0">
                <a:solidFill>
                  <a:schemeClr val="tx1">
                    <a:lumMod val="50000"/>
                  </a:schemeClr>
                </a:solidFill>
                <a:latin typeface="Helvetica" pitchFamily="34" charset="0"/>
              </a:rPr>
              <a:t>Lisbon</a:t>
            </a:r>
            <a:r>
              <a:rPr lang="en-GB" sz="1800" dirty="0">
                <a:solidFill>
                  <a:srgbClr val="00B050"/>
                </a:solidFill>
                <a:latin typeface="Helvetica" pitchFamily="34" charset="0"/>
              </a:rPr>
              <a:t>, </a:t>
            </a:r>
            <a:r>
              <a:rPr lang="en-GB" sz="1800" dirty="0">
                <a:solidFill>
                  <a:srgbClr val="000000"/>
                </a:solidFill>
                <a:latin typeface="Helvetica" pitchFamily="34" charset="0"/>
              </a:rPr>
              <a:t>biennial workshop on Drought and Fire applications, March 2013. </a:t>
            </a:r>
            <a:r>
              <a:rPr lang="en-GB" sz="1800" dirty="0">
                <a:solidFill>
                  <a:srgbClr val="00B050"/>
                </a:solidFill>
                <a:latin typeface="Helvetica" pitchFamily="34" charset="0"/>
              </a:rPr>
              <a:t>English</a:t>
            </a:r>
          </a:p>
          <a:p>
            <a:pPr eaLnBrk="0" hangingPunct="0">
              <a:spcBef>
                <a:spcPct val="50000"/>
              </a:spcBef>
              <a:buClrTx/>
              <a:buFont typeface="Wingdings" pitchFamily="2" charset="2"/>
              <a:buChar char="Ø"/>
              <a:defRPr/>
            </a:pPr>
            <a:r>
              <a:rPr lang="en-GB" sz="1800" dirty="0">
                <a:solidFill>
                  <a:schemeClr val="tx1">
                    <a:lumMod val="50000"/>
                  </a:schemeClr>
                </a:solidFill>
                <a:latin typeface="Helvetica" pitchFamily="34" charset="0"/>
              </a:rPr>
              <a:t>Accra, </a:t>
            </a:r>
            <a:r>
              <a:rPr lang="en-GB" sz="1800" dirty="0" err="1">
                <a:solidFill>
                  <a:schemeClr val="tx1">
                    <a:lumMod val="50000"/>
                  </a:schemeClr>
                </a:solidFill>
                <a:latin typeface="Helvetica" pitchFamily="34" charset="0"/>
              </a:rPr>
              <a:t>Agrometeorological</a:t>
            </a:r>
            <a:r>
              <a:rPr lang="en-GB" sz="1800" dirty="0">
                <a:solidFill>
                  <a:schemeClr val="tx1">
                    <a:lumMod val="50000"/>
                  </a:schemeClr>
                </a:solidFill>
                <a:latin typeface="Helvetica" pitchFamily="34" charset="0"/>
              </a:rPr>
              <a:t> applications course, June 2013. </a:t>
            </a:r>
            <a:r>
              <a:rPr lang="en-GB" sz="1800" dirty="0" smtClean="0">
                <a:solidFill>
                  <a:srgbClr val="00B050"/>
                </a:solidFill>
                <a:latin typeface="Helvetica" pitchFamily="34" charset="0"/>
              </a:rPr>
              <a:t>English</a:t>
            </a:r>
          </a:p>
          <a:p>
            <a:pPr eaLnBrk="0" hangingPunct="0">
              <a:spcBef>
                <a:spcPct val="50000"/>
              </a:spcBef>
              <a:buClrTx/>
              <a:buFont typeface="Wingdings" pitchFamily="2" charset="2"/>
              <a:buChar char="Ø"/>
              <a:defRPr/>
            </a:pPr>
            <a:r>
              <a:rPr lang="en-GB" sz="1800" dirty="0" smtClean="0">
                <a:solidFill>
                  <a:srgbClr val="00040C"/>
                </a:solidFill>
                <a:latin typeface="Helvetica" pitchFamily="34" charset="0"/>
              </a:rPr>
              <a:t>Thessaloniki, Extreme weather events as seen by satellites, October 2013</a:t>
            </a:r>
            <a:r>
              <a:rPr lang="en-GB" sz="1800" dirty="0" smtClean="0">
                <a:solidFill>
                  <a:schemeClr val="tx1"/>
                </a:solidFill>
                <a:latin typeface="Helvetica" pitchFamily="34" charset="0"/>
              </a:rPr>
              <a:t>. </a:t>
            </a:r>
            <a:r>
              <a:rPr lang="en-GB" sz="1800" dirty="0" smtClean="0">
                <a:solidFill>
                  <a:srgbClr val="00B050"/>
                </a:solidFill>
                <a:latin typeface="Helvetica" pitchFamily="34" charset="0"/>
              </a:rPr>
              <a:t>English</a:t>
            </a:r>
            <a:endParaRPr lang="en-GB" sz="1800" dirty="0">
              <a:solidFill>
                <a:srgbClr val="00B050"/>
              </a:solidFill>
              <a:latin typeface="Helvetica" pitchFamily="34" charset="0"/>
            </a:endParaRP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7037388" y="6426200"/>
            <a:ext cx="711200" cy="241300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Slide: </a:t>
            </a:r>
            <a:fld id="{3F218F5A-EC6D-4B5F-A736-E25D4A4CD980}" type="slidenum">
              <a:rPr lang="en-GB" smtClean="0"/>
              <a:pPr>
                <a:defRPr/>
              </a:pPr>
              <a:t>5</a:t>
            </a:fld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187325" y="144463"/>
            <a:ext cx="8986838" cy="1073150"/>
          </a:xfrm>
        </p:spPr>
        <p:txBody>
          <a:bodyPr/>
          <a:lstStyle/>
          <a:p>
            <a:r>
              <a:rPr lang="en-GB" smtClean="0"/>
              <a:t>Blended courses</a:t>
            </a:r>
          </a:p>
        </p:txBody>
      </p:sp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222250" y="2351088"/>
            <a:ext cx="3484563" cy="2557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ClrTx/>
              <a:buFont typeface="Wingdings" pitchFamily="2" charset="2"/>
              <a:buChar char="Ø"/>
            </a:pPr>
            <a:endParaRPr lang="en-GB" sz="1800">
              <a:solidFill>
                <a:srgbClr val="000000"/>
              </a:solidFill>
            </a:endParaRPr>
          </a:p>
          <a:p>
            <a:pPr eaLnBrk="0" hangingPunct="0">
              <a:spcBef>
                <a:spcPct val="50000"/>
              </a:spcBef>
              <a:buClrTx/>
              <a:buFont typeface="Wingdings" pitchFamily="2" charset="2"/>
              <a:buChar char="Ø"/>
            </a:pPr>
            <a:r>
              <a:rPr lang="en-GB" sz="2400">
                <a:solidFill>
                  <a:srgbClr val="000000"/>
                </a:solidFill>
              </a:rPr>
              <a:t>Centra is the on-line session manager</a:t>
            </a:r>
          </a:p>
          <a:p>
            <a:pPr eaLnBrk="0" hangingPunct="0">
              <a:spcBef>
                <a:spcPct val="50000"/>
              </a:spcBef>
              <a:buClrTx/>
              <a:buFont typeface="Wingdings" pitchFamily="2" charset="2"/>
              <a:buChar char="Ø"/>
            </a:pPr>
            <a:r>
              <a:rPr lang="en-GB" sz="2400">
                <a:solidFill>
                  <a:srgbClr val="000000"/>
                </a:solidFill>
              </a:rPr>
              <a:t>Participants click on their home towns (or on quiz image features)</a:t>
            </a:r>
          </a:p>
        </p:txBody>
      </p:sp>
      <p:pic>
        <p:nvPicPr>
          <p:cNvPr id="4710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22688" y="1728788"/>
            <a:ext cx="6183312" cy="5129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1905000" y="1736725"/>
            <a:ext cx="18034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 eaLnBrk="0" hangingPunct="0">
              <a:buClrTx/>
              <a:buFontTx/>
              <a:buNone/>
            </a:pPr>
            <a:r>
              <a:rPr lang="en-GB" sz="1500">
                <a:solidFill>
                  <a:srgbClr val="000000"/>
                </a:solidFill>
                <a:latin typeface="Helvetica" pitchFamily="34" charset="0"/>
              </a:rPr>
              <a:t>Centra screen-shot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212725" y="144463"/>
            <a:ext cx="8986838" cy="1073150"/>
          </a:xfrm>
        </p:spPr>
        <p:txBody>
          <a:bodyPr/>
          <a:lstStyle/>
          <a:p>
            <a:r>
              <a:rPr lang="en-GB" smtClean="0"/>
              <a:t>Blended courses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6550" y="1974850"/>
            <a:ext cx="9056688" cy="4686300"/>
          </a:xfrm>
        </p:spPr>
        <p:txBody>
          <a:bodyPr/>
          <a:lstStyle/>
          <a:p>
            <a:pPr algn="ctr"/>
            <a:endParaRPr lang="en-GB" b="1" smtClean="0">
              <a:latin typeface="Arial" charset="0"/>
            </a:endParaRPr>
          </a:p>
          <a:p>
            <a:pPr>
              <a:buFont typeface="Arial" charset="0"/>
              <a:buChar char="■"/>
            </a:pPr>
            <a:r>
              <a:rPr lang="en-GB" smtClean="0"/>
              <a:t>Mixture of distance and classroom phases</a:t>
            </a:r>
          </a:p>
          <a:p>
            <a:pPr>
              <a:buFont typeface="Arial" charset="0"/>
              <a:buChar char="■"/>
            </a:pPr>
            <a:r>
              <a:rPr lang="en-GB" smtClean="0"/>
              <a:t>Covering a period of two to three months</a:t>
            </a:r>
          </a:p>
          <a:p>
            <a:pPr>
              <a:buFont typeface="Arial" charset="0"/>
              <a:buChar char="■"/>
            </a:pPr>
            <a:r>
              <a:rPr lang="en-GB" smtClean="0"/>
              <a:t>Based on communication tools</a:t>
            </a:r>
          </a:p>
          <a:p>
            <a:pPr>
              <a:buFont typeface="Arial" charset="0"/>
              <a:buChar char="■"/>
            </a:pPr>
            <a:r>
              <a:rPr lang="en-GB" smtClean="0"/>
              <a:t>Centra Saba: on-line presentations</a:t>
            </a:r>
          </a:p>
          <a:p>
            <a:pPr>
              <a:buFont typeface="Arial" charset="0"/>
              <a:buChar char="■"/>
            </a:pPr>
            <a:r>
              <a:rPr lang="en-GB" smtClean="0"/>
              <a:t>Moodle: tidy repository of materials and training activities and discussions (forum, chat, quiz, glossary, exercise, documents)</a:t>
            </a:r>
          </a:p>
          <a:p>
            <a:pPr>
              <a:buFont typeface="Arial" charset="0"/>
              <a:buChar char="■"/>
            </a:pPr>
            <a:endParaRPr lang="en-GB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Willing to contribute to training?</a:t>
            </a:r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>
          <a:xfrm>
            <a:off x="341313" y="2346325"/>
            <a:ext cx="9148762" cy="3179763"/>
          </a:xfrm>
        </p:spPr>
        <p:txBody>
          <a:bodyPr/>
          <a:lstStyle/>
          <a:p>
            <a:pPr>
              <a:buFontTx/>
              <a:buChar char="•"/>
            </a:pPr>
            <a:r>
              <a:rPr lang="en-GB" dirty="0" smtClean="0"/>
              <a:t>Training.eumetsat.int</a:t>
            </a:r>
          </a:p>
          <a:p>
            <a:pPr>
              <a:buFontTx/>
              <a:buChar char="•"/>
            </a:pPr>
            <a:r>
              <a:rPr lang="en-GB" dirty="0" smtClean="0"/>
              <a:t>Presenting a topic via distance training in the next </a:t>
            </a:r>
            <a:r>
              <a:rPr lang="en-GB" b="1" dirty="0" smtClean="0"/>
              <a:t>topic week</a:t>
            </a:r>
          </a:p>
          <a:p>
            <a:pPr>
              <a:buFontTx/>
              <a:buChar char="•"/>
            </a:pPr>
            <a:r>
              <a:rPr lang="en-GB" dirty="0" smtClean="0"/>
              <a:t>(Supply materials for) building </a:t>
            </a:r>
            <a:r>
              <a:rPr lang="en-GB" b="1" dirty="0" smtClean="0"/>
              <a:t>on-line</a:t>
            </a:r>
            <a:r>
              <a:rPr lang="en-GB" dirty="0" smtClean="0"/>
              <a:t> training</a:t>
            </a:r>
          </a:p>
          <a:p>
            <a:pPr>
              <a:buFontTx/>
              <a:buChar char="•"/>
            </a:pPr>
            <a:r>
              <a:rPr lang="en-GB" b="1" dirty="0" err="1" smtClean="0"/>
              <a:t>Satrep</a:t>
            </a:r>
            <a:r>
              <a:rPr lang="en-GB" b="1" dirty="0" smtClean="0"/>
              <a:t>-online</a:t>
            </a:r>
            <a:r>
              <a:rPr lang="en-GB" dirty="0" smtClean="0"/>
              <a:t> subscription: </a:t>
            </a:r>
            <a:r>
              <a:rPr lang="en-GB" dirty="0" smtClean="0">
                <a:solidFill>
                  <a:schemeClr val="accent1"/>
                </a:solidFill>
                <a:hlinkClick r:id="rId2"/>
              </a:rPr>
              <a:t>http://satreponline.org/</a:t>
            </a:r>
            <a:endParaRPr lang="en-GB" dirty="0" smtClean="0">
              <a:solidFill>
                <a:schemeClr val="accent1"/>
              </a:solidFill>
            </a:endParaRPr>
          </a:p>
          <a:p>
            <a:pPr>
              <a:buFontTx/>
              <a:buChar char="•"/>
            </a:pPr>
            <a:r>
              <a:rPr lang="en-GB" dirty="0" smtClean="0">
                <a:solidFill>
                  <a:srgbClr val="002060"/>
                </a:solidFill>
              </a:rPr>
              <a:t>You are </a:t>
            </a:r>
            <a:r>
              <a:rPr lang="en-GB" b="1" dirty="0" smtClean="0">
                <a:solidFill>
                  <a:srgbClr val="002060"/>
                </a:solidFill>
              </a:rPr>
              <a:t>welcome</a:t>
            </a:r>
            <a:r>
              <a:rPr lang="en-GB" dirty="0" smtClean="0">
                <a:solidFill>
                  <a:srgbClr val="002060"/>
                </a:solidFill>
              </a:rPr>
              <a:t> as a presenter in our courses/conferences</a:t>
            </a:r>
          </a:p>
          <a:p>
            <a:pPr>
              <a:buFontTx/>
              <a:buChar char="•"/>
            </a:pPr>
            <a:r>
              <a:rPr lang="en-GB" dirty="0" smtClean="0"/>
              <a:t>Prepare </a:t>
            </a:r>
            <a:r>
              <a:rPr lang="en-GB" b="1" dirty="0" smtClean="0"/>
              <a:t>case</a:t>
            </a:r>
            <a:r>
              <a:rPr lang="en-GB" dirty="0" smtClean="0"/>
              <a:t> studies on a special occasion</a:t>
            </a:r>
          </a:p>
          <a:p>
            <a:pPr>
              <a:buFontTx/>
              <a:buChar char="•"/>
            </a:pPr>
            <a:endParaRPr lang="en-GB" dirty="0" smtClean="0">
              <a:solidFill>
                <a:srgbClr val="002060"/>
              </a:solidFill>
            </a:endParaRP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Image gallery (repository of case studies)</a:t>
            </a:r>
          </a:p>
        </p:txBody>
      </p:sp>
      <p:pic>
        <p:nvPicPr>
          <p:cNvPr id="5120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68413" y="917575"/>
            <a:ext cx="6872287" cy="54657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8096250" y="4514850"/>
            <a:ext cx="1809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tx1"/>
                </a:solidFill>
              </a:rPr>
              <a:t>Thank you</a:t>
            </a:r>
            <a:endParaRPr lang="en-GB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EUM_template_v03">
  <a:themeElements>
    <a:clrScheme name="1_EUM_template_v03 1">
      <a:dk1>
        <a:srgbClr val="002569"/>
      </a:dk1>
      <a:lt1>
        <a:srgbClr val="FFFFFF"/>
      </a:lt1>
      <a:dk2>
        <a:srgbClr val="002569"/>
      </a:dk2>
      <a:lt2>
        <a:srgbClr val="5F758D"/>
      </a:lt2>
      <a:accent1>
        <a:srgbClr val="FF9A00"/>
      </a:accent1>
      <a:accent2>
        <a:srgbClr val="9F2D20"/>
      </a:accent2>
      <a:accent3>
        <a:srgbClr val="FFFFFF"/>
      </a:accent3>
      <a:accent4>
        <a:srgbClr val="001E59"/>
      </a:accent4>
      <a:accent5>
        <a:srgbClr val="FFCAAA"/>
      </a:accent5>
      <a:accent6>
        <a:srgbClr val="90281C"/>
      </a:accent6>
      <a:hlink>
        <a:srgbClr val="7498C0"/>
      </a:hlink>
      <a:folHlink>
        <a:srgbClr val="929497"/>
      </a:folHlink>
    </a:clrScheme>
    <a:fontScheme name="1_EUM_template_v03">
      <a:majorFont>
        <a:latin typeface="Century Gothic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9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9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1_EUM_template_v03 1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FF9A00"/>
        </a:accent1>
        <a:accent2>
          <a:srgbClr val="9F2D20"/>
        </a:accent2>
        <a:accent3>
          <a:srgbClr val="FFFFFF"/>
        </a:accent3>
        <a:accent4>
          <a:srgbClr val="001E59"/>
        </a:accent4>
        <a:accent5>
          <a:srgbClr val="FFCAAA"/>
        </a:accent5>
        <a:accent6>
          <a:srgbClr val="90281C"/>
        </a:accent6>
        <a:hlink>
          <a:srgbClr val="7498C0"/>
        </a:hlink>
        <a:folHlink>
          <a:srgbClr val="92949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2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F6D0A9"/>
        </a:accent1>
        <a:accent2>
          <a:srgbClr val="EBCAE3"/>
        </a:accent2>
        <a:accent3>
          <a:srgbClr val="FFFFFF"/>
        </a:accent3>
        <a:accent4>
          <a:srgbClr val="001E59"/>
        </a:accent4>
        <a:accent5>
          <a:srgbClr val="FAE4D1"/>
        </a:accent5>
        <a:accent6>
          <a:srgbClr val="D5B7CE"/>
        </a:accent6>
        <a:hlink>
          <a:srgbClr val="4E2029"/>
        </a:hlink>
        <a:folHlink>
          <a:srgbClr val="423B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3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5B97B1"/>
        </a:accent1>
        <a:accent2>
          <a:srgbClr val="F39600"/>
        </a:accent2>
        <a:accent3>
          <a:srgbClr val="FFFFFF"/>
        </a:accent3>
        <a:accent4>
          <a:srgbClr val="001E59"/>
        </a:accent4>
        <a:accent5>
          <a:srgbClr val="B5C9D5"/>
        </a:accent5>
        <a:accent6>
          <a:srgbClr val="DC8700"/>
        </a:accent6>
        <a:hlink>
          <a:srgbClr val="FFE4AE"/>
        </a:hlink>
        <a:folHlink>
          <a:srgbClr val="002A3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4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003F80"/>
        </a:accent1>
        <a:accent2>
          <a:srgbClr val="BDD7EE"/>
        </a:accent2>
        <a:accent3>
          <a:srgbClr val="FFFFFF"/>
        </a:accent3>
        <a:accent4>
          <a:srgbClr val="001E59"/>
        </a:accent4>
        <a:accent5>
          <a:srgbClr val="AAAFC0"/>
        </a:accent5>
        <a:accent6>
          <a:srgbClr val="ABC3D8"/>
        </a:accent6>
        <a:hlink>
          <a:srgbClr val="FFD350"/>
        </a:hlink>
        <a:folHlink>
          <a:srgbClr val="EB6F3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5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C75B12"/>
        </a:accent1>
        <a:accent2>
          <a:srgbClr val="003359"/>
        </a:accent2>
        <a:accent3>
          <a:srgbClr val="FFFFFF"/>
        </a:accent3>
        <a:accent4>
          <a:srgbClr val="001E59"/>
        </a:accent4>
        <a:accent5>
          <a:srgbClr val="E0B5AA"/>
        </a:accent5>
        <a:accent6>
          <a:srgbClr val="002D50"/>
        </a:accent6>
        <a:hlink>
          <a:srgbClr val="92A2BD"/>
        </a:hlink>
        <a:folHlink>
          <a:srgbClr val="C7B37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22572</TotalTime>
  <Words>382</Words>
  <Application>Microsoft Office PowerPoint</Application>
  <PresentationFormat>A4 Paper (210x297 mm)</PresentationFormat>
  <Paragraphs>59</Paragraphs>
  <Slides>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1_EUM_template_v03</vt:lpstr>
      <vt:lpstr>EUMETSAT Training</vt:lpstr>
      <vt:lpstr>Training directions 2014-2018</vt:lpstr>
      <vt:lpstr>Blended courses (Moodle repository)</vt:lpstr>
      <vt:lpstr>Image gallery (repository of case studies)</vt:lpstr>
      <vt:lpstr>Joint Training together with LSA SAF </vt:lpstr>
      <vt:lpstr>Blended courses</vt:lpstr>
      <vt:lpstr>Blended courses</vt:lpstr>
      <vt:lpstr>Willing to contribute to training?</vt:lpstr>
      <vt:lpstr>Image gallery (repository of case studies)</vt:lpstr>
    </vt:vector>
  </TitlesOfParts>
  <Company>Eumetsat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Thomas Staudte</dc:creator>
  <cp:lastModifiedBy>Jose Prieto</cp:lastModifiedBy>
  <cp:revision>802</cp:revision>
  <cp:lastPrinted>2006-03-06T14:11:17Z</cp:lastPrinted>
  <dcterms:created xsi:type="dcterms:W3CDTF">1997-07-23T08:21:02Z</dcterms:created>
  <dcterms:modified xsi:type="dcterms:W3CDTF">2013-03-27T14:26:42Z</dcterms:modified>
</cp:coreProperties>
</file>